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6" r:id="rId2"/>
  </p:sldMasterIdLst>
  <p:notesMasterIdLst>
    <p:notesMasterId r:id="rId24"/>
  </p:notesMasterIdLst>
  <p:sldIdLst>
    <p:sldId id="322" r:id="rId3"/>
    <p:sldId id="428" r:id="rId4"/>
    <p:sldId id="406" r:id="rId5"/>
    <p:sldId id="407" r:id="rId6"/>
    <p:sldId id="323" r:id="rId7"/>
    <p:sldId id="408" r:id="rId8"/>
    <p:sldId id="409" r:id="rId9"/>
    <p:sldId id="324" r:id="rId10"/>
    <p:sldId id="410" r:id="rId11"/>
    <p:sldId id="411" r:id="rId12"/>
    <p:sldId id="371" r:id="rId13"/>
    <p:sldId id="326" r:id="rId14"/>
    <p:sldId id="412" r:id="rId15"/>
    <p:sldId id="413" r:id="rId16"/>
    <p:sldId id="429" r:id="rId17"/>
    <p:sldId id="327" r:id="rId18"/>
    <p:sldId id="420" r:id="rId19"/>
    <p:sldId id="421" r:id="rId20"/>
    <p:sldId id="328" r:id="rId21"/>
    <p:sldId id="418" r:id="rId22"/>
    <p:sldId id="419" r:id="rId23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NEW TESTAMENT" id="{7CE94479-DA69-4298-B742-0CE5A66F0964}">
          <p14:sldIdLst>
            <p14:sldId id="322"/>
            <p14:sldId id="428"/>
            <p14:sldId id="406"/>
            <p14:sldId id="407"/>
            <p14:sldId id="323"/>
            <p14:sldId id="408"/>
            <p14:sldId id="409"/>
            <p14:sldId id="324"/>
            <p14:sldId id="410"/>
            <p14:sldId id="411"/>
            <p14:sldId id="371"/>
            <p14:sldId id="326"/>
            <p14:sldId id="412"/>
            <p14:sldId id="413"/>
            <p14:sldId id="429"/>
            <p14:sldId id="327"/>
            <p14:sldId id="420"/>
            <p14:sldId id="421"/>
            <p14:sldId id="328"/>
            <p14:sldId id="418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4"/>
  </p:normalViewPr>
  <p:slideViewPr>
    <p:cSldViewPr snapToGrid="0">
      <p:cViewPr varScale="1">
        <p:scale>
          <a:sx n="74" d="100"/>
          <a:sy n="74" d="100"/>
        </p:scale>
        <p:origin x="678" y="-774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4880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Map galatia</a:t>
            </a:r>
          </a:p>
        </p:txBody>
      </p:sp>
    </p:spTree>
    <p:extLst>
      <p:ext uri="{BB962C8B-B14F-4D97-AF65-F5344CB8AC3E}">
        <p14:creationId xmlns:p14="http://schemas.microsoft.com/office/powerpoint/2010/main" val="80759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Map galatia</a:t>
            </a:r>
          </a:p>
        </p:txBody>
      </p:sp>
    </p:spTree>
    <p:extLst>
      <p:ext uri="{BB962C8B-B14F-4D97-AF65-F5344CB8AC3E}">
        <p14:creationId xmlns:p14="http://schemas.microsoft.com/office/powerpoint/2010/main" val="154404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Map galatia</a:t>
            </a:r>
          </a:p>
        </p:txBody>
      </p:sp>
    </p:spTree>
    <p:extLst>
      <p:ext uri="{BB962C8B-B14F-4D97-AF65-F5344CB8AC3E}">
        <p14:creationId xmlns:p14="http://schemas.microsoft.com/office/powerpoint/2010/main" val="280457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paul in prison writing his epistle to the ephesians</a:t>
            </a:r>
          </a:p>
        </p:txBody>
      </p:sp>
    </p:spTree>
    <p:extLst>
      <p:ext uri="{BB962C8B-B14F-4D97-AF65-F5344CB8AC3E}">
        <p14:creationId xmlns:p14="http://schemas.microsoft.com/office/powerpoint/2010/main" val="56851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paul in prison writing his epistle to the ephesians</a:t>
            </a:r>
          </a:p>
        </p:txBody>
      </p:sp>
    </p:spTree>
    <p:extLst>
      <p:ext uri="{BB962C8B-B14F-4D97-AF65-F5344CB8AC3E}">
        <p14:creationId xmlns:p14="http://schemas.microsoft.com/office/powerpoint/2010/main" val="309857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paul in prison writing his epistle to the ephesians</a:t>
            </a:r>
          </a:p>
        </p:txBody>
      </p:sp>
    </p:spTree>
    <p:extLst>
      <p:ext uri="{BB962C8B-B14F-4D97-AF65-F5344CB8AC3E}">
        <p14:creationId xmlns:p14="http://schemas.microsoft.com/office/powerpoint/2010/main" val="123109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Photo: paul in prison writing his epistle to the ephesians</a:t>
            </a:r>
          </a:p>
        </p:txBody>
      </p:sp>
    </p:spTree>
    <p:extLst>
      <p:ext uri="{BB962C8B-B14F-4D97-AF65-F5344CB8AC3E}">
        <p14:creationId xmlns:p14="http://schemas.microsoft.com/office/powerpoint/2010/main" val="96558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3841234"/>
            <a:ext cx="12226746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081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350" y="3072838"/>
            <a:ext cx="5950809" cy="5519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290" y="3072838"/>
            <a:ext cx="5950808" cy="5519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2302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090" y="3073398"/>
            <a:ext cx="5953068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090" y="3892971"/>
            <a:ext cx="5953068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032" y="3073398"/>
            <a:ext cx="5953061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035" y="3892971"/>
            <a:ext cx="5953059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144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2836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63551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49" y="2131348"/>
            <a:ext cx="5482163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41" y="732337"/>
            <a:ext cx="6419454" cy="78598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49" y="3949610"/>
            <a:ext cx="5482163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035" indent="0">
              <a:buNone/>
              <a:defRPr sz="1991"/>
            </a:lvl2pPr>
            <a:lvl3pPr marL="1300070" indent="0">
              <a:buNone/>
              <a:defRPr sz="1707"/>
            </a:lvl3pPr>
            <a:lvl4pPr marL="1950105" indent="0">
              <a:buNone/>
              <a:defRPr sz="1422"/>
            </a:lvl4pPr>
            <a:lvl5pPr marL="2600139" indent="0">
              <a:buNone/>
              <a:defRPr sz="1422"/>
            </a:lvl5pPr>
            <a:lvl6pPr marL="3250174" indent="0">
              <a:buNone/>
              <a:defRPr sz="1422"/>
            </a:lvl6pPr>
            <a:lvl7pPr marL="3900209" indent="0">
              <a:buNone/>
              <a:defRPr sz="1422"/>
            </a:lvl7pPr>
            <a:lvl8pPr marL="4550244" indent="0">
              <a:buNone/>
              <a:defRPr sz="1422"/>
            </a:lvl8pPr>
            <a:lvl9pPr marL="520027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379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6827520"/>
            <a:ext cx="12226744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3349" y="866986"/>
            <a:ext cx="12226746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350" y="7633547"/>
            <a:ext cx="12226744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866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866986"/>
            <a:ext cx="12226746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0943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3013" y="5165795"/>
            <a:ext cx="10275192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357902"/>
            <a:ext cx="12226746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  <p:sp>
        <p:nvSpPr>
          <p:cNvPr id="20" name="TextBox 19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46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50" y="2747716"/>
            <a:ext cx="12226746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607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604" y="866987"/>
            <a:ext cx="11512009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  <p:sp>
        <p:nvSpPr>
          <p:cNvPr id="24" name="TextBox 23"/>
          <p:cNvSpPr txBox="1"/>
          <p:nvPr/>
        </p:nvSpPr>
        <p:spPr>
          <a:xfrm>
            <a:off x="770683" y="1124093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48224" y="4105324"/>
            <a:ext cx="867013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013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89" y="866987"/>
            <a:ext cx="12214706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63347" y="5707662"/>
            <a:ext cx="12226747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50" y="6439037"/>
            <a:ext cx="12226746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22362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1712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2149" y="866986"/>
            <a:ext cx="1855691" cy="746873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350" y="866987"/>
            <a:ext cx="10041409" cy="74687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0565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278" y="9296400"/>
            <a:ext cx="360676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450" y="3419782"/>
            <a:ext cx="11046646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50" y="5761185"/>
            <a:ext cx="11046646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1857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4768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85278" y="9296400"/>
            <a:ext cx="360676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6" r:id="rId4"/>
    <p:sldLayoutId id="2147483657" r:id="rId5"/>
    <p:sldLayoutId id="2147483659" r:id="rId6"/>
    <p:sldLayoutId id="2147483660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041"/>
            <a:ext cx="17340263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349" y="866987"/>
            <a:ext cx="12226746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49" y="3072838"/>
            <a:ext cx="12226746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7614" y="8592160"/>
            <a:ext cx="12970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3349" y="8592160"/>
            <a:ext cx="895687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8206" y="8592160"/>
            <a:ext cx="97189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53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21CF7B-65C8-4785-9148-1CDAA57925DF}"/>
              </a:ext>
            </a:extLst>
          </p:cNvPr>
          <p:cNvSpPr/>
          <p:nvPr/>
        </p:nvSpPr>
        <p:spPr>
          <a:xfrm>
            <a:off x="720884" y="441707"/>
            <a:ext cx="15898493" cy="887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1 &amp; 2 Corinthians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Paul’s most problematic church.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Paul wrote 4 letters to the Corinthians.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The 1</a:t>
            </a:r>
            <a:r>
              <a:rPr lang="en-US" sz="3600" baseline="30000" dirty="0">
                <a:latin typeface="Arial Black" panose="020B0A04020102020204" pitchFamily="34" charset="0"/>
              </a:rPr>
              <a:t>st</a:t>
            </a:r>
            <a:r>
              <a:rPr lang="en-US" sz="3600" dirty="0">
                <a:latin typeface="Arial Black" panose="020B0A04020102020204" pitchFamily="34" charset="0"/>
              </a:rPr>
              <a:t> and 3</a:t>
            </a:r>
            <a:r>
              <a:rPr lang="en-US" sz="3600" baseline="30000" dirty="0">
                <a:latin typeface="Arial Black" panose="020B0A04020102020204" pitchFamily="34" charset="0"/>
              </a:rPr>
              <a:t>rd</a:t>
            </a:r>
            <a:r>
              <a:rPr lang="en-US" sz="3600" dirty="0">
                <a:latin typeface="Arial Black" panose="020B0A04020102020204" pitchFamily="34" charset="0"/>
              </a:rPr>
              <a:t> letters were missing.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Thus, the 2</a:t>
            </a:r>
            <a:r>
              <a:rPr lang="en-US" sz="3600" baseline="30000" dirty="0">
                <a:latin typeface="Arial Black" panose="020B0A04020102020204" pitchFamily="34" charset="0"/>
              </a:rPr>
              <a:t>nd</a:t>
            </a:r>
            <a:r>
              <a:rPr lang="en-US" sz="3600" dirty="0">
                <a:latin typeface="Arial Black" panose="020B0A04020102020204" pitchFamily="34" charset="0"/>
              </a:rPr>
              <a:t> letter is 1 Corinthians and 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the 4</a:t>
            </a:r>
            <a:r>
              <a:rPr lang="en-US" sz="3600" baseline="30000" dirty="0">
                <a:latin typeface="Arial Black" panose="020B0A04020102020204" pitchFamily="34" charset="0"/>
              </a:rPr>
              <a:t>th</a:t>
            </a:r>
            <a:r>
              <a:rPr lang="en-US" sz="3600" dirty="0">
                <a:latin typeface="Arial Black" panose="020B0A04020102020204" pitchFamily="34" charset="0"/>
              </a:rPr>
              <a:t> letter is 2 Corinthians.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1 Corinthians: What Paul thought was wrong with the people (How members ought to be)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>
                <a:latin typeface="Arial Black" panose="020B0A04020102020204" pitchFamily="34" charset="0"/>
              </a:rPr>
              <a:t>2 Corinthians: What the people thought was wrong with Paul (How ministers ought to be)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1BCCA-F708-4F15-AADE-5C434AE7DE14}"/>
              </a:ext>
            </a:extLst>
          </p:cNvPr>
          <p:cNvSpPr txBox="1"/>
          <p:nvPr/>
        </p:nvSpPr>
        <p:spPr>
          <a:xfrm>
            <a:off x="3978142" y="402344"/>
            <a:ext cx="9383979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GALATIANS</a:t>
            </a:r>
          </a:p>
          <a:p>
            <a:r>
              <a:rPr lang="en-SG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(WHAT THE GOSPEL IS NOT)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F7B93-6B45-4A4D-9189-7E3A536B67FE}"/>
              </a:ext>
            </a:extLst>
          </p:cNvPr>
          <p:cNvSpPr txBox="1"/>
          <p:nvPr/>
        </p:nvSpPr>
        <p:spPr>
          <a:xfrm>
            <a:off x="2295836" y="4018438"/>
            <a:ext cx="1274859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VERSE: </a:t>
            </a:r>
            <a:r>
              <a:rPr lang="en-SG" sz="3600" dirty="0">
                <a:latin typeface="Arial Black" panose="020B0A04020102020204" pitchFamily="34" charset="0"/>
              </a:rPr>
              <a:t>Galatians 3:11 </a:t>
            </a:r>
          </a:p>
          <a:p>
            <a:r>
              <a:rPr lang="en-SG" sz="3600" dirty="0">
                <a:latin typeface="Arial Black" panose="020B0A04020102020204" pitchFamily="34" charset="0"/>
              </a:rPr>
              <a:t>“But that no one is justified by the law in the sight of God </a:t>
            </a:r>
            <a:r>
              <a:rPr lang="en-SG" sz="3600" i="1" dirty="0">
                <a:latin typeface="Arial Black" panose="020B0A04020102020204" pitchFamily="34" charset="0"/>
              </a:rPr>
              <a:t>is</a:t>
            </a:r>
            <a:r>
              <a:rPr lang="en-SG" sz="3600" dirty="0">
                <a:latin typeface="Arial Black" panose="020B0A04020102020204" pitchFamily="34" charset="0"/>
              </a:rPr>
              <a:t> evident, for “the just shall live by faith.”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B44637-E7B6-4977-BCEA-5FF924FB355A}"/>
              </a:ext>
            </a:extLst>
          </p:cNvPr>
          <p:cNvSpPr txBox="1"/>
          <p:nvPr/>
        </p:nvSpPr>
        <p:spPr>
          <a:xfrm>
            <a:off x="1248914" y="6294009"/>
            <a:ext cx="14842434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PAUL’S TEACHING ON THE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GOSPEL</a:t>
            </a:r>
            <a:r>
              <a:rPr lang="en-SG" sz="3200" dirty="0">
                <a:latin typeface="Arial Black" panose="020B0A04020102020204" pitchFamily="34" charset="0"/>
              </a:rPr>
              <a:t> 						chap 1-2 </a:t>
            </a:r>
          </a:p>
          <a:p>
            <a:pPr algn="l">
              <a:lnSpc>
                <a:spcPct val="150000"/>
              </a:lnSpc>
            </a:pPr>
            <a:r>
              <a:rPr lang="en-SG" sz="3200" dirty="0">
                <a:latin typeface="Arial Black" panose="020B0A04020102020204" pitchFamily="34" charset="0"/>
              </a:rPr>
              <a:t>PAUL’S TEACHING ON THE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COVENANTS</a:t>
            </a:r>
            <a:r>
              <a:rPr lang="en-SG" sz="3200" dirty="0">
                <a:latin typeface="Arial Black" panose="020B0A04020102020204" pitchFamily="34" charset="0"/>
              </a:rPr>
              <a:t> 				chap 3-4</a:t>
            </a:r>
            <a:br>
              <a:rPr lang="en-SG" sz="3200" dirty="0">
                <a:latin typeface="Arial Black" panose="020B0A04020102020204" pitchFamily="34" charset="0"/>
              </a:rPr>
            </a:br>
            <a:r>
              <a:rPr lang="en-SG" sz="3200" dirty="0">
                <a:latin typeface="Arial Black" panose="020B0A04020102020204" pitchFamily="34" charset="0"/>
              </a:rPr>
              <a:t>PAUL’S TEACHING ON THE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CHRISTIAN’S WALK</a:t>
            </a:r>
            <a:r>
              <a:rPr lang="en-SG" sz="3200" u="sng" dirty="0">
                <a:latin typeface="Arial Black" panose="020B0A04020102020204" pitchFamily="34" charset="0"/>
              </a:rPr>
              <a:t> </a:t>
            </a:r>
            <a:r>
              <a:rPr lang="en-SG" sz="3200" dirty="0">
                <a:latin typeface="Arial Black" panose="020B0A04020102020204" pitchFamily="34" charset="0"/>
              </a:rPr>
              <a:t>	chap 5-6</a:t>
            </a:r>
          </a:p>
          <a:p>
            <a:pPr algn="l">
              <a:lnSpc>
                <a:spcPct val="150000"/>
              </a:lnSpc>
            </a:pP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6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Table"/>
          <p:cNvGraphicFramePr/>
          <p:nvPr>
            <p:extLst>
              <p:ext uri="{D42A27DB-BD31-4B8C-83A1-F6EECF244321}">
                <p14:modId xmlns:p14="http://schemas.microsoft.com/office/powerpoint/2010/main" val="2721429861"/>
              </p:ext>
            </p:extLst>
          </p:nvPr>
        </p:nvGraphicFramePr>
        <p:xfrm>
          <a:off x="1172309" y="2203115"/>
          <a:ext cx="15943384" cy="66345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47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90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/>
                      </a:pPr>
                      <a:r>
                        <a:rPr lang="en-US" sz="3600" b="1" dirty="0">
                          <a:latin typeface="Arial Black" panose="020B0A04020102020204" pitchFamily="34" charset="0"/>
                          <a:sym typeface="Helvetica Neue"/>
                        </a:rPr>
                        <a:t>EPHESIANS</a:t>
                      </a:r>
                    </a:p>
                  </a:txBody>
                  <a:tcPr marL="50800" marR="50800" marT="50800" marB="50800" anchor="ctr" horzOverflow="overflow">
                    <a:lnL w="12700" cap="flat">
                      <a:noFill/>
                      <a:miter lim="400000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SG" sz="3600" dirty="0">
                          <a:latin typeface="Arial Black" panose="020B0A04020102020204" pitchFamily="34" charset="0"/>
                          <a:sym typeface="Helvetica Neue"/>
                        </a:rPr>
                        <a:t>PRESENTS THE CHURCH WHICH IS CHRIST'S BODY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SG" sz="3600" dirty="0">
                          <a:latin typeface="Arial Black" panose="020B0A04020102020204" pitchFamily="34" charset="0"/>
                          <a:sym typeface="Helvetica Neue"/>
                        </a:rPr>
                        <a:t>2:16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miter lim="400000"/>
                    </a:lnR>
                    <a:lnT w="12700" cap="flat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0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/>
                      </a:pPr>
                      <a:r>
                        <a:rPr lang="en-US" sz="3600" b="1" dirty="0">
                          <a:latin typeface="Arial Black" panose="020B0A04020102020204" pitchFamily="34" charset="0"/>
                          <a:sym typeface="Helvetica Neue"/>
                        </a:rPr>
                        <a:t>COLOSSIANS</a:t>
                      </a:r>
                    </a:p>
                  </a:txBody>
                  <a:tcPr marL="50800" marR="50800" marT="50800" marB="50800" anchor="ctr" horzOverflow="overflow">
                    <a:lnL w="12700" cap="flat">
                      <a:noFill/>
                      <a:miter lim="400000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SG" sz="3600" dirty="0">
                          <a:latin typeface="Arial Black" panose="020B0A04020102020204" pitchFamily="34" charset="0"/>
                          <a:sym typeface="Helvetica Neue"/>
                        </a:rPr>
                        <a:t>PRESENTS CHRIST AS HEAD OF THE BODY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SG" sz="3600" dirty="0">
                          <a:latin typeface="Arial Black" panose="020B0A04020102020204" pitchFamily="34" charset="0"/>
                          <a:sym typeface="Helvetica Neue"/>
                        </a:rPr>
                        <a:t>1:18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0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/>
                      </a:pPr>
                      <a:r>
                        <a:rPr lang="en-US" sz="3600" b="1" dirty="0">
                          <a:latin typeface="Arial Black" panose="020B0A04020102020204" pitchFamily="34" charset="0"/>
                          <a:sym typeface="Helvetica Neue"/>
                        </a:rPr>
                        <a:t>PHILIPPIANS</a:t>
                      </a:r>
                    </a:p>
                  </a:txBody>
                  <a:tcPr marL="50800" marR="50800" marT="50800" marB="50800" anchor="ctr" horzOverflow="overflow">
                    <a:lnL w="12700" cap="flat">
                      <a:noFill/>
                      <a:miter lim="400000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US" sz="3600" dirty="0">
                          <a:latin typeface="Arial Black" panose="020B0A04020102020204" pitchFamily="34" charset="0"/>
                          <a:sym typeface="Helvetica Neue"/>
                        </a:rPr>
                        <a:t>CHRISTIAN LIVING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00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sz="1800" b="0"/>
                      </a:pPr>
                      <a:r>
                        <a:rPr lang="en-US" sz="3600" b="1" dirty="0">
                          <a:latin typeface="Arial Black" panose="020B0A04020102020204" pitchFamily="34" charset="0"/>
                          <a:sym typeface="Helvetica Neue"/>
                        </a:rPr>
                        <a:t>PHILEMON</a:t>
                      </a:r>
                    </a:p>
                  </a:txBody>
                  <a:tcPr marL="50800" marR="50800" marT="50800" marB="50800" anchor="ctr" horzOverflow="overflow">
                    <a:lnL w="12700" cap="flat">
                      <a:noFill/>
                      <a:miter lim="400000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SG" sz="3600" dirty="0">
                          <a:latin typeface="Arial Black" panose="020B0A04020102020204" pitchFamily="34" charset="0"/>
                          <a:sym typeface="Helvetica Neue"/>
                        </a:rPr>
                        <a:t>CHRISTIAN LIVING IN PAGAN SOCIETY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" name="Prophets"/>
          <p:cNvSpPr txBox="1"/>
          <p:nvPr/>
        </p:nvSpPr>
        <p:spPr>
          <a:xfrm>
            <a:off x="5685734" y="567690"/>
            <a:ext cx="702756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/>
            <a:r>
              <a:rPr lang="en-SG" sz="5400" dirty="0">
                <a:solidFill>
                  <a:prstClr val="white"/>
                </a:solidFill>
                <a:latin typeface="Arial Black" panose="020B0A04020102020204" pitchFamily="34" charset="0"/>
              </a:rPr>
              <a:t>PRISON EPISTLES</a:t>
            </a:r>
          </a:p>
        </p:txBody>
      </p:sp>
    </p:spTree>
    <p:extLst>
      <p:ext uri="{BB962C8B-B14F-4D97-AF65-F5344CB8AC3E}">
        <p14:creationId xmlns:p14="http://schemas.microsoft.com/office/powerpoint/2010/main" val="279850996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aul did much more in prison most in freedom.…"/>
          <p:cNvSpPr txBox="1"/>
          <p:nvPr/>
        </p:nvSpPr>
        <p:spPr>
          <a:xfrm>
            <a:off x="175836" y="2099682"/>
            <a:ext cx="16988590" cy="7981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3100" dirty="0">
                <a:latin typeface="Arial Black" panose="020B0A04020102020204" pitchFamily="34" charset="0"/>
              </a:rPr>
              <a:t>The </a:t>
            </a:r>
            <a:r>
              <a:rPr lang="en-SG" sz="31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salvation and sanctification </a:t>
            </a:r>
            <a:r>
              <a:rPr lang="en-SG" sz="3100" dirty="0">
                <a:latin typeface="Arial Black" panose="020B0A04020102020204" pitchFamily="34" charset="0"/>
              </a:rPr>
              <a:t>of the believer by the Triune God. 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1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100" dirty="0">
                <a:latin typeface="Arial Black" panose="020B0A04020102020204" pitchFamily="34" charset="0"/>
              </a:rPr>
              <a:t>Paul did much more in prison than most in freedom.</a:t>
            </a:r>
          </a:p>
          <a:p>
            <a:pPr algn="l">
              <a:buClr>
                <a:schemeClr val="accent1">
                  <a:lumMod val="75000"/>
                </a:schemeClr>
              </a:buClr>
              <a:defRPr sz="2200"/>
            </a:pPr>
            <a:endParaRPr lang="en-SG" sz="31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100" dirty="0">
                <a:latin typeface="Arial Black" panose="020B0A04020102020204" pitchFamily="34" charset="0"/>
              </a:rPr>
              <a:t>Didn't pray to be released.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1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100" dirty="0">
                <a:latin typeface="Arial Black" panose="020B0A04020102020204" pitchFamily="34" charset="0"/>
              </a:rPr>
              <a:t>After Romans, this is the most carefully written presentation of Christian theology in NT.</a:t>
            </a:r>
            <a:br>
              <a:rPr lang="en-SG" sz="3100" dirty="0">
                <a:latin typeface="Arial Black" panose="020B0A04020102020204" pitchFamily="34" charset="0"/>
              </a:rPr>
            </a:br>
            <a:r>
              <a:rPr lang="en-SG" sz="3100" dirty="0">
                <a:latin typeface="Arial Black" panose="020B0A04020102020204" pitchFamily="34" charset="0"/>
              </a:rPr>
              <a:t>Closely related to Colossians. (50% identical expressions)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1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100" dirty="0">
                <a:latin typeface="Arial Black" panose="020B0A04020102020204" pitchFamily="34" charset="0"/>
              </a:rPr>
              <a:t>Ephesians - the reconciliation of Christ and the church &amp; the ministry of the Holy Spirit.</a:t>
            </a:r>
            <a:br>
              <a:rPr lang="en-SG" sz="3100" dirty="0">
                <a:latin typeface="Arial Black" panose="020B0A04020102020204" pitchFamily="34" charset="0"/>
              </a:rPr>
            </a:br>
            <a:r>
              <a:rPr lang="en-SG" sz="3100" dirty="0">
                <a:latin typeface="Arial Black" panose="020B0A04020102020204" pitchFamily="34" charset="0"/>
              </a:rPr>
              <a:t>(Colossians - the deity of Christ)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1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100" dirty="0">
                <a:latin typeface="Arial Black" panose="020B0A04020102020204" pitchFamily="34" charset="0"/>
              </a:rPr>
              <a:t>A exposition by Paul on </a:t>
            </a:r>
            <a:r>
              <a:rPr lang="en-SG" sz="31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power of divine grace</a:t>
            </a:r>
            <a:r>
              <a:rPr lang="en-SG" sz="3100" dirty="0">
                <a:latin typeface="Arial Black" panose="020B0A04020102020204" pitchFamily="34" charset="0"/>
              </a:rPr>
              <a:t>.</a:t>
            </a:r>
          </a:p>
          <a:p>
            <a:pPr algn="l">
              <a:buClr>
                <a:schemeClr val="accent1">
                  <a:lumMod val="75000"/>
                </a:schemeClr>
              </a:buClr>
              <a:defRPr sz="2200"/>
            </a:pPr>
            <a:endParaRPr sz="31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FADF5-0431-45E9-B5A9-65D99F1DF33C}"/>
              </a:ext>
            </a:extLst>
          </p:cNvPr>
          <p:cNvSpPr txBox="1"/>
          <p:nvPr/>
        </p:nvSpPr>
        <p:spPr>
          <a:xfrm>
            <a:off x="4007797" y="164688"/>
            <a:ext cx="9324669" cy="2180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EPHESIANS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aul did much more in prison most in freedom.…"/>
          <p:cNvSpPr txBox="1"/>
          <p:nvPr/>
        </p:nvSpPr>
        <p:spPr>
          <a:xfrm>
            <a:off x="600952" y="2190186"/>
            <a:ext cx="16138358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28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PURPOSE: </a:t>
            </a:r>
            <a:r>
              <a:rPr lang="en-SG" sz="2800" dirty="0">
                <a:latin typeface="Arial Black" panose="020B0A04020102020204" pitchFamily="34" charset="0"/>
              </a:rPr>
              <a:t>To strengthen the church &amp; to make Christians more conscious of their </a:t>
            </a:r>
            <a:r>
              <a:rPr lang="en-SG"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oneness in Christ</a:t>
            </a:r>
            <a:r>
              <a:rPr lang="en-SG" sz="2800" dirty="0">
                <a:latin typeface="Arial Black" panose="020B0A04020102020204" pitchFamily="34" charset="0"/>
              </a:rPr>
              <a:t>.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28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2800" dirty="0">
                <a:latin typeface="Arial Black" panose="020B0A04020102020204" pitchFamily="34" charset="0"/>
              </a:rPr>
              <a:t>In his only correspondence with the church he founded in Ephesus, Paul elaborates on the so-called “mystery of God.”  </a:t>
            </a:r>
            <a:br>
              <a:rPr lang="en-SG" sz="2800" dirty="0">
                <a:latin typeface="Arial Black" panose="020B0A04020102020204" pitchFamily="34" charset="0"/>
              </a:rPr>
            </a:br>
            <a:r>
              <a:rPr lang="en-SG" sz="2800" dirty="0">
                <a:latin typeface="Arial Black" panose="020B0A04020102020204" pitchFamily="34" charset="0"/>
              </a:rPr>
              <a:t>This “mystery” is that before the foundation of the world, God would form the church from among Jews and Gentiles through Christ’s sacrifice on the cross. 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28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2800" dirty="0">
                <a:latin typeface="Arial Black" panose="020B0A04020102020204" pitchFamily="34" charset="0"/>
              </a:rPr>
              <a:t>Paul reminds the Ephesians that they have inherited many spiritual blessings as a result of being a part of this glorious church body.  For this reason they are to </a:t>
            </a:r>
            <a:r>
              <a:rPr lang="en-SG"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walk in a manner worthy </a:t>
            </a:r>
            <a:r>
              <a:rPr lang="en-SG" sz="2800" dirty="0">
                <a:latin typeface="Arial Black" panose="020B0A04020102020204" pitchFamily="34" charset="0"/>
              </a:rPr>
              <a:t>of this holy calling imitating God in His love.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28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2800" dirty="0">
                <a:latin typeface="Arial Black" panose="020B0A04020102020204" pitchFamily="34" charset="0"/>
              </a:rPr>
              <a:t>In the final chapter, Paul reminds the Ephesians that they are in a </a:t>
            </a:r>
            <a:r>
              <a:rPr lang="en-SG"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spiritual battle</a:t>
            </a:r>
            <a:r>
              <a:rPr lang="en-SG" sz="2800" dirty="0">
                <a:latin typeface="Arial Black" panose="020B0A04020102020204" pitchFamily="34" charset="0"/>
              </a:rPr>
              <a:t> between good and evil and that they must put on God’s full armour in order to have complete victory. </a:t>
            </a: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sz="2800" dirty="0">
              <a:latin typeface="Arial Black" panose="020B0A04020102020204" pitchFamily="34" charset="0"/>
            </a:endParaRPr>
          </a:p>
          <a:p>
            <a:pPr marL="285750" indent="-28575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FADF5-0431-45E9-B5A9-65D99F1DF33C}"/>
              </a:ext>
            </a:extLst>
          </p:cNvPr>
          <p:cNvSpPr txBox="1"/>
          <p:nvPr/>
        </p:nvSpPr>
        <p:spPr>
          <a:xfrm>
            <a:off x="4007797" y="164688"/>
            <a:ext cx="9324669" cy="2180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EPHESIANS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0BC991-2D11-40CF-8EF3-B95454917378}"/>
              </a:ext>
            </a:extLst>
          </p:cNvPr>
          <p:cNvSpPr txBox="1">
            <a:spLocks/>
          </p:cNvSpPr>
          <p:nvPr/>
        </p:nvSpPr>
        <p:spPr>
          <a:xfrm>
            <a:off x="3413760" y="165877"/>
            <a:ext cx="11054080" cy="10875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SG" b="1" dirty="0">
                <a:solidFill>
                  <a:srgbClr val="0070C0"/>
                </a:solidFill>
              </a:rPr>
              <a:t>EPHESIANS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A86A2A4-2113-48B8-8D24-4BD035F4D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003578"/>
              </p:ext>
            </p:extLst>
          </p:nvPr>
        </p:nvGraphicFramePr>
        <p:xfrm>
          <a:off x="-287338" y="1262063"/>
          <a:ext cx="17913351" cy="1081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5" imgW="9969908" imgH="6008624" progId="Word.Document.12">
                  <p:embed/>
                </p:oleObj>
              </mc:Choice>
              <mc:Fallback>
                <p:oleObj name="Document" r:id="rId5" imgW="9969908" imgH="6008624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87338" y="1262063"/>
                        <a:ext cx="17913351" cy="1081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15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7FADF5-0431-45E9-B5A9-65D99F1DF33C}"/>
              </a:ext>
            </a:extLst>
          </p:cNvPr>
          <p:cNvSpPr txBox="1"/>
          <p:nvPr/>
        </p:nvSpPr>
        <p:spPr>
          <a:xfrm>
            <a:off x="2093485" y="359848"/>
            <a:ext cx="1315329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THE EPHESIANS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3CF7C-932B-40B2-88DB-F9ECFA6EC0E5}"/>
              </a:ext>
            </a:extLst>
          </p:cNvPr>
          <p:cNvSpPr txBox="1"/>
          <p:nvPr/>
        </p:nvSpPr>
        <p:spPr>
          <a:xfrm>
            <a:off x="713247" y="1377419"/>
            <a:ext cx="15913768" cy="6504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VERSES: </a:t>
            </a:r>
            <a:r>
              <a:rPr lang="en-SG" sz="3200" dirty="0">
                <a:latin typeface="Arial Black" panose="020B0A04020102020204" pitchFamily="34" charset="0"/>
              </a:rPr>
              <a:t>Ephesians 2:8 </a:t>
            </a:r>
          </a:p>
          <a:p>
            <a:r>
              <a:rPr lang="en-SG" sz="3200" baseline="30000" dirty="0">
                <a:latin typeface="Arial Black" panose="020B0A04020102020204" pitchFamily="34" charset="0"/>
              </a:rPr>
              <a:t>8 </a:t>
            </a:r>
            <a:r>
              <a:rPr lang="en-SG" sz="3200" dirty="0">
                <a:latin typeface="Arial Black" panose="020B0A04020102020204" pitchFamily="34" charset="0"/>
              </a:rPr>
              <a:t>For by grace you have been saved through faith, and that not of yourselves; </a:t>
            </a:r>
            <a:r>
              <a:rPr lang="en-SG" sz="3200" i="1" dirty="0">
                <a:latin typeface="Arial Black" panose="020B0A04020102020204" pitchFamily="34" charset="0"/>
              </a:rPr>
              <a:t>it is </a:t>
            </a:r>
            <a:r>
              <a:rPr lang="en-SG" sz="3200" dirty="0">
                <a:latin typeface="Arial Black" panose="020B0A04020102020204" pitchFamily="34" charset="0"/>
              </a:rPr>
              <a:t>the gift of God, </a:t>
            </a:r>
            <a:r>
              <a:rPr lang="en-SG" sz="3200" baseline="30000" dirty="0">
                <a:latin typeface="Arial Black" panose="020B0A04020102020204" pitchFamily="34" charset="0"/>
              </a:rPr>
              <a:t>9 </a:t>
            </a:r>
            <a:r>
              <a:rPr lang="en-SG" sz="3200" dirty="0">
                <a:latin typeface="Arial Black" panose="020B0A04020102020204" pitchFamily="34" charset="0"/>
              </a:rPr>
              <a:t>not of works, lest anyone should boast. </a:t>
            </a:r>
            <a:r>
              <a:rPr lang="en-SG" sz="3200" baseline="30000" dirty="0">
                <a:latin typeface="Arial Black" panose="020B0A04020102020204" pitchFamily="34" charset="0"/>
              </a:rPr>
              <a:t>10 </a:t>
            </a:r>
            <a:r>
              <a:rPr lang="en-SG" sz="3200" dirty="0">
                <a:latin typeface="Arial Black" panose="020B0A04020102020204" pitchFamily="34" charset="0"/>
              </a:rPr>
              <a:t>For we are His workmanship, created in Christ Jesus for good works, which God prepared beforehand that we should walk in them. </a:t>
            </a:r>
          </a:p>
          <a:p>
            <a:endParaRPr lang="en-SG" sz="3200" dirty="0">
              <a:latin typeface="Arial Black" panose="020B0A04020102020204" pitchFamily="34" charset="0"/>
            </a:endParaRPr>
          </a:p>
          <a:p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Ephesians 2:16</a:t>
            </a:r>
          </a:p>
          <a:p>
            <a:r>
              <a:rPr lang="en-SG" sz="3200" baseline="30000" dirty="0">
                <a:latin typeface="Arial Black" panose="020B0A04020102020204" pitchFamily="34" charset="0"/>
              </a:rPr>
              <a:t> </a:t>
            </a:r>
            <a:r>
              <a:rPr lang="en-SG" sz="3200" dirty="0">
                <a:latin typeface="Arial Black" panose="020B0A04020102020204" pitchFamily="34" charset="0"/>
              </a:rPr>
              <a:t>and that He might reconcile them both to God in one body through the cross, thereby putting to death the enmity.</a:t>
            </a:r>
            <a:endParaRPr lang="en-SG" sz="3600" dirty="0">
              <a:latin typeface="Arial Black" panose="020B0A04020102020204" pitchFamily="34" charset="0"/>
            </a:endParaRPr>
          </a:p>
          <a:p>
            <a:endParaRPr lang="en-SG" sz="3200" dirty="0">
              <a:latin typeface="Arial Black" panose="020B0A04020102020204" pitchFamily="34" charset="0"/>
            </a:endParaRPr>
          </a:p>
          <a:p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NOTICE:</a:t>
            </a:r>
          </a:p>
          <a:p>
            <a:r>
              <a:rPr lang="en-SG" sz="3200" dirty="0">
                <a:latin typeface="Arial Black" panose="020B0A04020102020204" pitchFamily="34" charset="0"/>
              </a:rPr>
              <a:t> Good works are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denied </a:t>
            </a:r>
            <a:r>
              <a:rPr lang="en-SG" sz="3200" dirty="0">
                <a:latin typeface="Arial Black" panose="020B0A04020102020204" pitchFamily="34" charset="0"/>
              </a:rPr>
              <a:t>as the basis for salvation, but good works are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demanded</a:t>
            </a:r>
            <a:r>
              <a:rPr lang="en-SG" sz="3200" dirty="0">
                <a:latin typeface="Arial Black" panose="020B0A04020102020204" pitchFamily="34" charset="0"/>
              </a:rPr>
              <a:t> as a result of salvation.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8D997-2C0E-425A-8A4F-1D83B5F8BCAF}"/>
              </a:ext>
            </a:extLst>
          </p:cNvPr>
          <p:cNvSpPr txBox="1"/>
          <p:nvPr/>
        </p:nvSpPr>
        <p:spPr>
          <a:xfrm>
            <a:off x="1146384" y="7965746"/>
            <a:ext cx="1504749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</a:t>
            </a:r>
            <a:r>
              <a:rPr lang="en-SG"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SALVATION</a:t>
            </a:r>
            <a:r>
              <a:rPr lang="en-SG" sz="2800" dirty="0">
                <a:latin typeface="Arial Black" panose="020B0A04020102020204" pitchFamily="34" charset="0"/>
              </a:rPr>
              <a:t> WE HAVE IN CHRIST 				chap 1-3</a:t>
            </a:r>
            <a:br>
              <a:rPr lang="en-SG" sz="2800" dirty="0">
                <a:latin typeface="Arial Black" panose="020B0A04020102020204" pitchFamily="34" charset="0"/>
              </a:rPr>
            </a:br>
            <a:r>
              <a:rPr lang="en-SG" sz="2800" dirty="0">
                <a:latin typeface="Arial Black" panose="020B0A04020102020204" pitchFamily="34" charset="0"/>
              </a:rPr>
              <a:t>THE </a:t>
            </a:r>
            <a:r>
              <a:rPr lang="en-SG"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SANCTIFICATION</a:t>
            </a:r>
            <a:r>
              <a:rPr lang="en-SG" sz="2800" dirty="0">
                <a:latin typeface="Arial Black" panose="020B0A04020102020204" pitchFamily="34" charset="0"/>
              </a:rPr>
              <a:t> WE HAVE IN CHRIST 		chap 4-6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000" t="-4000" r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EPISTLE TO THE PHILIPPIANS…"/>
          <p:cNvSpPr txBox="1"/>
          <p:nvPr/>
        </p:nvSpPr>
        <p:spPr>
          <a:xfrm>
            <a:off x="568868" y="2469171"/>
            <a:ext cx="16771395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The letter of joy. 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One of Paul's most personal letters.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The 1st European congregation - closest to Paul.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Responded better than any other church.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Had fewest problems.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Grateful for the gospel.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He received the Macedonian call during his 2nd missionary journey.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6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Purpose:</a:t>
            </a:r>
          </a:p>
          <a:p>
            <a:pPr algn="l">
              <a:buClr>
                <a:schemeClr val="accent1">
                  <a:lumMod val="75000"/>
                </a:schemeClr>
              </a:buClr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	a. To thank the Philippians for a gift they had sent him.</a:t>
            </a:r>
          </a:p>
          <a:p>
            <a:pPr algn="l">
              <a:buClr>
                <a:schemeClr val="accent1">
                  <a:lumMod val="75000"/>
                </a:schemeClr>
              </a:buClr>
              <a:defRPr sz="2200"/>
            </a:pPr>
            <a:r>
              <a:rPr lang="en-SG" sz="3600" dirty="0">
                <a:latin typeface="Arial Black" panose="020B0A04020102020204" pitchFamily="34" charset="0"/>
              </a:rPr>
              <a:t>	b. Exhortations to rejoice and to unity.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C030D-9BFF-4202-885F-CA3701D32C31}"/>
              </a:ext>
            </a:extLst>
          </p:cNvPr>
          <p:cNvSpPr txBox="1"/>
          <p:nvPr/>
        </p:nvSpPr>
        <p:spPr>
          <a:xfrm>
            <a:off x="3921136" y="141493"/>
            <a:ext cx="10066858" cy="2180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PHILIPPIANS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000" t="-4000" r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EPISTLE TO THE PHILIPPIANS…"/>
          <p:cNvSpPr txBox="1"/>
          <p:nvPr/>
        </p:nvSpPr>
        <p:spPr>
          <a:xfrm>
            <a:off x="801479" y="4280922"/>
            <a:ext cx="15737305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buClr>
                <a:schemeClr val="accent1">
                  <a:lumMod val="75000"/>
                </a:schemeClr>
              </a:buClr>
              <a:defRPr sz="2200"/>
            </a:pP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4000" dirty="0">
                <a:latin typeface="Arial Black" panose="020B0A04020102020204" pitchFamily="34" charset="0"/>
              </a:rPr>
              <a:t>The joy we have in knowing and serving Christ no matter what our circumstances may be. </a:t>
            </a:r>
            <a:br>
              <a:rPr lang="en-SG" sz="4000" dirty="0">
                <a:latin typeface="Arial Black" panose="020B0A04020102020204" pitchFamily="34" charset="0"/>
              </a:rPr>
            </a:br>
            <a:endParaRPr sz="40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sz="4000" dirty="0">
                <a:latin typeface="Arial Black" panose="020B0A04020102020204" pitchFamily="34" charset="0"/>
              </a:rPr>
              <a:t>The tone is one of joyous confidence in God at work.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sz="40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sz="4000" dirty="0">
                <a:latin typeface="Arial Black" panose="020B0A04020102020204" pitchFamily="34" charset="0"/>
              </a:rPr>
              <a:t>Paul sets forth the beauty of Christian kindness.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C030D-9BFF-4202-885F-CA3701D32C31}"/>
              </a:ext>
            </a:extLst>
          </p:cNvPr>
          <p:cNvSpPr txBox="1"/>
          <p:nvPr/>
        </p:nvSpPr>
        <p:spPr>
          <a:xfrm>
            <a:off x="3636702" y="168663"/>
            <a:ext cx="10066858" cy="21800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PHILIPPIANS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4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1000" t="-4000" r="-2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BC030D-9BFF-4202-885F-CA3701D32C31}"/>
              </a:ext>
            </a:extLst>
          </p:cNvPr>
          <p:cNvSpPr txBox="1"/>
          <p:nvPr/>
        </p:nvSpPr>
        <p:spPr>
          <a:xfrm>
            <a:off x="792223" y="277616"/>
            <a:ext cx="15755816" cy="948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THE PHILIPPIANS</a:t>
            </a:r>
            <a:endParaRPr lang="en-US" sz="55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8B1FC-57D5-4139-A494-79BF5E2C1064}"/>
              </a:ext>
            </a:extLst>
          </p:cNvPr>
          <p:cNvSpPr txBox="1"/>
          <p:nvPr/>
        </p:nvSpPr>
        <p:spPr>
          <a:xfrm>
            <a:off x="276408" y="1726670"/>
            <a:ext cx="16787446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verse:  </a:t>
            </a:r>
            <a:r>
              <a:rPr lang="en-SG" sz="4000" dirty="0">
                <a:latin typeface="Arial Black" panose="020B0A04020102020204" pitchFamily="34" charset="0"/>
              </a:rPr>
              <a:t>Phil 4:4 </a:t>
            </a:r>
          </a:p>
          <a:p>
            <a:r>
              <a:rPr lang="en-SG" sz="4000" dirty="0">
                <a:latin typeface="Arial Black" panose="020B0A04020102020204" pitchFamily="34" charset="0"/>
              </a:rPr>
              <a:t>“Rejoice in the Lord always. Again I will say, rejoice!”</a:t>
            </a:r>
          </a:p>
          <a:p>
            <a:endParaRPr lang="en-SG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Popular verses: </a:t>
            </a:r>
          </a:p>
          <a:p>
            <a:r>
              <a:rPr lang="en-SG" sz="4000" dirty="0">
                <a:latin typeface="Arial Black" panose="020B0A04020102020204" pitchFamily="34" charset="0"/>
              </a:rPr>
              <a:t>Phil 1:21  “For to me, to live </a:t>
            </a:r>
            <a:r>
              <a:rPr lang="en-SG" sz="4000" i="1" dirty="0">
                <a:latin typeface="Arial Black" panose="020B0A04020102020204" pitchFamily="34" charset="0"/>
              </a:rPr>
              <a:t>is</a:t>
            </a:r>
            <a:r>
              <a:rPr lang="en-SG" sz="4000" dirty="0">
                <a:latin typeface="Arial Black" panose="020B0A04020102020204" pitchFamily="34" charset="0"/>
              </a:rPr>
              <a:t> Christ, and to die </a:t>
            </a:r>
            <a:r>
              <a:rPr lang="en-SG" sz="4000" i="1" dirty="0">
                <a:latin typeface="Arial Black" panose="020B0A04020102020204" pitchFamily="34" charset="0"/>
              </a:rPr>
              <a:t>is</a:t>
            </a:r>
            <a:r>
              <a:rPr lang="en-SG" sz="4000" dirty="0">
                <a:latin typeface="Arial Black" panose="020B0A04020102020204" pitchFamily="34" charset="0"/>
              </a:rPr>
              <a:t> gain.”</a:t>
            </a:r>
          </a:p>
          <a:p>
            <a:endParaRPr lang="en-SG" sz="2800" b="0" dirty="0">
              <a:latin typeface="Arial Black" panose="020B0A04020102020204" pitchFamily="34" charset="0"/>
            </a:endParaRPr>
          </a:p>
          <a:p>
            <a:r>
              <a:rPr lang="en-SG" sz="4400" dirty="0">
                <a:latin typeface="Arial Black" panose="020B0A04020102020204" pitchFamily="34" charset="0"/>
              </a:rPr>
              <a:t>Phil 4.13  “</a:t>
            </a:r>
            <a:r>
              <a:rPr lang="en-SG" sz="4000" dirty="0">
                <a:latin typeface="Arial Black" panose="020B0A04020102020204" pitchFamily="34" charset="0"/>
              </a:rPr>
              <a:t>I can do all things through Christ who strengthens me.”</a:t>
            </a:r>
            <a:endParaRPr lang="en-SG" sz="44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EB3AA-56E9-417F-BC1D-E91F980ABAC6}"/>
              </a:ext>
            </a:extLst>
          </p:cNvPr>
          <p:cNvSpPr txBox="1"/>
          <p:nvPr/>
        </p:nvSpPr>
        <p:spPr>
          <a:xfrm>
            <a:off x="1405726" y="6911179"/>
            <a:ext cx="14528810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SG" sz="3200" dirty="0">
                <a:latin typeface="Arial Black" panose="020B0A04020102020204" pitchFamily="34" charset="0"/>
              </a:rPr>
              <a:t>PAUL’S CONDITION AND SITUATION 					chap 1:1-26 </a:t>
            </a:r>
          </a:p>
          <a:p>
            <a:pPr algn="l"/>
            <a:r>
              <a:rPr lang="en-SG" sz="3200" dirty="0">
                <a:latin typeface="Arial Black" panose="020B0A04020102020204" pitchFamily="34" charset="0"/>
              </a:rPr>
              <a:t>PAUL’S EXHORTATION AND COUNSEL 					chap 1:27-2:18 </a:t>
            </a:r>
          </a:p>
          <a:p>
            <a:pPr algn="l"/>
            <a:r>
              <a:rPr lang="en-SG" sz="3200" dirty="0">
                <a:latin typeface="Arial Black" panose="020B0A04020102020204" pitchFamily="34" charset="0"/>
              </a:rPr>
              <a:t>PAUL’S COMPANIONS AND HELPERS 					chap 2:19-30 </a:t>
            </a:r>
          </a:p>
          <a:p>
            <a:pPr algn="l"/>
            <a:r>
              <a:rPr lang="en-SG" sz="3200" dirty="0">
                <a:latin typeface="Arial Black" panose="020B0A04020102020204" pitchFamily="34" charset="0"/>
              </a:rPr>
              <a:t>PAUL’S WARNINGS AND ENCOURAGEMENTS 		chap 3:1-21</a:t>
            </a:r>
            <a:br>
              <a:rPr lang="en-SG" sz="3200" dirty="0">
                <a:latin typeface="Arial Black" panose="020B0A04020102020204" pitchFamily="34" charset="0"/>
              </a:rPr>
            </a:br>
            <a:r>
              <a:rPr lang="en-SG" sz="3200" dirty="0">
                <a:latin typeface="Arial Black" panose="020B0A04020102020204" pitchFamily="34" charset="0"/>
              </a:rPr>
              <a:t>PAUL’S CONTENTMENT AND THANKSGIVING 		chap 4:1-23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0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EPISTLE TO THE COLOSSIANS…"/>
          <p:cNvSpPr txBox="1"/>
          <p:nvPr/>
        </p:nvSpPr>
        <p:spPr>
          <a:xfrm>
            <a:off x="512408" y="2709564"/>
            <a:ext cx="16315447" cy="7212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200" dirty="0">
                <a:latin typeface="Arial Black" panose="020B0A04020102020204" pitchFamily="34" charset="0"/>
              </a:rPr>
              <a:t>A significant deliverance for an insignificant church.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200" dirty="0">
                <a:latin typeface="Arial Black" panose="020B0A04020102020204" pitchFamily="34" charset="0"/>
              </a:rPr>
              <a:t>Identical expressions with Ephesians (50%)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200" dirty="0">
                <a:latin typeface="Arial Black" panose="020B0A04020102020204" pitchFamily="34" charset="0"/>
              </a:rPr>
              <a:t>Paul had never visited </a:t>
            </a:r>
            <a:r>
              <a:rPr lang="en-SG" sz="3200" dirty="0" err="1">
                <a:latin typeface="Arial Black" panose="020B0A04020102020204" pitchFamily="34" charset="0"/>
              </a:rPr>
              <a:t>Colosse</a:t>
            </a:r>
            <a:r>
              <a:rPr lang="en-SG" sz="3200" dirty="0">
                <a:latin typeface="Arial Black" panose="020B0A04020102020204" pitchFamily="34" charset="0"/>
              </a:rPr>
              <a:t>. Metropolis with many religions. 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200" dirty="0">
                <a:latin typeface="Arial Black" panose="020B0A04020102020204" pitchFamily="34" charset="0"/>
              </a:rPr>
              <a:t>Many closing greetings.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200" dirty="0">
                <a:latin typeface="Arial Black" panose="020B0A04020102020204" pitchFamily="34" charset="0"/>
              </a:rPr>
              <a:t>Purpose: To deal with the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doctrinal heresy</a:t>
            </a:r>
            <a:r>
              <a:rPr lang="en-SG" sz="3200" dirty="0">
                <a:latin typeface="Arial Black" panose="020B0A04020102020204" pitchFamily="34" charset="0"/>
              </a:rPr>
              <a:t>.</a:t>
            </a:r>
          </a:p>
          <a:p>
            <a:pPr algn="l">
              <a:buClr>
                <a:schemeClr val="accent1">
                  <a:lumMod val="75000"/>
                </a:schemeClr>
              </a:buClr>
              <a:defRPr sz="2200"/>
            </a:pPr>
            <a:endParaRPr lang="en-SG" sz="30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3000" dirty="0">
                <a:latin typeface="Arial Black" panose="020B0A04020102020204" pitchFamily="34" charset="0"/>
              </a:rPr>
              <a:t>Christ is a perfect saviour, who provides us with a perfect salvation, to which nothing needs to be added, and from which nothing must be taken away. </a:t>
            </a:r>
          </a:p>
          <a:p>
            <a:pPr algn="l">
              <a:buClr>
                <a:schemeClr val="accent1">
                  <a:lumMod val="75000"/>
                </a:schemeClr>
              </a:buClr>
              <a:defRPr sz="2200"/>
            </a:pPr>
            <a:endParaRPr lang="en-SG" sz="30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000" dirty="0">
                <a:latin typeface="Arial Black" panose="020B0A04020102020204" pitchFamily="34" charset="0"/>
              </a:rPr>
              <a:t>Paul warns his disciples against errors, and exhorts to certain duties.</a:t>
            </a:r>
            <a:br>
              <a:rPr lang="en-SG" sz="3000" dirty="0">
                <a:latin typeface="Arial Black" panose="020B0A04020102020204" pitchFamily="34" charset="0"/>
              </a:rPr>
            </a:br>
            <a:r>
              <a:rPr lang="en-SG" sz="3000" dirty="0">
                <a:latin typeface="Arial Black" panose="020B0A04020102020204" pitchFamily="34" charset="0"/>
              </a:rPr>
              <a:t>In his letter to the Colossians, Paul is responding to heretical teaching that is making its rounds in the church. 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0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BEB27-734C-45C6-AF5A-E4D4FCF7F77A}"/>
              </a:ext>
            </a:extLst>
          </p:cNvPr>
          <p:cNvSpPr txBox="1"/>
          <p:nvPr/>
        </p:nvSpPr>
        <p:spPr>
          <a:xfrm>
            <a:off x="3671968" y="457627"/>
            <a:ext cx="9996326" cy="2149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COLOSSIANS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IRST EPISTLE TO THE CORINTHIANS (his most problematic church)…"/>
          <p:cNvSpPr txBox="1"/>
          <p:nvPr/>
        </p:nvSpPr>
        <p:spPr>
          <a:xfrm>
            <a:off x="665479" y="2897587"/>
            <a:ext cx="16191286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300"/>
            </a:pPr>
            <a:r>
              <a:rPr sz="2800" dirty="0">
                <a:latin typeface="Arial Black" panose="020B0A04020102020204" pitchFamily="34" charset="0"/>
              </a:rPr>
              <a:t>A letter from Paul to the Corinthians, correcting errors into which they had fallen.</a:t>
            </a:r>
          </a:p>
          <a:p>
            <a:pPr algn="l">
              <a:defRPr sz="2300"/>
            </a:pPr>
            <a:endParaRPr sz="2800" dirty="0">
              <a:latin typeface="Arial Black" panose="020B0A04020102020204" pitchFamily="34" charset="0"/>
            </a:endParaRPr>
          </a:p>
          <a:p>
            <a:pPr algn="l">
              <a:defRPr sz="2300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PURPOSE: </a:t>
            </a:r>
            <a:r>
              <a:rPr sz="2800" dirty="0">
                <a:latin typeface="Arial Black" panose="020B0A04020102020204" pitchFamily="34" charset="0"/>
              </a:rPr>
              <a:t>To address serious doctrinal &amp; ethical problems. </a:t>
            </a:r>
          </a:p>
          <a:p>
            <a:pPr algn="l">
              <a:defRPr sz="2300"/>
            </a:pPr>
            <a:r>
              <a:rPr lang="en-SG" sz="2800" dirty="0">
                <a:latin typeface="Arial Black" panose="020B0A04020102020204" pitchFamily="34" charset="0"/>
              </a:rPr>
              <a:t>		      </a:t>
            </a:r>
            <a:r>
              <a:rPr sz="2800" dirty="0">
                <a:latin typeface="Arial Black" panose="020B0A04020102020204" pitchFamily="34" charset="0"/>
              </a:rPr>
              <a:t>Not confrontation but reconciliation. </a:t>
            </a:r>
            <a:endParaRPr lang="en-US" sz="2800" dirty="0">
              <a:latin typeface="Arial Black" panose="020B0A04020102020204" pitchFamily="34" charset="0"/>
            </a:endParaRPr>
          </a:p>
          <a:p>
            <a:pPr algn="l">
              <a:defRPr sz="2300"/>
            </a:pPr>
            <a:endParaRPr sz="2800" dirty="0">
              <a:latin typeface="Arial Black" panose="020B0A04020102020204" pitchFamily="34" charset="0"/>
            </a:endParaRPr>
          </a:p>
          <a:p>
            <a:pPr algn="l">
              <a:defRPr sz="2300"/>
            </a:pPr>
            <a:r>
              <a:rPr lang="en-SG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2800" dirty="0">
                <a:latin typeface="Arial Black" panose="020B0A04020102020204" pitchFamily="34" charset="0"/>
              </a:rPr>
              <a:t>Paul addresses and corrects numerous problems in the church at Corinth. </a:t>
            </a:r>
          </a:p>
          <a:p>
            <a:pPr algn="l">
              <a:defRPr sz="2300"/>
            </a:pPr>
            <a:endParaRPr sz="28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sz="2800" dirty="0">
                <a:latin typeface="Arial Black" panose="020B0A04020102020204" pitchFamily="34" charset="0"/>
              </a:rPr>
              <a:t>Paul’s first correspondence with the church in Corinth deals with the </a:t>
            </a:r>
            <a:r>
              <a:rPr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divisions</a:t>
            </a:r>
            <a:r>
              <a:rPr sz="2800" dirty="0">
                <a:latin typeface="Arial Black" panose="020B0A04020102020204" pitchFamily="34" charset="0"/>
              </a:rPr>
              <a:t> and multiple problems this church was experiencing.  </a:t>
            </a:r>
            <a:br>
              <a:rPr lang="en-SG" sz="2800" dirty="0">
                <a:latin typeface="Arial Black" panose="020B0A04020102020204" pitchFamily="34" charset="0"/>
              </a:rPr>
            </a:br>
            <a:r>
              <a:rPr sz="2800" dirty="0">
                <a:latin typeface="Arial Black" panose="020B0A04020102020204" pitchFamily="34" charset="0"/>
              </a:rPr>
              <a:t>The members of the church were following after particular leaders.  </a:t>
            </a:r>
            <a:br>
              <a:rPr lang="en-SG" sz="2800" dirty="0">
                <a:latin typeface="Arial Black" panose="020B0A04020102020204" pitchFamily="34" charset="0"/>
              </a:rPr>
            </a:br>
            <a:r>
              <a:rPr sz="2800" dirty="0">
                <a:latin typeface="Arial Black" panose="020B0A04020102020204" pitchFamily="34" charset="0"/>
              </a:rPr>
              <a:t>In addition they were: involved in sexual immorality, taking their brothers / sisters to court, boasting about their wisdom and superior spiritual gifts and conducting themselves in a disorderly manner in worship services.</a:t>
            </a:r>
            <a:br>
              <a:rPr lang="en-SG" sz="2800" dirty="0">
                <a:latin typeface="Arial Black" panose="020B0A04020102020204" pitchFamily="34" charset="0"/>
              </a:rPr>
            </a:br>
            <a:endParaRPr lang="en-SG" sz="28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300"/>
            </a:pPr>
            <a:r>
              <a:rPr sz="2800" dirty="0">
                <a:latin typeface="Arial Black" panose="020B0A04020102020204" pitchFamily="34" charset="0"/>
              </a:rPr>
              <a:t>"To live like a Corinthian" is to live in gross immorality.</a:t>
            </a:r>
            <a:br>
              <a:rPr lang="en-SG" sz="2800" dirty="0">
                <a:latin typeface="Arial Black" panose="020B0A04020102020204" pitchFamily="34" charset="0"/>
              </a:rPr>
            </a:br>
            <a:endParaRPr lang="en-SG" sz="28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47900-358A-44E3-B3E5-D7A637655C6E}"/>
              </a:ext>
            </a:extLst>
          </p:cNvPr>
          <p:cNvSpPr txBox="1"/>
          <p:nvPr/>
        </p:nvSpPr>
        <p:spPr>
          <a:xfrm>
            <a:off x="163877" y="178894"/>
            <a:ext cx="17194489" cy="2718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FIRST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</a:p>
          <a:p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HIS MOST PROBLEMATIC CHURCH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7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EPISTLE TO THE COLOSSIANS…"/>
          <p:cNvSpPr txBox="1"/>
          <p:nvPr/>
        </p:nvSpPr>
        <p:spPr>
          <a:xfrm>
            <a:off x="424490" y="2606933"/>
            <a:ext cx="16491283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0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000" dirty="0">
                <a:latin typeface="Arial Black" panose="020B0A04020102020204" pitchFamily="34" charset="0"/>
              </a:rPr>
              <a:t>This teaching debunks Jewish and mystical tendencies including: a worship with angels, a keeping of festivals and Jewish holy days, a secret wisdom and a mortification of the body.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0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000" dirty="0">
                <a:latin typeface="Arial Black" panose="020B0A04020102020204" pitchFamily="34" charset="0"/>
              </a:rPr>
              <a:t>What is Paul’s response to this falsehood?  </a:t>
            </a:r>
            <a:br>
              <a:rPr lang="en-SG" sz="3000" dirty="0">
                <a:latin typeface="Arial Black" panose="020B0A04020102020204" pitchFamily="34" charset="0"/>
              </a:rPr>
            </a:br>
            <a:r>
              <a:rPr lang="en-SG" sz="3000" dirty="0">
                <a:latin typeface="Arial Black" panose="020B0A04020102020204" pitchFamily="34" charset="0"/>
              </a:rPr>
              <a:t>Jesus Christ is God’s expressed image. He is firstborn over creation and the resurrection. He is over all principalities and human wisdom and He is head of the church.  </a:t>
            </a:r>
            <a:br>
              <a:rPr lang="en-SG" sz="3000" dirty="0">
                <a:latin typeface="Arial Black" panose="020B0A04020102020204" pitchFamily="34" charset="0"/>
              </a:rPr>
            </a:br>
            <a:r>
              <a:rPr lang="en-SG" sz="3000" dirty="0">
                <a:latin typeface="Arial Black" panose="020B0A04020102020204" pitchFamily="34" charset="0"/>
              </a:rPr>
              <a:t>Christ also fulfilled the law and therefore there is no longer a need to keep Jewish feasts and holy days.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endParaRPr lang="en-SG" sz="30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200"/>
            </a:pPr>
            <a:r>
              <a:rPr lang="en-SG" sz="3000" dirty="0">
                <a:latin typeface="Arial Black" panose="020B0A04020102020204" pitchFamily="34" charset="0"/>
              </a:rPr>
              <a:t>Paul did not directly argue with the Colossians but built a positive case for the Christian truth.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BEB27-734C-45C6-AF5A-E4D4FCF7F77A}"/>
              </a:ext>
            </a:extLst>
          </p:cNvPr>
          <p:cNvSpPr txBox="1"/>
          <p:nvPr/>
        </p:nvSpPr>
        <p:spPr>
          <a:xfrm>
            <a:off x="3671968" y="457627"/>
            <a:ext cx="9996326" cy="2149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COLOSSIANS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8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BEB27-734C-45C6-AF5A-E4D4FCF7F77A}"/>
              </a:ext>
            </a:extLst>
          </p:cNvPr>
          <p:cNvSpPr txBox="1"/>
          <p:nvPr/>
        </p:nvSpPr>
        <p:spPr>
          <a:xfrm>
            <a:off x="1078508" y="436397"/>
            <a:ext cx="15042568" cy="948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THE COLOSSIANS</a:t>
            </a:r>
            <a:endParaRPr lang="en-US" sz="55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77A758-49F9-4E63-94EA-37E7FEA09AD6}"/>
              </a:ext>
            </a:extLst>
          </p:cNvPr>
          <p:cNvSpPr txBox="1"/>
          <p:nvPr/>
        </p:nvSpPr>
        <p:spPr>
          <a:xfrm>
            <a:off x="947709" y="1432267"/>
            <a:ext cx="15304168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VERSES: </a:t>
            </a:r>
          </a:p>
          <a:p>
            <a:r>
              <a:rPr lang="en-SG" sz="4000" dirty="0">
                <a:latin typeface="Arial Black" panose="020B0A04020102020204" pitchFamily="34" charset="0"/>
              </a:rPr>
              <a:t>Colossians 1:18</a:t>
            </a:r>
          </a:p>
          <a:p>
            <a:r>
              <a:rPr lang="en-SG" sz="4000" dirty="0">
                <a:latin typeface="Arial Black" panose="020B0A04020102020204" pitchFamily="34" charset="0"/>
              </a:rPr>
              <a:t>And He is the head of the body, the church, who is the beginning, the firstborn from the dead, that in all things He may have the pre-eminence.</a:t>
            </a:r>
            <a:endParaRPr lang="en-SG" sz="4400" dirty="0">
              <a:latin typeface="Arial Black" panose="020B0A04020102020204" pitchFamily="34" charset="0"/>
            </a:endParaRPr>
          </a:p>
          <a:p>
            <a:endParaRPr lang="en-SG" sz="2800" dirty="0">
              <a:latin typeface="Arial Black" panose="020B0A04020102020204" pitchFamily="34" charset="0"/>
            </a:endParaRPr>
          </a:p>
          <a:p>
            <a:r>
              <a:rPr lang="en-SG" sz="4000" dirty="0">
                <a:latin typeface="Arial Black" panose="020B0A04020102020204" pitchFamily="34" charset="0"/>
              </a:rPr>
              <a:t>Colossians 2:9-10 </a:t>
            </a:r>
          </a:p>
          <a:p>
            <a:r>
              <a:rPr lang="en-SG" sz="4000" baseline="30000" dirty="0">
                <a:latin typeface="Arial Black" panose="020B0A04020102020204" pitchFamily="34" charset="0"/>
              </a:rPr>
              <a:t>9 </a:t>
            </a:r>
            <a:r>
              <a:rPr lang="en-SG" sz="4000" dirty="0">
                <a:latin typeface="Arial Black" panose="020B0A04020102020204" pitchFamily="34" charset="0"/>
              </a:rPr>
              <a:t>For in Him dwells all the fullness of the Godhead bodily; </a:t>
            </a:r>
            <a:r>
              <a:rPr lang="en-SG" sz="4000" baseline="30000" dirty="0">
                <a:latin typeface="Arial Black" panose="020B0A04020102020204" pitchFamily="34" charset="0"/>
              </a:rPr>
              <a:t>10 </a:t>
            </a:r>
            <a:r>
              <a:rPr lang="en-SG" sz="4000" dirty="0">
                <a:latin typeface="Arial Black" panose="020B0A04020102020204" pitchFamily="34" charset="0"/>
              </a:rPr>
              <a:t>and you are complete in Him, who is the head of all principality and power.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DF62E-BD43-4FEA-8569-EE06A8A4108D}"/>
              </a:ext>
            </a:extLst>
          </p:cNvPr>
          <p:cNvSpPr txBox="1"/>
          <p:nvPr/>
        </p:nvSpPr>
        <p:spPr>
          <a:xfrm>
            <a:off x="803330" y="7690390"/>
            <a:ext cx="15592925" cy="2595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SG" sz="3600" dirty="0">
                <a:latin typeface="Arial Black" panose="020B0A04020102020204" pitchFamily="34" charset="0"/>
              </a:rPr>
              <a:t>THE </a:t>
            </a:r>
            <a:r>
              <a:rPr lang="en-SG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DOCTRINAL</a:t>
            </a:r>
            <a:r>
              <a:rPr lang="en-SG" sz="3600" dirty="0">
                <a:latin typeface="Arial Black" panose="020B0A04020102020204" pitchFamily="34" charset="0"/>
              </a:rPr>
              <a:t> DISSERTATION 		chap 1-2</a:t>
            </a:r>
            <a:br>
              <a:rPr lang="en-SG" sz="3600" dirty="0">
                <a:latin typeface="Arial Black" panose="020B0A04020102020204" pitchFamily="34" charset="0"/>
              </a:rPr>
            </a:br>
            <a:r>
              <a:rPr lang="en-SG" sz="3600" dirty="0">
                <a:latin typeface="Arial Black" panose="020B0A04020102020204" pitchFamily="34" charset="0"/>
              </a:rPr>
              <a:t>THE </a:t>
            </a:r>
            <a:r>
              <a:rPr lang="en-SG" sz="36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PRACTICAL</a:t>
            </a:r>
            <a:r>
              <a:rPr lang="en-SG" sz="3600" dirty="0">
                <a:latin typeface="Arial Black" panose="020B0A04020102020204" pitchFamily="34" charset="0"/>
              </a:rPr>
              <a:t> APPLICATION 			chap 3-4</a:t>
            </a:r>
            <a:br>
              <a:rPr lang="en-SG" sz="3600" dirty="0">
                <a:latin typeface="Arial Black" panose="020B0A04020102020204" pitchFamily="34" charset="0"/>
              </a:rPr>
            </a:b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3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AA771-71FB-4CCF-B96F-3A695C590F49}"/>
              </a:ext>
            </a:extLst>
          </p:cNvPr>
          <p:cNvSpPr/>
          <p:nvPr/>
        </p:nvSpPr>
        <p:spPr>
          <a:xfrm>
            <a:off x="541526" y="3210494"/>
            <a:ext cx="15965661" cy="592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 indent="0" algn="l">
              <a:lnSpc>
                <a:spcPct val="150000"/>
              </a:lnSpc>
              <a:buClr>
                <a:schemeClr val="tx2">
                  <a:lumMod val="75000"/>
                </a:schemeClr>
              </a:buClr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Paul responds with various answers:  </a:t>
            </a:r>
          </a:p>
          <a:p>
            <a:pPr marL="342900" lvl="6" indent="-342900" algn="l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Jesus and His cross are God’s answers to the wisdom of this world.  </a:t>
            </a:r>
          </a:p>
          <a:p>
            <a:pPr marL="342900" lvl="3" indent="-342900" algn="l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No other leader or philosophy can provide that. 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Love between brothers and sisters should reign supreme in their relationships, 1Cor 6:1-3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The church is a body with many members and all gifts are important. 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Your body is the temple of the Holy Spirit and will be resurrected. 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  <a:defRPr sz="2300"/>
            </a:pPr>
            <a:r>
              <a:rPr lang="en-SG" sz="3200" dirty="0">
                <a:latin typeface="Arial Black" panose="020B0A04020102020204" pitchFamily="34" charset="0"/>
              </a:rPr>
              <a:t>Therefore, what you do with your body is important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47900-358A-44E3-B3E5-D7A637655C6E}"/>
              </a:ext>
            </a:extLst>
          </p:cNvPr>
          <p:cNvSpPr txBox="1"/>
          <p:nvPr/>
        </p:nvSpPr>
        <p:spPr>
          <a:xfrm>
            <a:off x="258417" y="243946"/>
            <a:ext cx="17194489" cy="2718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FIRST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</a:p>
          <a:p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HIS MOST PROBLEMATIC CHURCH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5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647900-358A-44E3-B3E5-D7A637655C6E}"/>
              </a:ext>
            </a:extLst>
          </p:cNvPr>
          <p:cNvSpPr txBox="1"/>
          <p:nvPr/>
        </p:nvSpPr>
        <p:spPr>
          <a:xfrm>
            <a:off x="258417" y="243946"/>
            <a:ext cx="17194489" cy="2718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FIRST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</a:p>
          <a:p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SG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HIS MOST PROBLEMATIC CHURCH</a:t>
            </a:r>
            <a:r>
              <a:rPr lang="en-S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65BC6-61C7-4731-B434-35769F26119E}"/>
              </a:ext>
            </a:extLst>
          </p:cNvPr>
          <p:cNvSpPr txBox="1"/>
          <p:nvPr/>
        </p:nvSpPr>
        <p:spPr>
          <a:xfrm>
            <a:off x="2292626" y="3560061"/>
            <a:ext cx="1254314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VERSE: </a:t>
            </a:r>
            <a:r>
              <a:rPr lang="en-SG" sz="3600" dirty="0">
                <a:latin typeface="Arial Black" panose="020B0A04020102020204" pitchFamily="34" charset="0"/>
              </a:rPr>
              <a:t>1 Corinthians 3:11 </a:t>
            </a:r>
          </a:p>
          <a:p>
            <a:r>
              <a:rPr lang="en-SG" sz="3600" dirty="0">
                <a:latin typeface="Arial Black" panose="020B0A04020102020204" pitchFamily="34" charset="0"/>
              </a:rPr>
              <a:t>“For no other foundation can anyone lay than that which is laid, which is Jesus Christ.”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8BA35-12AA-4E28-A0B6-1900E11F1B98}"/>
              </a:ext>
            </a:extLst>
          </p:cNvPr>
          <p:cNvSpPr txBox="1"/>
          <p:nvPr/>
        </p:nvSpPr>
        <p:spPr>
          <a:xfrm>
            <a:off x="1009830" y="5729135"/>
            <a:ext cx="16058970" cy="4072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Outline: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INTRODUCTION TO THE LETTER 						chap 1:1-9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REPLY TO THE REPORT FROM CHLOE 				chap 1:10-6:20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REPLY TO THE LETTER FROM CORINTH 			chap 7:1-16:4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CONCLUDING INFORMATION AND EXHORTATION 		chap 16:5-24 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9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ECOND EPISTLE TO THE CORINTHIANS…"/>
          <p:cNvSpPr txBox="1"/>
          <p:nvPr/>
        </p:nvSpPr>
        <p:spPr>
          <a:xfrm>
            <a:off x="849752" y="3817900"/>
            <a:ext cx="16011818" cy="551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THEME: </a:t>
            </a:r>
            <a:r>
              <a:rPr lang="en-SG" sz="3200" dirty="0">
                <a:latin typeface="Arial Black" panose="020B0A04020102020204" pitchFamily="34" charset="0"/>
              </a:rPr>
              <a:t>Paul passionately defends himself from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false accusations </a:t>
            </a:r>
            <a:r>
              <a:rPr lang="en-SG" sz="3200" dirty="0">
                <a:latin typeface="Arial Black" panose="020B0A04020102020204" pitchFamily="34" charset="0"/>
              </a:rPr>
              <a:t>by false teachers who have attacked his conduct, credibility, and credentials in the Corinthian church. </a:t>
            </a:r>
          </a:p>
          <a:p>
            <a:pPr algn="l">
              <a:buClr>
                <a:schemeClr val="accent1">
                  <a:lumMod val="75000"/>
                </a:schemeClr>
              </a:buClr>
              <a:defRPr sz="2500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Paul confirms his disciples in their faith, and vindicates his own character.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In this second correspondence with the Corinthian church, Paul defends his apostleship against the false or “super” apostles who have infiltrated the church. 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13B46-90AF-4D0A-9376-C58064C87C01}"/>
              </a:ext>
            </a:extLst>
          </p:cNvPr>
          <p:cNvSpPr txBox="1"/>
          <p:nvPr/>
        </p:nvSpPr>
        <p:spPr>
          <a:xfrm>
            <a:off x="258417" y="520945"/>
            <a:ext cx="17194489" cy="2164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SECOND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ECOND EPISTLE TO THE CORINTHIANS…"/>
          <p:cNvSpPr txBox="1"/>
          <p:nvPr/>
        </p:nvSpPr>
        <p:spPr>
          <a:xfrm>
            <a:off x="850232" y="2870284"/>
            <a:ext cx="15849600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Paul’s apostleship (unlike that of the false apostles) is characterized by God’s power and not persuasive words; by boasting in his weakness so that God and not man would be glorified and by suffering on behalf of the gospel.  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In a separate section of his letter, Paul asks the Corinthians for a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generous offering </a:t>
            </a:r>
            <a:r>
              <a:rPr lang="en-SG" sz="3200" dirty="0">
                <a:latin typeface="Arial Black" panose="020B0A04020102020204" pitchFamily="34" charset="0"/>
              </a:rPr>
              <a:t>to help those who are experiencing hardship in Jerusalem.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Paul was involved so deeply in all the issues that the letter is filled with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emotion</a:t>
            </a:r>
            <a:r>
              <a:rPr lang="en-SG" sz="32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13B46-90AF-4D0A-9376-C58064C87C01}"/>
              </a:ext>
            </a:extLst>
          </p:cNvPr>
          <p:cNvSpPr txBox="1"/>
          <p:nvPr/>
        </p:nvSpPr>
        <p:spPr>
          <a:xfrm>
            <a:off x="258417" y="520945"/>
            <a:ext cx="17194489" cy="2164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SECOND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7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413B46-90AF-4D0A-9376-C58064C87C01}"/>
              </a:ext>
            </a:extLst>
          </p:cNvPr>
          <p:cNvSpPr txBox="1"/>
          <p:nvPr/>
        </p:nvSpPr>
        <p:spPr>
          <a:xfrm>
            <a:off x="258417" y="520945"/>
            <a:ext cx="17194489" cy="2164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5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SECOND 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CORINTHIANS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01E48-E6F1-4C51-84FB-E3DB0CDF1389}"/>
              </a:ext>
            </a:extLst>
          </p:cNvPr>
          <p:cNvSpPr txBox="1"/>
          <p:nvPr/>
        </p:nvSpPr>
        <p:spPr>
          <a:xfrm>
            <a:off x="1497496" y="3379822"/>
            <a:ext cx="14511130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KEY VERSE: </a:t>
            </a:r>
            <a:r>
              <a:rPr lang="en-SG" sz="3600" dirty="0">
                <a:latin typeface="Arial Black" panose="020B0A04020102020204" pitchFamily="34" charset="0"/>
              </a:rPr>
              <a:t>2 Corinthians 3:5 </a:t>
            </a:r>
          </a:p>
          <a:p>
            <a:r>
              <a:rPr lang="en-SG" sz="3600" dirty="0">
                <a:latin typeface="Arial Black" panose="020B0A04020102020204" pitchFamily="34" charset="0"/>
              </a:rPr>
              <a:t>“</a:t>
            </a:r>
            <a:r>
              <a:rPr lang="en-SG" sz="3200" dirty="0">
                <a:latin typeface="Arial Black" panose="020B0A04020102020204" pitchFamily="34" charset="0"/>
              </a:rPr>
              <a:t>Not that we are sufficient of ourselves to think of anything as </a:t>
            </a:r>
            <a:r>
              <a:rPr lang="en-SG" sz="3200" i="1" dirty="0">
                <a:latin typeface="Arial Black" panose="020B0A04020102020204" pitchFamily="34" charset="0"/>
              </a:rPr>
              <a:t>being</a:t>
            </a:r>
            <a:r>
              <a:rPr lang="en-SG" sz="3200" dirty="0">
                <a:latin typeface="Arial Black" panose="020B0A04020102020204" pitchFamily="34" charset="0"/>
              </a:rPr>
              <a:t> from ourselves, but our sufficiency (competence) </a:t>
            </a:r>
            <a:r>
              <a:rPr lang="en-SG" sz="3200" i="1" dirty="0">
                <a:latin typeface="Arial Black" panose="020B0A04020102020204" pitchFamily="34" charset="0"/>
              </a:rPr>
              <a:t>is</a:t>
            </a:r>
            <a:r>
              <a:rPr lang="en-SG" sz="3200" dirty="0">
                <a:latin typeface="Arial Black" panose="020B0A04020102020204" pitchFamily="34" charset="0"/>
              </a:rPr>
              <a:t> from God</a:t>
            </a:r>
            <a:r>
              <a:rPr lang="en-SG" sz="3600" dirty="0">
                <a:latin typeface="Arial Black" panose="020B0A04020102020204" pitchFamily="34" charset="0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3922F-418B-4E1D-ADD0-B18DCB6AF035}"/>
              </a:ext>
            </a:extLst>
          </p:cNvPr>
          <p:cNvSpPr txBox="1"/>
          <p:nvPr/>
        </p:nvSpPr>
        <p:spPr>
          <a:xfrm>
            <a:off x="1100703" y="6513966"/>
            <a:ext cx="14907924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DEFENSE OF PAUL’S </a:t>
            </a:r>
            <a:r>
              <a:rPr lang="en-SG"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MINISTERIAL CONDUCT 	</a:t>
            </a:r>
            <a:r>
              <a:rPr lang="en-SG" sz="2800" dirty="0">
                <a:latin typeface="Arial Black" panose="020B0A04020102020204" pitchFamily="34" charset="0"/>
              </a:rPr>
              <a:t>			chap 1-7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DECLARATION OF </a:t>
            </a:r>
            <a:r>
              <a:rPr lang="en-SG" sz="2800" dirty="0">
                <a:solidFill>
                  <a:schemeClr val="tx1"/>
                </a:solidFill>
                <a:latin typeface="Arial Black" panose="020B0A04020102020204" pitchFamily="34" charset="0"/>
              </a:rPr>
              <a:t>THE </a:t>
            </a:r>
            <a:r>
              <a:rPr lang="en-SG" sz="2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PRINCIPLES OF GIVING </a:t>
            </a:r>
            <a:r>
              <a:rPr lang="en-SG" sz="2800" dirty="0">
                <a:latin typeface="Arial Black" panose="020B0A04020102020204" pitchFamily="34" charset="0"/>
              </a:rPr>
              <a:t>			chap 8-9 </a:t>
            </a:r>
          </a:p>
          <a:p>
            <a:pPr algn="l">
              <a:lnSpc>
                <a:spcPct val="150000"/>
              </a:lnSpc>
            </a:pPr>
            <a:r>
              <a:rPr lang="en-SG" sz="2800" dirty="0">
                <a:latin typeface="Arial Black" panose="020B0A04020102020204" pitchFamily="34" charset="0"/>
              </a:rPr>
              <a:t>THE DEFENSE OF PAUL’S </a:t>
            </a:r>
            <a:r>
              <a:rPr lang="en-SG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MINISTERIAL CREDENTIALS </a:t>
            </a:r>
            <a:r>
              <a:rPr lang="en-SG" sz="2800" dirty="0">
                <a:latin typeface="Arial Black" panose="020B0A04020102020204" pitchFamily="34" charset="0"/>
              </a:rPr>
              <a:t>		chap 10-13 </a:t>
            </a:r>
          </a:p>
          <a:p>
            <a:pPr algn="l">
              <a:lnSpc>
                <a:spcPct val="150000"/>
              </a:lnSpc>
            </a:pP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5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EPISTLE TO THE GALATIANS (what the gospel is not)…"/>
          <p:cNvSpPr txBox="1"/>
          <p:nvPr/>
        </p:nvSpPr>
        <p:spPr>
          <a:xfrm>
            <a:off x="571345" y="3417698"/>
            <a:ext cx="16197573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About Christian freedom.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THEME</a:t>
            </a:r>
            <a:r>
              <a:rPr lang="en-SG" sz="3200" dirty="0">
                <a:latin typeface="Arial Black" panose="020B0A04020102020204" pitchFamily="34" charset="0"/>
              </a:rPr>
              <a:t>: The gospel of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salvation by faith </a:t>
            </a:r>
            <a:r>
              <a:rPr lang="en-SG" sz="3200" dirty="0">
                <a:latin typeface="Arial Black" panose="020B0A04020102020204" pitchFamily="34" charset="0"/>
              </a:rPr>
              <a:t>alone in Christ alone must be fully embraced, and anyone who teaches any other gospel is accursed. 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Stern message: No commendation, praise or thanksgiving.</a:t>
            </a:r>
            <a:br>
              <a:rPr lang="en-SG" sz="3200" dirty="0">
                <a:latin typeface="Arial Black" panose="020B0A04020102020204" pitchFamily="34" charset="0"/>
              </a:rPr>
            </a:b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Martin Luther's favourite.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32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3200" dirty="0">
                <a:latin typeface="Arial Black" panose="020B0A04020102020204" pitchFamily="34" charset="0"/>
              </a:rPr>
              <a:t>Paul maintains that we are </a:t>
            </a:r>
            <a:r>
              <a:rPr lang="en-SG" sz="32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justified by faith</a:t>
            </a:r>
            <a:r>
              <a:rPr lang="en-SG" sz="3200" dirty="0">
                <a:latin typeface="Arial Black" panose="020B0A04020102020204" pitchFamily="34" charset="0"/>
              </a:rPr>
              <a:t>, and not by rites.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1BCCA-F708-4F15-AADE-5C434AE7DE14}"/>
              </a:ext>
            </a:extLst>
          </p:cNvPr>
          <p:cNvSpPr txBox="1"/>
          <p:nvPr/>
        </p:nvSpPr>
        <p:spPr>
          <a:xfrm>
            <a:off x="3978141" y="209838"/>
            <a:ext cx="9383979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GALATIANS</a:t>
            </a:r>
          </a:p>
          <a:p>
            <a:r>
              <a:rPr lang="en-SG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(WHAT THE GOSPEL IS NOT)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EPISTLE TO THE GALATIANS (what the gospel is not)…"/>
          <p:cNvSpPr txBox="1"/>
          <p:nvPr/>
        </p:nvSpPr>
        <p:spPr>
          <a:xfrm>
            <a:off x="796587" y="3532524"/>
            <a:ext cx="15747088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28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2800" dirty="0">
                <a:latin typeface="Arial Black" panose="020B0A04020102020204" pitchFamily="34" charset="0"/>
              </a:rPr>
              <a:t>Shortly after Paul returned from his first missionary journey (50 A.D.), he received word that a Jewish-Christian group had infiltrated the church in Galatia and was demanding that the Gentile brothers become Jews in order that they might be saved.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endParaRPr lang="en-SG" sz="2800" dirty="0">
              <a:latin typeface="Arial Black" panose="020B0A040201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2800" dirty="0">
                <a:latin typeface="Arial Black" panose="020B0A04020102020204" pitchFamily="34" charset="0"/>
              </a:rPr>
              <a:t>Paul wrote his strongest letter condemning the Jewish brothers and reprimanding the Galatian church for so quickly abandoning the faith that Paul had planted in them.</a:t>
            </a:r>
            <a:br>
              <a:rPr lang="en-SG" sz="2800" dirty="0">
                <a:latin typeface="Arial Black" panose="020B0A04020102020204" pitchFamily="34" charset="0"/>
              </a:rPr>
            </a:br>
            <a:r>
              <a:rPr lang="en-SG" sz="2800" dirty="0">
                <a:latin typeface="Arial Black" panose="020B0A04020102020204" pitchFamily="34" charset="0"/>
              </a:rPr>
              <a:t>  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Tx/>
              <a:buChar char="†"/>
              <a:defRPr sz="2500"/>
            </a:pPr>
            <a:r>
              <a:rPr lang="en-SG" sz="2800" dirty="0">
                <a:latin typeface="Arial Black" panose="020B0A04020102020204" pitchFamily="34" charset="0"/>
              </a:rPr>
              <a:t>“</a:t>
            </a:r>
            <a:r>
              <a:rPr lang="en-SG" sz="2800" i="1" dirty="0">
                <a:latin typeface="Arial Black" panose="020B0A04020102020204" pitchFamily="34" charset="0"/>
              </a:rPr>
              <a:t>O foolish Galatians</a:t>
            </a:r>
            <a:r>
              <a:rPr lang="en-SG" sz="2800" dirty="0">
                <a:latin typeface="Arial Black" panose="020B0A04020102020204" pitchFamily="34" charset="0"/>
              </a:rPr>
              <a:t>,” he calls the church reminding them once again that no one is justified (made right with God) by the works of the law but rather by faith in Jesus Christ.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1BCCA-F708-4F15-AADE-5C434AE7DE14}"/>
              </a:ext>
            </a:extLst>
          </p:cNvPr>
          <p:cNvSpPr txBox="1"/>
          <p:nvPr/>
        </p:nvSpPr>
        <p:spPr>
          <a:xfrm>
            <a:off x="3978142" y="351877"/>
            <a:ext cx="9383979" cy="2795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SG" sz="5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EPISTLE TO </a:t>
            </a:r>
          </a:p>
          <a:p>
            <a:r>
              <a:rPr lang="en-SG" sz="7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</a:t>
            </a:r>
            <a:r>
              <a:rPr lang="en-SG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GALATIANS</a:t>
            </a:r>
          </a:p>
          <a:p>
            <a:r>
              <a:rPr lang="en-SG" sz="4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(WHAT THE GOSPEL IS NOT)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1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11404</TotalTime>
  <Words>982</Words>
  <Application>Microsoft Office PowerPoint</Application>
  <PresentationFormat>Custom</PresentationFormat>
  <Paragraphs>196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Helvetica Light</vt:lpstr>
      <vt:lpstr>Helvetica Neue Light</vt:lpstr>
      <vt:lpstr>Helvetica Neue Medium</vt:lpstr>
      <vt:lpstr>Arial</vt:lpstr>
      <vt:lpstr>Arial Black</vt:lpstr>
      <vt:lpstr>Helvetica Neue</vt:lpstr>
      <vt:lpstr>Trebuchet MS</vt:lpstr>
      <vt:lpstr>Wingdings</vt:lpstr>
      <vt:lpstr>Wingdings 3</vt:lpstr>
      <vt:lpstr>White</vt:lpstr>
      <vt:lpstr>Facet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</dc:title>
  <dc:creator>IFPAS Admin</dc:creator>
  <cp:lastModifiedBy>Jagadeesh</cp:lastModifiedBy>
  <cp:revision>451</cp:revision>
  <dcterms:modified xsi:type="dcterms:W3CDTF">2018-10-11T04:19:04Z</dcterms:modified>
</cp:coreProperties>
</file>