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6" r:id="rId2"/>
  </p:sldMasterIdLst>
  <p:notesMasterIdLst>
    <p:notesMasterId r:id="rId15"/>
  </p:notesMasterIdLst>
  <p:sldIdLst>
    <p:sldId id="370" r:id="rId3"/>
    <p:sldId id="403" r:id="rId4"/>
    <p:sldId id="321" r:id="rId5"/>
    <p:sldId id="426" r:id="rId6"/>
    <p:sldId id="427" r:id="rId7"/>
    <p:sldId id="425" r:id="rId8"/>
    <p:sldId id="404" r:id="rId9"/>
    <p:sldId id="405" r:id="rId10"/>
    <p:sldId id="322" r:id="rId11"/>
    <p:sldId id="428" r:id="rId12"/>
    <p:sldId id="406" r:id="rId13"/>
    <p:sldId id="407" r:id="rId14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NEW TESTAMENT" id="{7CE94479-DA69-4298-B742-0CE5A66F0964}">
          <p14:sldIdLst>
            <p14:sldId id="370"/>
            <p14:sldId id="403"/>
            <p14:sldId id="321"/>
            <p14:sldId id="426"/>
            <p14:sldId id="427"/>
            <p14:sldId id="425"/>
            <p14:sldId id="404"/>
            <p14:sldId id="405"/>
            <p14:sldId id="322"/>
            <p14:sldId id="428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94644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880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depiction of paul writing his epistle to the romans</a:t>
            </a:r>
          </a:p>
        </p:txBody>
      </p:sp>
    </p:spTree>
    <p:extLst>
      <p:ext uri="{BB962C8B-B14F-4D97-AF65-F5344CB8AC3E}">
        <p14:creationId xmlns:p14="http://schemas.microsoft.com/office/powerpoint/2010/main" val="419511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depiction of paul writing his epistle to the romans</a:t>
            </a:r>
          </a:p>
        </p:txBody>
      </p:sp>
    </p:spTree>
    <p:extLst>
      <p:ext uri="{BB962C8B-B14F-4D97-AF65-F5344CB8AC3E}">
        <p14:creationId xmlns:p14="http://schemas.microsoft.com/office/powerpoint/2010/main" val="49171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depiction of paul writing his epistle to the romans</a:t>
            </a:r>
          </a:p>
        </p:txBody>
      </p:sp>
    </p:spTree>
    <p:extLst>
      <p:ext uri="{BB962C8B-B14F-4D97-AF65-F5344CB8AC3E}">
        <p14:creationId xmlns:p14="http://schemas.microsoft.com/office/powerpoint/2010/main" val="404406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depiction of paul writing his epistle to the romans</a:t>
            </a:r>
          </a:p>
        </p:txBody>
      </p:sp>
    </p:spTree>
    <p:extLst>
      <p:ext uri="{BB962C8B-B14F-4D97-AF65-F5344CB8AC3E}">
        <p14:creationId xmlns:p14="http://schemas.microsoft.com/office/powerpoint/2010/main" val="140167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depiction of paul writing his epistle to the romans</a:t>
            </a:r>
          </a:p>
        </p:txBody>
      </p:sp>
    </p:spTree>
    <p:extLst>
      <p:ext uri="{BB962C8B-B14F-4D97-AF65-F5344CB8AC3E}">
        <p14:creationId xmlns:p14="http://schemas.microsoft.com/office/powerpoint/2010/main" val="397761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depiction of paul writing his epistle to the romans</a:t>
            </a:r>
          </a:p>
        </p:txBody>
      </p:sp>
    </p:spTree>
    <p:extLst>
      <p:ext uri="{BB962C8B-B14F-4D97-AF65-F5344CB8AC3E}">
        <p14:creationId xmlns:p14="http://schemas.microsoft.com/office/powerpoint/2010/main" val="424136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81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2302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144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2836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6355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27-Aug-18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379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866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0943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20" name="TextBox 19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46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07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01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2236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1712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5659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3871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278" y="9296400"/>
            <a:ext cx="360676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1857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76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278" y="9296400"/>
            <a:ext cx="360676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27-Aug-18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53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im-merneutics"/>
          <p:cNvSpPr txBox="1">
            <a:spLocks noGrp="1"/>
          </p:cNvSpPr>
          <p:nvPr>
            <p:ph type="title"/>
          </p:nvPr>
        </p:nvSpPr>
        <p:spPr>
          <a:xfrm>
            <a:off x="1389453" y="300932"/>
            <a:ext cx="11690443" cy="27603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700"/>
            </a:pPr>
            <a:r>
              <a:rPr lang="en-SG" sz="6000" b="1" dirty="0">
                <a:latin typeface="Arial Black" panose="020B0A04020102020204" pitchFamily="34" charset="0"/>
              </a:rPr>
              <a:t>PAUL’S EPISTLES </a:t>
            </a:r>
            <a:br>
              <a:rPr lang="en-SG" sz="6000" b="1" dirty="0">
                <a:latin typeface="Arial Black" panose="020B0A04020102020204" pitchFamily="34" charset="0"/>
              </a:rPr>
            </a:br>
            <a:r>
              <a:rPr lang="en-SG" sz="6000" b="1" dirty="0">
                <a:latin typeface="Arial Black" panose="020B0A04020102020204" pitchFamily="34" charset="0"/>
              </a:rPr>
              <a:t>TO THE CHURCHES</a:t>
            </a:r>
          </a:p>
        </p:txBody>
      </p:sp>
      <p:sp>
        <p:nvSpPr>
          <p:cNvPr id="127" name="And beginning at Moses and all the Prophets, He expounded to them in all the Scriptures the things concerning Himself ~ Luke 24:27…"/>
          <p:cNvSpPr txBox="1"/>
          <p:nvPr/>
        </p:nvSpPr>
        <p:spPr>
          <a:xfrm>
            <a:off x="1608931" y="2672332"/>
            <a:ext cx="12769678" cy="647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150000"/>
              </a:lnSpc>
              <a:defRPr sz="3200"/>
            </a:pPr>
            <a:r>
              <a:rPr lang="en-SG" sz="3200" i="1" dirty="0">
                <a:solidFill>
                  <a:prstClr val="white"/>
                </a:solidFill>
                <a:latin typeface="Arial Black" panose="020B0A04020102020204" pitchFamily="34" charset="0"/>
              </a:rPr>
              <a:t>Written to encourage, warn &amp; instruct :</a:t>
            </a:r>
          </a:p>
          <a:p>
            <a:pPr lvl="0" algn="l">
              <a:lnSpc>
                <a:spcPct val="150000"/>
              </a:lnSpc>
              <a:defRPr sz="3200"/>
            </a:pPr>
            <a:r>
              <a:rPr lang="en-SG" sz="3200" b="0" dirty="0">
                <a:solidFill>
                  <a:prstClr val="white"/>
                </a:solidFill>
                <a:latin typeface="Arial Black" panose="020B0A04020102020204" pitchFamily="34" charset="0"/>
              </a:rPr>
              <a:t>~ the churches he had founded </a:t>
            </a:r>
            <a:br>
              <a:rPr lang="en-SG" sz="3200" b="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SG" sz="36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(1 &amp; 2 Corinthians, Galatians, *Ephesians, *Philippians, 1 &amp; 2 Thessalonians)</a:t>
            </a:r>
            <a:br>
              <a:rPr lang="en-SG" sz="3200" b="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SG" sz="3200" b="0" dirty="0">
                <a:solidFill>
                  <a:prstClr val="white"/>
                </a:solidFill>
                <a:latin typeface="Arial Black" panose="020B0A04020102020204" pitchFamily="34" charset="0"/>
              </a:rPr>
              <a:t>~ the churches he had not visited </a:t>
            </a:r>
            <a:r>
              <a:rPr lang="en-SG" sz="36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(Romans, *Colossians)</a:t>
            </a:r>
            <a:br>
              <a:rPr lang="en-SG" sz="3200" b="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SG" sz="3200" b="0" dirty="0">
                <a:solidFill>
                  <a:prstClr val="white"/>
                </a:solidFill>
                <a:latin typeface="Arial Black" panose="020B0A04020102020204" pitchFamily="34" charset="0"/>
              </a:rPr>
              <a:t>~ to individuals </a:t>
            </a:r>
            <a:r>
              <a:rPr lang="en-SG" sz="36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(1 &amp; 2 Timothy, Titus, *Philemon)</a:t>
            </a:r>
            <a:br>
              <a:rPr lang="en-SG" sz="3200" b="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SG" sz="3200" b="0" dirty="0">
                <a:solidFill>
                  <a:srgbClr val="00B0F0"/>
                </a:solidFill>
                <a:latin typeface="Arial Black" panose="020B0A04020102020204" pitchFamily="34" charset="0"/>
              </a:rPr>
              <a:t>* Prison epistles (letters)</a:t>
            </a:r>
          </a:p>
        </p:txBody>
      </p:sp>
    </p:spTree>
    <p:extLst>
      <p:ext uri="{BB962C8B-B14F-4D97-AF65-F5344CB8AC3E}">
        <p14:creationId xmlns:p14="http://schemas.microsoft.com/office/powerpoint/2010/main" val="10016097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IRST EPISTLE TO THE CORINTHIANS (his most problematic church)…"/>
          <p:cNvSpPr txBox="1"/>
          <p:nvPr/>
        </p:nvSpPr>
        <p:spPr>
          <a:xfrm>
            <a:off x="665479" y="2897587"/>
            <a:ext cx="16191286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300"/>
            </a:pPr>
            <a:r>
              <a:rPr sz="2800" dirty="0">
                <a:latin typeface="Arial Black" panose="020B0A04020102020204" pitchFamily="34" charset="0"/>
              </a:rPr>
              <a:t>A letter from Paul to the Corinthians, correcting errors into which they had fallen.</a:t>
            </a:r>
          </a:p>
          <a:p>
            <a:pPr algn="l">
              <a:defRPr sz="2300"/>
            </a:pPr>
            <a:endParaRPr sz="2800" dirty="0">
              <a:latin typeface="Arial Black" panose="020B0A04020102020204" pitchFamily="34" charset="0"/>
            </a:endParaRPr>
          </a:p>
          <a:p>
            <a:pPr algn="l">
              <a:defRPr sz="23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PURPOSE: </a:t>
            </a:r>
            <a:r>
              <a:rPr sz="2800" dirty="0">
                <a:latin typeface="Arial Black" panose="020B0A04020102020204" pitchFamily="34" charset="0"/>
              </a:rPr>
              <a:t>To address serious doctrinal &amp; ethical problems. </a:t>
            </a:r>
          </a:p>
          <a:p>
            <a:pPr algn="l">
              <a:defRPr sz="2300"/>
            </a:pPr>
            <a:r>
              <a:rPr lang="en-SG" sz="2800" dirty="0">
                <a:latin typeface="Arial Black" panose="020B0A04020102020204" pitchFamily="34" charset="0"/>
              </a:rPr>
              <a:t>		      </a:t>
            </a:r>
            <a:r>
              <a:rPr sz="2800" dirty="0">
                <a:latin typeface="Arial Black" panose="020B0A04020102020204" pitchFamily="34" charset="0"/>
              </a:rPr>
              <a:t>Not confrontation but reconciliation. </a:t>
            </a:r>
            <a:endParaRPr lang="en-US" sz="2800" dirty="0">
              <a:latin typeface="Arial Black" panose="020B0A04020102020204" pitchFamily="34" charset="0"/>
            </a:endParaRPr>
          </a:p>
          <a:p>
            <a:pPr algn="l">
              <a:defRPr sz="2300"/>
            </a:pPr>
            <a:endParaRPr sz="2800" dirty="0">
              <a:latin typeface="Arial Black" panose="020B0A04020102020204" pitchFamily="34" charset="0"/>
            </a:endParaRPr>
          </a:p>
          <a:p>
            <a:pPr algn="l">
              <a:defRPr sz="2300"/>
            </a:pPr>
            <a:r>
              <a:rPr lang="en-SG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2800" dirty="0">
                <a:latin typeface="Arial Black" panose="020B0A04020102020204" pitchFamily="34" charset="0"/>
              </a:rPr>
              <a:t>Paul addresses and corrects numerous problems in the church at Corinth. </a:t>
            </a:r>
          </a:p>
          <a:p>
            <a:pPr algn="l">
              <a:defRPr sz="2300"/>
            </a:pPr>
            <a:endParaRPr sz="28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sz="2800" dirty="0">
                <a:latin typeface="Arial Black" panose="020B0A04020102020204" pitchFamily="34" charset="0"/>
              </a:rPr>
              <a:t>Paul’s first correspondence with the church in Corinth deals with the </a:t>
            </a:r>
            <a:r>
              <a:rPr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divisions</a:t>
            </a:r>
            <a:r>
              <a:rPr sz="2800" dirty="0">
                <a:latin typeface="Arial Black" panose="020B0A04020102020204" pitchFamily="34" charset="0"/>
              </a:rPr>
              <a:t> and multiple problems this church was experiencing.  </a:t>
            </a:r>
            <a:br>
              <a:rPr lang="en-SG" sz="2800" dirty="0">
                <a:latin typeface="Arial Black" panose="020B0A04020102020204" pitchFamily="34" charset="0"/>
              </a:rPr>
            </a:br>
            <a:r>
              <a:rPr sz="2800" dirty="0">
                <a:latin typeface="Arial Black" panose="020B0A04020102020204" pitchFamily="34" charset="0"/>
              </a:rPr>
              <a:t>The members of the church were following after particular leaders.  </a:t>
            </a:r>
            <a:br>
              <a:rPr lang="en-SG" sz="2800" dirty="0">
                <a:latin typeface="Arial Black" panose="020B0A04020102020204" pitchFamily="34" charset="0"/>
              </a:rPr>
            </a:br>
            <a:r>
              <a:rPr sz="2800" dirty="0">
                <a:latin typeface="Arial Black" panose="020B0A04020102020204" pitchFamily="34" charset="0"/>
              </a:rPr>
              <a:t>In addition they were: involved in sexual immorality, taking their brothers / sisters to court, boasting about their wisdom and superior spiritual gifts and conducting themselves in a disorderly manner in worship services.</a:t>
            </a:r>
            <a:br>
              <a:rPr lang="en-SG" sz="2800" dirty="0">
                <a:latin typeface="Arial Black" panose="020B0A04020102020204" pitchFamily="34" charset="0"/>
              </a:rPr>
            </a:br>
            <a:endParaRPr lang="en-SG" sz="28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sz="2800" dirty="0">
                <a:latin typeface="Arial Black" panose="020B0A04020102020204" pitchFamily="34" charset="0"/>
              </a:rPr>
              <a:t>"To live like a Corinthian" is to live in gross immorality.</a:t>
            </a:r>
            <a:br>
              <a:rPr lang="en-SG" sz="2800" dirty="0">
                <a:latin typeface="Arial Black" panose="020B0A04020102020204" pitchFamily="34" charset="0"/>
              </a:rPr>
            </a:br>
            <a:endParaRPr lang="en-SG" sz="28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47900-358A-44E3-B3E5-D7A637655C6E}"/>
              </a:ext>
            </a:extLst>
          </p:cNvPr>
          <p:cNvSpPr txBox="1"/>
          <p:nvPr/>
        </p:nvSpPr>
        <p:spPr>
          <a:xfrm>
            <a:off x="163877" y="178894"/>
            <a:ext cx="17194489" cy="2718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FIRST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</a:p>
          <a:p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HIS MOST PROBLEMATIC CHURCH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7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AA771-71FB-4CCF-B96F-3A695C590F49}"/>
              </a:ext>
            </a:extLst>
          </p:cNvPr>
          <p:cNvSpPr/>
          <p:nvPr/>
        </p:nvSpPr>
        <p:spPr>
          <a:xfrm>
            <a:off x="541526" y="3210494"/>
            <a:ext cx="15965661" cy="592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 indent="0" algn="l">
              <a:lnSpc>
                <a:spcPct val="150000"/>
              </a:lnSpc>
              <a:buClr>
                <a:schemeClr val="tx2">
                  <a:lumMod val="75000"/>
                </a:schemeClr>
              </a:buClr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Paul responds with various answers:  </a:t>
            </a:r>
          </a:p>
          <a:p>
            <a:pPr marL="342900" lvl="6" indent="-342900" algn="l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Jesus and His cross are God’s answers to the wisdom of this world.  </a:t>
            </a:r>
          </a:p>
          <a:p>
            <a:pPr marL="342900" lvl="3" indent="-342900" algn="l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No other leader or philosophy can provide that.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Love between brothers and sisters should reign supreme in their relationships, 1Cor 6:1-3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The church is a body with many members and all gifts are important.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Your body is the temple of the Holy Spirit and will be resurrected.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Therefore, what you do with your body is important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47900-358A-44E3-B3E5-D7A637655C6E}"/>
              </a:ext>
            </a:extLst>
          </p:cNvPr>
          <p:cNvSpPr txBox="1"/>
          <p:nvPr/>
        </p:nvSpPr>
        <p:spPr>
          <a:xfrm>
            <a:off x="258417" y="243946"/>
            <a:ext cx="17194489" cy="2718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FIRST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</a:p>
          <a:p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HIS MOST PROBLEMATIC CHURCH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647900-358A-44E3-B3E5-D7A637655C6E}"/>
              </a:ext>
            </a:extLst>
          </p:cNvPr>
          <p:cNvSpPr txBox="1"/>
          <p:nvPr/>
        </p:nvSpPr>
        <p:spPr>
          <a:xfrm>
            <a:off x="258417" y="243946"/>
            <a:ext cx="17194489" cy="2718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FIRST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</a:p>
          <a:p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HIS MOST PROBLEMATIC CHURCH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65BC6-61C7-4731-B434-35769F26119E}"/>
              </a:ext>
            </a:extLst>
          </p:cNvPr>
          <p:cNvSpPr txBox="1"/>
          <p:nvPr/>
        </p:nvSpPr>
        <p:spPr>
          <a:xfrm>
            <a:off x="2292626" y="3560061"/>
            <a:ext cx="1254314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VERSE: </a:t>
            </a:r>
            <a:r>
              <a:rPr lang="en-SG" sz="3600" dirty="0">
                <a:latin typeface="Arial Black" panose="020B0A04020102020204" pitchFamily="34" charset="0"/>
              </a:rPr>
              <a:t>1 Corinthians 3:11 </a:t>
            </a:r>
          </a:p>
          <a:p>
            <a:r>
              <a:rPr lang="en-SG" sz="3600" dirty="0">
                <a:latin typeface="Arial Black" panose="020B0A04020102020204" pitchFamily="34" charset="0"/>
              </a:rPr>
              <a:t>“For no other foundation can anyone lay than that which is laid, which is Jesus Christ.”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8BA35-12AA-4E28-A0B6-1900E11F1B98}"/>
              </a:ext>
            </a:extLst>
          </p:cNvPr>
          <p:cNvSpPr txBox="1"/>
          <p:nvPr/>
        </p:nvSpPr>
        <p:spPr>
          <a:xfrm>
            <a:off x="1009830" y="5729135"/>
            <a:ext cx="16058970" cy="4072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Outline: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INTRODUCTION TO THE LETTER 						chap 1:1-9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REPLY TO THE REPORT FROM CHLOE 				chap 1:10-6:20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REPLY TO THE LETTER FROM CORINTH 			chap 7:1-16:4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CONCLUDING INFORMATION AND EXHORTATION 		chap 16:5-24 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9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d beginning at Moses and all the Prophets, He expounded to them in all the Scriptures the things concerning Himself ~ Luke 24:27…">
            <a:extLst>
              <a:ext uri="{FF2B5EF4-FFF2-40B4-BE49-F238E27FC236}">
                <a16:creationId xmlns:a16="http://schemas.microsoft.com/office/drawing/2014/main" id="{12C6A6CD-86C3-4D12-9E68-71D7189EBE7C}"/>
              </a:ext>
            </a:extLst>
          </p:cNvPr>
          <p:cNvSpPr txBox="1"/>
          <p:nvPr/>
        </p:nvSpPr>
        <p:spPr>
          <a:xfrm>
            <a:off x="1576242" y="2811719"/>
            <a:ext cx="11000960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150000"/>
              </a:lnSpc>
              <a:defRPr sz="3200"/>
            </a:pPr>
            <a:r>
              <a:rPr lang="en-SG" sz="3200" i="1" dirty="0">
                <a:solidFill>
                  <a:prstClr val="white"/>
                </a:solidFill>
                <a:latin typeface="Arial Black" panose="020B0A04020102020204" pitchFamily="34" charset="0"/>
              </a:rPr>
              <a:t>Paul’s style:</a:t>
            </a:r>
          </a:p>
          <a:p>
            <a:pPr algn="l">
              <a:defRPr sz="2500" b="0"/>
            </a:pPr>
            <a:r>
              <a:rPr lang="en-SG" sz="3200" dirty="0">
                <a:solidFill>
                  <a:schemeClr val="tx1"/>
                </a:solidFill>
                <a:latin typeface="Arial Black" panose="020B0A04020102020204" pitchFamily="34" charset="0"/>
              </a:rPr>
              <a:t>a. identifies himself &amp; his addressees </a:t>
            </a:r>
          </a:p>
          <a:p>
            <a:pPr algn="l">
              <a:defRPr sz="2500" b="0"/>
            </a:pPr>
            <a:r>
              <a:rPr lang="en-SG" sz="3200" dirty="0">
                <a:solidFill>
                  <a:schemeClr val="tx1"/>
                </a:solidFill>
                <a:latin typeface="Arial Black" panose="020B0A04020102020204" pitchFamily="34" charset="0"/>
              </a:rPr>
              <a:t>b. sends them greetings</a:t>
            </a:r>
          </a:p>
          <a:p>
            <a:pPr algn="l">
              <a:defRPr sz="2500" b="0"/>
            </a:pPr>
            <a:r>
              <a:rPr lang="en-SG" sz="3200" dirty="0">
                <a:solidFill>
                  <a:schemeClr val="tx1"/>
                </a:solidFill>
                <a:latin typeface="Arial Black" panose="020B0A04020102020204" pitchFamily="34" charset="0"/>
              </a:rPr>
              <a:t>c. thanksgiving &amp; intercession for the readers</a:t>
            </a:r>
          </a:p>
          <a:p>
            <a:pPr algn="l">
              <a:defRPr sz="2500" b="0"/>
            </a:pPr>
            <a:r>
              <a:rPr lang="en-SG" sz="3200" dirty="0">
                <a:solidFill>
                  <a:schemeClr val="tx1"/>
                </a:solidFill>
                <a:latin typeface="Arial Black" panose="020B0A04020102020204" pitchFamily="34" charset="0"/>
              </a:rPr>
              <a:t>d. deals with doctrinal questions </a:t>
            </a:r>
          </a:p>
          <a:p>
            <a:pPr algn="l">
              <a:defRPr sz="2500" b="0"/>
            </a:pPr>
            <a:r>
              <a:rPr lang="en-SG" sz="3200" dirty="0">
                <a:solidFill>
                  <a:schemeClr val="tx1"/>
                </a:solidFill>
                <a:latin typeface="Arial Black" panose="020B0A04020102020204" pitchFamily="34" charset="0"/>
              </a:rPr>
              <a:t>e. deals with their application to life</a:t>
            </a:r>
          </a:p>
          <a:p>
            <a:pPr algn="l">
              <a:defRPr sz="2500" b="0"/>
            </a:pPr>
            <a:r>
              <a:rPr lang="en-SG" sz="3200" dirty="0">
                <a:solidFill>
                  <a:schemeClr val="tx1"/>
                </a:solidFill>
                <a:latin typeface="Arial Black" panose="020B0A04020102020204" pitchFamily="34" charset="0"/>
              </a:rPr>
              <a:t>f. greetings from his companions &amp; to various people</a:t>
            </a:r>
          </a:p>
          <a:p>
            <a:pPr algn="l">
              <a:defRPr sz="2500" b="0"/>
            </a:pPr>
            <a:r>
              <a:rPr lang="en-SG" sz="3200" dirty="0">
                <a:solidFill>
                  <a:schemeClr val="tx1"/>
                </a:solidFill>
                <a:latin typeface="Arial Black" panose="020B0A04020102020204" pitchFamily="34" charset="0"/>
              </a:rPr>
              <a:t>g. benediction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1954A-3F76-4176-9D8C-E760FCDB12E4}"/>
              </a:ext>
            </a:extLst>
          </p:cNvPr>
          <p:cNvSpPr/>
          <p:nvPr/>
        </p:nvSpPr>
        <p:spPr>
          <a:xfrm>
            <a:off x="1595680" y="8108295"/>
            <a:ext cx="11000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 sz="3200"/>
            </a:pPr>
            <a:r>
              <a:rPr lang="en-SG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He begins &amp; ends with the unspeakable gift of God’s grace in Christ.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74374-F023-4D25-B0BE-03A78B88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Him-merneutics">
            <a:extLst>
              <a:ext uri="{FF2B5EF4-FFF2-40B4-BE49-F238E27FC236}">
                <a16:creationId xmlns:a16="http://schemas.microsoft.com/office/drawing/2014/main" id="{B5FF076B-5E07-42AA-A00B-77EFDC746B36}"/>
              </a:ext>
            </a:extLst>
          </p:cNvPr>
          <p:cNvSpPr txBox="1">
            <a:spLocks/>
          </p:cNvSpPr>
          <p:nvPr/>
        </p:nvSpPr>
        <p:spPr>
          <a:xfrm>
            <a:off x="1389453" y="300932"/>
            <a:ext cx="11690443" cy="276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512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3700"/>
            </a:pPr>
            <a:r>
              <a:rPr lang="en-SG" sz="6000" b="1">
                <a:latin typeface="Arial Black" panose="020B0A04020102020204" pitchFamily="34" charset="0"/>
              </a:rPr>
              <a:t>PAUL’S EPISTLES </a:t>
            </a:r>
            <a:br>
              <a:rPr lang="en-SG" sz="6000" b="1">
                <a:latin typeface="Arial Black" panose="020B0A04020102020204" pitchFamily="34" charset="0"/>
              </a:rPr>
            </a:br>
            <a:r>
              <a:rPr lang="en-SG" sz="6000" b="1">
                <a:latin typeface="Arial Black" panose="020B0A04020102020204" pitchFamily="34" charset="0"/>
              </a:rPr>
              <a:t>TO THE CHURCHES</a:t>
            </a:r>
            <a:endParaRPr lang="en-SG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259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1945A20-0F4D-49D5-B14A-FA3239855EED}"/>
              </a:ext>
            </a:extLst>
          </p:cNvPr>
          <p:cNvSpPr txBox="1">
            <a:spLocks/>
          </p:cNvSpPr>
          <p:nvPr/>
        </p:nvSpPr>
        <p:spPr>
          <a:xfrm>
            <a:off x="2264935" y="286216"/>
            <a:ext cx="12810392" cy="21590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PAUL’S BACKGROUND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B1BA9E-7BC8-4B13-BD33-FAD43D4D299A}"/>
              </a:ext>
            </a:extLst>
          </p:cNvPr>
          <p:cNvSpPr txBox="1">
            <a:spLocks/>
          </p:cNvSpPr>
          <p:nvPr/>
        </p:nvSpPr>
        <p:spPr>
          <a:xfrm>
            <a:off x="1186960" y="1914863"/>
            <a:ext cx="15975625" cy="7411844"/>
          </a:xfrm>
          <a:prstGeom prst="rect">
            <a:avLst/>
          </a:prstGeom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A Jew, of the tribe of Benjamin.</a:t>
            </a:r>
          </a:p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Grew up in religious family (Judaism).</a:t>
            </a:r>
          </a:p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Named after the 1</a:t>
            </a:r>
            <a:r>
              <a:rPr lang="en-US" sz="3600" b="1" baseline="30000" dirty="0">
                <a:latin typeface="Arial Black" panose="020B0A04020102020204" pitchFamily="34" charset="0"/>
              </a:rPr>
              <a:t>st</a:t>
            </a:r>
            <a:r>
              <a:rPr lang="en-US" sz="3600" b="1" dirty="0">
                <a:latin typeface="Arial Black" panose="020B0A04020102020204" pitchFamily="34" charset="0"/>
              </a:rPr>
              <a:t> king of Israel - Saul.</a:t>
            </a:r>
          </a:p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Studied at Tarsus University (ranked no. 3)</a:t>
            </a:r>
          </a:p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Spoke Greek (lingua franca)</a:t>
            </a:r>
          </a:p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A Roman citizen; knew Roman law.</a:t>
            </a:r>
          </a:p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Thus, most suited to be a missionary for God.</a:t>
            </a:r>
          </a:p>
          <a:p>
            <a:pPr hangingPunct="1">
              <a:spcBef>
                <a:spcPts val="2400"/>
              </a:spcBef>
            </a:pPr>
            <a:r>
              <a:rPr lang="en-US" sz="3600" b="1" dirty="0">
                <a:latin typeface="Arial Black" panose="020B0A04020102020204" pitchFamily="34" charset="0"/>
              </a:rPr>
              <a:t>After encounter with Christ, spent 3 years in Arabian suburbs &amp; then 10 years in Tarsus before commencing ministry.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AC477A-2C0F-4138-9D99-9C91D78FD6B0}"/>
              </a:ext>
            </a:extLst>
          </p:cNvPr>
          <p:cNvSpPr txBox="1">
            <a:spLocks/>
          </p:cNvSpPr>
          <p:nvPr/>
        </p:nvSpPr>
        <p:spPr>
          <a:xfrm>
            <a:off x="952499" y="74960"/>
            <a:ext cx="14980929" cy="21590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PAUL’S STRATEGY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64EC97-0799-4AD8-993F-F9EF18F2C380}"/>
              </a:ext>
            </a:extLst>
          </p:cNvPr>
          <p:cNvSpPr txBox="1">
            <a:spLocks/>
          </p:cNvSpPr>
          <p:nvPr/>
        </p:nvSpPr>
        <p:spPr>
          <a:xfrm>
            <a:off x="529371" y="1454604"/>
            <a:ext cx="15858393" cy="3810001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spcBef>
                <a:spcPts val="3000"/>
              </a:spcBef>
            </a:pPr>
            <a:r>
              <a:rPr lang="en-US" sz="3500" b="1" dirty="0">
                <a:latin typeface="Arial Black" panose="020B0A04020102020204" pitchFamily="34" charset="0"/>
              </a:rPr>
              <a:t>Planted churches in the cities.</a:t>
            </a:r>
          </a:p>
          <a:p>
            <a:pPr hangingPunct="1">
              <a:spcBef>
                <a:spcPts val="3000"/>
              </a:spcBef>
            </a:pPr>
            <a:r>
              <a:rPr lang="en-US" sz="3500" b="1" dirty="0">
                <a:latin typeface="Arial Black" panose="020B0A04020102020204" pitchFamily="34" charset="0"/>
              </a:rPr>
              <a:t>Revisited the churches.</a:t>
            </a:r>
          </a:p>
          <a:p>
            <a:pPr hangingPunct="1">
              <a:spcBef>
                <a:spcPts val="3000"/>
              </a:spcBef>
            </a:pPr>
            <a:r>
              <a:rPr lang="en-US" sz="3500" b="1" dirty="0">
                <a:latin typeface="Arial Black" panose="020B0A04020102020204" pitchFamily="34" charset="0"/>
              </a:rPr>
              <a:t>Appointed local leaders.</a:t>
            </a:r>
          </a:p>
          <a:p>
            <a:pPr hangingPunct="1">
              <a:spcBef>
                <a:spcPts val="3000"/>
              </a:spcBef>
            </a:pPr>
            <a:r>
              <a:rPr lang="en-US" sz="3500" b="1" dirty="0">
                <a:latin typeface="Arial Black" panose="020B0A04020102020204" pitchFamily="34" charset="0"/>
              </a:rPr>
              <a:t>Wrote (dictated) letters when he couldn’t visit them again.</a:t>
            </a:r>
          </a:p>
          <a:p>
            <a:pPr hangingPunct="1">
              <a:spcBef>
                <a:spcPts val="3000"/>
              </a:spcBef>
            </a:pPr>
            <a:endParaRPr lang="en-US" sz="35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05831-BBD7-4BE3-AD6C-05786BD2EB66}"/>
              </a:ext>
            </a:extLst>
          </p:cNvPr>
          <p:cNvSpPr txBox="1"/>
          <p:nvPr/>
        </p:nvSpPr>
        <p:spPr>
          <a:xfrm>
            <a:off x="506061" y="5217713"/>
            <a:ext cx="16328140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3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Neue"/>
              </a:rPr>
              <a:t>Thank God that the NT churches were not perfect else there would be no letters.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sz="3500" dirty="0">
              <a:latin typeface="Arial Black" panose="020B0A04020102020204" pitchFamily="34" charset="0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3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Neue"/>
              </a:rPr>
              <a:t>Thank God that He used letters for divine revelation because they are personal (to us) and practical (related to life).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sz="3500" dirty="0">
              <a:latin typeface="Arial Black" panose="020B0A04020102020204" pitchFamily="34" charset="0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3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Neue"/>
              </a:rPr>
              <a:t>Paul’s letters averaged 1300 words. Romans was longest with 7000 words. (Letters of those days averaged 18-209 words)</a:t>
            </a:r>
          </a:p>
        </p:txBody>
      </p:sp>
    </p:spTree>
    <p:extLst>
      <p:ext uri="{BB962C8B-B14F-4D97-AF65-F5344CB8AC3E}">
        <p14:creationId xmlns:p14="http://schemas.microsoft.com/office/powerpoint/2010/main" val="37342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F2850-DA1C-44E8-9F14-89352892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340263" cy="97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2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EPISTLE TO THE ROMANS…"/>
          <p:cNvSpPr txBox="1"/>
          <p:nvPr/>
        </p:nvSpPr>
        <p:spPr>
          <a:xfrm>
            <a:off x="679070" y="2824301"/>
            <a:ext cx="15982121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4000" dirty="0">
                <a:latin typeface="Arial Black" panose="020B0A04020102020204" pitchFamily="34" charset="0"/>
              </a:rPr>
              <a:t>God’s plan of salvation explained and applied 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4000" dirty="0">
                <a:latin typeface="Arial Black" panose="020B0A04020102020204" pitchFamily="34" charset="0"/>
              </a:rPr>
              <a:t>An exposition by Paul on the </a:t>
            </a:r>
            <a:r>
              <a:rPr lang="en-SG" sz="40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doctrine of justification </a:t>
            </a:r>
            <a:r>
              <a:rPr lang="en-SG" sz="4000" dirty="0">
                <a:latin typeface="Arial Black" panose="020B0A04020102020204" pitchFamily="34" charset="0"/>
              </a:rPr>
              <a:t>by Christ, 20 years into his ministry.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4000" dirty="0">
                <a:latin typeface="Arial Black" panose="020B0A04020102020204" pitchFamily="34" charset="0"/>
              </a:rPr>
              <a:t>Theologically the </a:t>
            </a:r>
            <a:r>
              <a:rPr lang="en-SG" sz="40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most important </a:t>
            </a:r>
            <a:r>
              <a:rPr lang="en-SG" sz="4000" dirty="0">
                <a:latin typeface="Arial Black" panose="020B0A04020102020204" pitchFamily="34" charset="0"/>
              </a:rPr>
              <a:t>of all Paul's epistles.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4000" dirty="0">
                <a:latin typeface="Arial Black" panose="020B0A04020102020204" pitchFamily="34" charset="0"/>
              </a:rPr>
              <a:t>Most </a:t>
            </a:r>
            <a:r>
              <a:rPr lang="en-SG" sz="40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comprehensive &amp; logical </a:t>
            </a:r>
            <a:r>
              <a:rPr lang="en-SG" sz="4000" dirty="0">
                <a:latin typeface="Arial Black" panose="020B0A04020102020204" pitchFamily="34" charset="0"/>
              </a:rPr>
              <a:t>presentation of the gospel.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4000" dirty="0">
                <a:latin typeface="Arial Black" panose="020B0A04020102020204" pitchFamily="34" charset="0"/>
              </a:rPr>
              <a:t>Romans is Paul’s </a:t>
            </a:r>
            <a:r>
              <a:rPr lang="en-SG" sz="40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most elaborate definition of the gospel</a:t>
            </a:r>
            <a:r>
              <a:rPr lang="en-SG" sz="4000" u="sng" dirty="0">
                <a:latin typeface="Arial Black" panose="020B0A04020102020204" pitchFamily="34" charset="0"/>
              </a:rPr>
              <a:t> </a:t>
            </a:r>
            <a:r>
              <a:rPr lang="en-SG" sz="4000" dirty="0">
                <a:latin typeface="Arial Black" panose="020B0A04020102020204" pitchFamily="34" charset="0"/>
              </a:rPr>
              <a:t>written in anticipation of his visit to the Roman church on his way to Spain - what the gospel is.</a:t>
            </a:r>
            <a:br>
              <a:rPr lang="en-SG" sz="4000" dirty="0">
                <a:latin typeface="Arial Black" panose="020B0A04020102020204" pitchFamily="34" charset="0"/>
              </a:rPr>
            </a:br>
            <a:endParaRPr lang="en-SG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07106-430B-4A35-9E9A-EE65BB139829}"/>
              </a:ext>
            </a:extLst>
          </p:cNvPr>
          <p:cNvSpPr txBox="1"/>
          <p:nvPr/>
        </p:nvSpPr>
        <p:spPr>
          <a:xfrm>
            <a:off x="79616" y="403750"/>
            <a:ext cx="17194489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13323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EPISTLE TO THE ROMANS…"/>
          <p:cNvSpPr txBox="1"/>
          <p:nvPr/>
        </p:nvSpPr>
        <p:spPr>
          <a:xfrm>
            <a:off x="665818" y="1785565"/>
            <a:ext cx="16008626" cy="768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PURPOSE: </a:t>
            </a:r>
            <a:r>
              <a:rPr lang="en-SG" sz="3200" dirty="0">
                <a:latin typeface="Arial Black" panose="020B0A04020102020204" pitchFamily="34" charset="0"/>
              </a:rPr>
              <a:t>To preach the gospel where Christ has not been named.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Paul summarizes that both Gentiles and Jews cannot escape the judgement of sin, but that through Jesus Christ and His death, both are now justified by faith.  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Paul also provides a long response to why Israelites did not embrace their Jewish messiah. (chaps 9-11, past, present &amp; future)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endParaRPr lang="en-SG" sz="3200" dirty="0">
              <a:latin typeface="Arial Black" panose="020B0A04020102020204" pitchFamily="34" charset="0"/>
            </a:endParaRPr>
          </a:p>
          <a:p>
            <a:pPr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2 Major Parts: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Theological (1:18-11:36)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Practical (12:1- 15:13)</a:t>
            </a:r>
          </a:p>
          <a:p>
            <a:pPr marL="342900" indent="-34290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endParaRPr lang="en-SG" sz="3200" dirty="0">
              <a:latin typeface="Arial Black" panose="020B0A04020102020204" pitchFamily="34" charset="0"/>
            </a:endParaRPr>
          </a:p>
          <a:p>
            <a:pPr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Theology ought to result in practical life and practical life ought to be grounded in theology. Else, it's not a complete gospel.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07106-430B-4A35-9E9A-EE65BB139829}"/>
              </a:ext>
            </a:extLst>
          </p:cNvPr>
          <p:cNvSpPr txBox="1"/>
          <p:nvPr/>
        </p:nvSpPr>
        <p:spPr>
          <a:xfrm>
            <a:off x="0" y="543774"/>
            <a:ext cx="1719448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THE ROMANS</a:t>
            </a:r>
          </a:p>
        </p:txBody>
      </p:sp>
    </p:spTree>
    <p:extLst>
      <p:ext uri="{BB962C8B-B14F-4D97-AF65-F5344CB8AC3E}">
        <p14:creationId xmlns:p14="http://schemas.microsoft.com/office/powerpoint/2010/main" val="370353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07106-430B-4A35-9E9A-EE65BB139829}"/>
              </a:ext>
            </a:extLst>
          </p:cNvPr>
          <p:cNvSpPr txBox="1"/>
          <p:nvPr/>
        </p:nvSpPr>
        <p:spPr>
          <a:xfrm>
            <a:off x="72886" y="278172"/>
            <a:ext cx="17194489" cy="948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THE ROMANS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85967-86D6-4E29-B76F-2BBBA5003ECE}"/>
              </a:ext>
            </a:extLst>
          </p:cNvPr>
          <p:cNvSpPr txBox="1"/>
          <p:nvPr/>
        </p:nvSpPr>
        <p:spPr>
          <a:xfrm>
            <a:off x="777799" y="1250596"/>
            <a:ext cx="15950519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VERSES: </a:t>
            </a:r>
          </a:p>
          <a:p>
            <a:r>
              <a:rPr lang="en-SG" sz="3600" i="1" dirty="0">
                <a:latin typeface="Arial Black" panose="020B0A04020102020204" pitchFamily="34" charset="0"/>
              </a:rPr>
              <a:t>Romans 1:16</a:t>
            </a:r>
          </a:p>
          <a:p>
            <a:r>
              <a:rPr lang="en-SG" sz="3600" dirty="0">
                <a:latin typeface="Arial Black" panose="020B0A04020102020204" pitchFamily="34" charset="0"/>
              </a:rPr>
              <a:t>For I am not ashamed of the gospel of Christ, for it is the power of God to salvation for everyone who believes, for the Jew first and also for the Greek.</a:t>
            </a:r>
          </a:p>
          <a:p>
            <a:endParaRPr lang="en-SG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SG" sz="3600" i="1" dirty="0">
                <a:latin typeface="Arial Black" panose="020B0A04020102020204" pitchFamily="34" charset="0"/>
              </a:rPr>
              <a:t>Romans 11:36 </a:t>
            </a:r>
          </a:p>
          <a:p>
            <a:r>
              <a:rPr lang="en-SG" sz="3600" dirty="0">
                <a:latin typeface="Arial Black" panose="020B0A04020102020204" pitchFamily="34" charset="0"/>
              </a:rPr>
              <a:t>“For of Him and through Him and to Him </a:t>
            </a:r>
            <a:r>
              <a:rPr lang="en-SG" sz="3600" i="1" dirty="0">
                <a:latin typeface="Arial Black" panose="020B0A04020102020204" pitchFamily="34" charset="0"/>
              </a:rPr>
              <a:t>are</a:t>
            </a:r>
            <a:r>
              <a:rPr lang="en-SG" sz="3600" dirty="0">
                <a:latin typeface="Arial Black" panose="020B0A04020102020204" pitchFamily="34" charset="0"/>
              </a:rPr>
              <a:t> all things, to whom </a:t>
            </a:r>
            <a:r>
              <a:rPr lang="en-SG" sz="3600" i="1" dirty="0">
                <a:latin typeface="Arial Black" panose="020B0A04020102020204" pitchFamily="34" charset="0"/>
              </a:rPr>
              <a:t>be</a:t>
            </a:r>
            <a:r>
              <a:rPr lang="en-SG" sz="3600" dirty="0">
                <a:latin typeface="Arial Black" panose="020B0A04020102020204" pitchFamily="34" charset="0"/>
              </a:rPr>
              <a:t> glory forever. Amen.”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8CF35-EA85-401C-8A0A-7A66D9BF9C27}"/>
              </a:ext>
            </a:extLst>
          </p:cNvPr>
          <p:cNvSpPr txBox="1"/>
          <p:nvPr/>
        </p:nvSpPr>
        <p:spPr>
          <a:xfrm>
            <a:off x="477075" y="6409507"/>
            <a:ext cx="16551965" cy="3888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OUTLINE:</a:t>
            </a:r>
          </a:p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EXPOSITION OF THE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</a:t>
            </a:r>
            <a:r>
              <a:rPr lang="en-SG" sz="3200" dirty="0">
                <a:latin typeface="Arial Black" panose="020B0A04020102020204" pitchFamily="34" charset="0"/>
              </a:rPr>
              <a:t> 									chap 1-8 </a:t>
            </a:r>
          </a:p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EXPLANATION OF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ISRAEL’S TRANSFORMATION </a:t>
            </a:r>
            <a:r>
              <a:rPr lang="en-SG" sz="3200" dirty="0">
                <a:latin typeface="Arial Black" panose="020B0A04020102020204" pitchFamily="34" charset="0"/>
              </a:rPr>
              <a:t>		chap 9-11</a:t>
            </a:r>
          </a:p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THE EXHORTATION TO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HOLY LIVING </a:t>
            </a:r>
            <a:r>
              <a:rPr lang="en-SG" sz="3200" dirty="0">
                <a:latin typeface="Arial Black" panose="020B0A04020102020204" pitchFamily="34" charset="0"/>
              </a:rPr>
              <a:t>								chap 12-16 </a:t>
            </a:r>
          </a:p>
          <a:p>
            <a:pPr algn="l">
              <a:lnSpc>
                <a:spcPct val="150000"/>
              </a:lnSpc>
            </a:pP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8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1CF7B-65C8-4785-9148-1CDAA57925DF}"/>
              </a:ext>
            </a:extLst>
          </p:cNvPr>
          <p:cNvSpPr/>
          <p:nvPr/>
        </p:nvSpPr>
        <p:spPr>
          <a:xfrm>
            <a:off x="720884" y="441707"/>
            <a:ext cx="15898493" cy="887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 &amp; 2 Corinthians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Paul’s most problematic church.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Paul wrote 4 letters to the Corinthians.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The 1</a:t>
            </a:r>
            <a:r>
              <a:rPr lang="en-US" sz="3600" baseline="30000" dirty="0">
                <a:latin typeface="Arial Black" panose="020B0A04020102020204" pitchFamily="34" charset="0"/>
              </a:rPr>
              <a:t>st</a:t>
            </a:r>
            <a:r>
              <a:rPr lang="en-US" sz="3600" dirty="0">
                <a:latin typeface="Arial Black" panose="020B0A04020102020204" pitchFamily="34" charset="0"/>
              </a:rPr>
              <a:t> and 3</a:t>
            </a:r>
            <a:r>
              <a:rPr lang="en-US" sz="3600" baseline="30000" dirty="0">
                <a:latin typeface="Arial Black" panose="020B0A04020102020204" pitchFamily="34" charset="0"/>
              </a:rPr>
              <a:t>rd</a:t>
            </a:r>
            <a:r>
              <a:rPr lang="en-US" sz="3600" dirty="0">
                <a:latin typeface="Arial Black" panose="020B0A04020102020204" pitchFamily="34" charset="0"/>
              </a:rPr>
              <a:t> letters were missing.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Thus, the 2</a:t>
            </a:r>
            <a:r>
              <a:rPr lang="en-US" sz="3600" baseline="30000" dirty="0">
                <a:latin typeface="Arial Black" panose="020B0A04020102020204" pitchFamily="34" charset="0"/>
              </a:rPr>
              <a:t>nd</a:t>
            </a:r>
            <a:r>
              <a:rPr lang="en-US" sz="3600" dirty="0">
                <a:latin typeface="Arial Black" panose="020B0A04020102020204" pitchFamily="34" charset="0"/>
              </a:rPr>
              <a:t> letter is 1 Corinthians and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the 4</a:t>
            </a:r>
            <a:r>
              <a:rPr lang="en-US" sz="3600" baseline="30000" dirty="0">
                <a:latin typeface="Arial Black" panose="020B0A04020102020204" pitchFamily="34" charset="0"/>
              </a:rPr>
              <a:t>th</a:t>
            </a:r>
            <a:r>
              <a:rPr lang="en-US" sz="3600" dirty="0">
                <a:latin typeface="Arial Black" panose="020B0A04020102020204" pitchFamily="34" charset="0"/>
              </a:rPr>
              <a:t> letter is 2 Corinthians.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1 Corinthians: What Paul thought was wrong with the people (How members ought to be)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2 Corinthians: What the people thought was wrong with Paul (How ministers ought to be)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10855</TotalTime>
  <Words>779</Words>
  <Application>Microsoft Office PowerPoint</Application>
  <PresentationFormat>Custom</PresentationFormat>
  <Paragraphs>107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Helvetica Light</vt:lpstr>
      <vt:lpstr>Helvetica Neue Light</vt:lpstr>
      <vt:lpstr>Helvetica Neue Medium</vt:lpstr>
      <vt:lpstr>Arial</vt:lpstr>
      <vt:lpstr>Arial Black</vt:lpstr>
      <vt:lpstr>Helvetica Neue</vt:lpstr>
      <vt:lpstr>Trebuchet MS</vt:lpstr>
      <vt:lpstr>Wingdings</vt:lpstr>
      <vt:lpstr>Wingdings 3</vt:lpstr>
      <vt:lpstr>White</vt:lpstr>
      <vt:lpstr>Facet</vt:lpstr>
      <vt:lpstr>PAUL’S EPISTLES  TO THE CHURCHES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</dc:title>
  <dc:creator>IFPAS Admin</dc:creator>
  <cp:lastModifiedBy>Jagadeesh</cp:lastModifiedBy>
  <cp:revision>445</cp:revision>
  <dcterms:modified xsi:type="dcterms:W3CDTF">2018-08-27T07:21:24Z</dcterms:modified>
</cp:coreProperties>
</file>