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16" r:id="rId2"/>
  </p:sldMasterIdLst>
  <p:notesMasterIdLst>
    <p:notesMasterId r:id="rId16"/>
  </p:notesMasterIdLst>
  <p:sldIdLst>
    <p:sldId id="316" r:id="rId3"/>
    <p:sldId id="395" r:id="rId4"/>
    <p:sldId id="396" r:id="rId5"/>
    <p:sldId id="317" r:id="rId6"/>
    <p:sldId id="397" r:id="rId7"/>
    <p:sldId id="398" r:id="rId8"/>
    <p:sldId id="318" r:id="rId9"/>
    <p:sldId id="399" r:id="rId10"/>
    <p:sldId id="400" r:id="rId11"/>
    <p:sldId id="375" r:id="rId12"/>
    <p:sldId id="319" r:id="rId13"/>
    <p:sldId id="401" r:id="rId14"/>
    <p:sldId id="402" r:id="rId15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NEW TESTAMENT" id="{7CE94479-DA69-4298-B742-0CE5A66F0964}">
          <p14:sldIdLst>
            <p14:sldId id="316"/>
            <p14:sldId id="395"/>
            <p14:sldId id="396"/>
            <p14:sldId id="317"/>
            <p14:sldId id="397"/>
            <p14:sldId id="398"/>
            <p14:sldId id="318"/>
            <p14:sldId id="399"/>
            <p14:sldId id="400"/>
            <p14:sldId id="375"/>
            <p14:sldId id="319"/>
            <p14:sldId id="401"/>
            <p14:sldId id="4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86" autoAdjust="0"/>
    <p:restoredTop sz="94644"/>
  </p:normalViewPr>
  <p:slideViewPr>
    <p:cSldViewPr snapToGrid="0">
      <p:cViewPr varScale="1">
        <p:scale>
          <a:sx n="72" d="100"/>
          <a:sy n="72" d="100"/>
        </p:scale>
        <p:origin x="102" y="138"/>
      </p:cViewPr>
      <p:guideLst>
        <p:guide orient="horz" pos="3072"/>
        <p:guide pos="54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84880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Photo: servant king</a:t>
            </a:r>
          </a:p>
        </p:txBody>
      </p:sp>
    </p:spTree>
    <p:extLst>
      <p:ext uri="{BB962C8B-B14F-4D97-AF65-F5344CB8AC3E}">
        <p14:creationId xmlns:p14="http://schemas.microsoft.com/office/powerpoint/2010/main" val="260799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Photo: servant king</a:t>
            </a:r>
          </a:p>
        </p:txBody>
      </p:sp>
    </p:spTree>
    <p:extLst>
      <p:ext uri="{BB962C8B-B14F-4D97-AF65-F5344CB8AC3E}">
        <p14:creationId xmlns:p14="http://schemas.microsoft.com/office/powerpoint/2010/main" val="4100378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Photo: servant king</a:t>
            </a:r>
          </a:p>
        </p:txBody>
      </p:sp>
    </p:spTree>
    <p:extLst>
      <p:ext uri="{BB962C8B-B14F-4D97-AF65-F5344CB8AC3E}">
        <p14:creationId xmlns:p14="http://schemas.microsoft.com/office/powerpoint/2010/main" val="1712160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PHOTO: TRINITY</a:t>
            </a:r>
          </a:p>
        </p:txBody>
      </p:sp>
    </p:spTree>
    <p:extLst>
      <p:ext uri="{BB962C8B-B14F-4D97-AF65-F5344CB8AC3E}">
        <p14:creationId xmlns:p14="http://schemas.microsoft.com/office/powerpoint/2010/main" val="4083278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PHOTO: TRINITY</a:t>
            </a:r>
          </a:p>
        </p:txBody>
      </p:sp>
    </p:spTree>
    <p:extLst>
      <p:ext uri="{BB962C8B-B14F-4D97-AF65-F5344CB8AC3E}">
        <p14:creationId xmlns:p14="http://schemas.microsoft.com/office/powerpoint/2010/main" val="3871568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PHOTO: TRINITY</a:t>
            </a:r>
          </a:p>
        </p:txBody>
      </p:sp>
    </p:spTree>
    <p:extLst>
      <p:ext uri="{BB962C8B-B14F-4D97-AF65-F5344CB8AC3E}">
        <p14:creationId xmlns:p14="http://schemas.microsoft.com/office/powerpoint/2010/main" val="3206497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Photo: apostles</a:t>
            </a:r>
          </a:p>
        </p:txBody>
      </p:sp>
    </p:spTree>
    <p:extLst>
      <p:ext uri="{BB962C8B-B14F-4D97-AF65-F5344CB8AC3E}">
        <p14:creationId xmlns:p14="http://schemas.microsoft.com/office/powerpoint/2010/main" val="3787658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Photo: apostles</a:t>
            </a:r>
          </a:p>
        </p:txBody>
      </p:sp>
    </p:spTree>
    <p:extLst>
      <p:ext uri="{BB962C8B-B14F-4D97-AF65-F5344CB8AC3E}">
        <p14:creationId xmlns:p14="http://schemas.microsoft.com/office/powerpoint/2010/main" val="1276481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Photo: apostles</a:t>
            </a:r>
          </a:p>
        </p:txBody>
      </p:sp>
    </p:spTree>
    <p:extLst>
      <p:ext uri="{BB962C8B-B14F-4D97-AF65-F5344CB8AC3E}">
        <p14:creationId xmlns:p14="http://schemas.microsoft.com/office/powerpoint/2010/main" val="710925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2167533" y="673100"/>
            <a:ext cx="13005197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693385" y="6718300"/>
            <a:ext cx="13953493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93385" y="81534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0" y="3841234"/>
            <a:ext cx="12226746" cy="2597804"/>
          </a:xfrm>
        </p:spPr>
        <p:txBody>
          <a:bodyPr anchor="b"/>
          <a:lstStyle>
            <a:lvl1pPr algn="l">
              <a:defRPr sz="568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1223680"/>
          </a:xfrm>
        </p:spPr>
        <p:txBody>
          <a:bodyPr anchor="t"/>
          <a:lstStyle>
            <a:lvl1pPr marL="0" indent="0" algn="l">
              <a:buNone/>
              <a:defRPr sz="284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20-Aug-18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50810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350" y="3072838"/>
            <a:ext cx="5950809" cy="55193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290" y="3072838"/>
            <a:ext cx="5950808" cy="55193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20-Aug-18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723026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090" y="3073398"/>
            <a:ext cx="5953068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1090" y="3892971"/>
            <a:ext cx="5953068" cy="469918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37032" y="3073398"/>
            <a:ext cx="5953061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37035" y="3892971"/>
            <a:ext cx="5953059" cy="469918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20-Aug-18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81442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18784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20-Aug-18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728362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20-Aug-18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563551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49" y="2131348"/>
            <a:ext cx="5482163" cy="1818263"/>
          </a:xfrm>
        </p:spPr>
        <p:txBody>
          <a:bodyPr anchor="b">
            <a:normAutofit/>
          </a:bodyPr>
          <a:lstStyle>
            <a:lvl1pPr>
              <a:defRPr sz="28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0641" y="732337"/>
            <a:ext cx="6419454" cy="78598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3349" y="3949610"/>
            <a:ext cx="5482163" cy="3675661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650035" indent="0">
              <a:buNone/>
              <a:defRPr sz="1991"/>
            </a:lvl2pPr>
            <a:lvl3pPr marL="1300070" indent="0">
              <a:buNone/>
              <a:defRPr sz="1707"/>
            </a:lvl3pPr>
            <a:lvl4pPr marL="1950105" indent="0">
              <a:buNone/>
              <a:defRPr sz="1422"/>
            </a:lvl4pPr>
            <a:lvl5pPr marL="2600139" indent="0">
              <a:buNone/>
              <a:defRPr sz="1422"/>
            </a:lvl5pPr>
            <a:lvl6pPr marL="3250174" indent="0">
              <a:buNone/>
              <a:defRPr sz="1422"/>
            </a:lvl6pPr>
            <a:lvl7pPr marL="3900209" indent="0">
              <a:buNone/>
              <a:defRPr sz="1422"/>
            </a:lvl7pPr>
            <a:lvl8pPr marL="4550244" indent="0">
              <a:buNone/>
              <a:defRPr sz="1422"/>
            </a:lvl8pPr>
            <a:lvl9pPr marL="5200279" indent="0">
              <a:buNone/>
              <a:defRPr sz="1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20-Aug-18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383799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0" y="6827520"/>
            <a:ext cx="12226744" cy="806027"/>
          </a:xfrm>
        </p:spPr>
        <p:txBody>
          <a:bodyPr anchor="b">
            <a:normAutofit/>
          </a:bodyPr>
          <a:lstStyle>
            <a:lvl1pPr algn="l">
              <a:defRPr sz="341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3349" y="866986"/>
            <a:ext cx="12226746" cy="5469466"/>
          </a:xfrm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3350" y="7633547"/>
            <a:ext cx="12226744" cy="958612"/>
          </a:xfrm>
        </p:spPr>
        <p:txBody>
          <a:bodyPr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20-Aug-18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78665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0" y="866986"/>
            <a:ext cx="12226746" cy="4840676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357902"/>
            <a:ext cx="12226746" cy="2234257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20-Aug-18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909433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604" y="866987"/>
            <a:ext cx="11512009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3013" y="5165795"/>
            <a:ext cx="10275192" cy="541867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27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357902"/>
            <a:ext cx="12226746" cy="2234257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20-Aug-18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  <p:sp>
        <p:nvSpPr>
          <p:cNvPr id="20" name="TextBox 19"/>
          <p:cNvSpPr txBox="1"/>
          <p:nvPr/>
        </p:nvSpPr>
        <p:spPr>
          <a:xfrm>
            <a:off x="770683" y="1124093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648224" y="4105324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046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0" y="2747716"/>
            <a:ext cx="12226746" cy="3691321"/>
          </a:xfrm>
        </p:spPr>
        <p:txBody>
          <a:bodyPr anchor="b">
            <a:normAutofit/>
          </a:bodyPr>
          <a:lstStyle>
            <a:lvl1pPr algn="l">
              <a:defRPr sz="6258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20-Aug-18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6073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8958007" y="635000"/>
            <a:ext cx="7112217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270039" y="635000"/>
            <a:ext cx="7112217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39" y="4724400"/>
            <a:ext cx="7112217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604" y="866987"/>
            <a:ext cx="11512009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63347" y="5707662"/>
            <a:ext cx="12226747" cy="73137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20-Aug-18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  <p:sp>
        <p:nvSpPr>
          <p:cNvPr id="24" name="TextBox 23"/>
          <p:cNvSpPr txBox="1"/>
          <p:nvPr/>
        </p:nvSpPr>
        <p:spPr>
          <a:xfrm>
            <a:off x="770683" y="1124093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648224" y="4105324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8013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89" y="866987"/>
            <a:ext cx="12214706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63347" y="5707662"/>
            <a:ext cx="12226747" cy="73137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accent1"/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20-Aug-18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122362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20-Aug-18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917120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32149" y="866986"/>
            <a:ext cx="1855691" cy="7468730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3350" y="866987"/>
            <a:ext cx="10041409" cy="74687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20-Aug-18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70565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8958007" y="2590800"/>
            <a:ext cx="7112217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39" y="2590800"/>
            <a:ext cx="7112217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85278" y="9296400"/>
            <a:ext cx="360676" cy="348813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39" y="1270000"/>
            <a:ext cx="14800185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8958007" y="5092700"/>
            <a:ext cx="7112217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8958007" y="889000"/>
            <a:ext cx="7112217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1270039" y="889000"/>
            <a:ext cx="7112217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7340263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12041"/>
            <a:ext cx="17340263" cy="9765642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450" y="3419782"/>
            <a:ext cx="11046646" cy="2341407"/>
          </a:xfrm>
        </p:spPr>
        <p:txBody>
          <a:bodyPr anchor="b">
            <a:noAutofit/>
          </a:bodyPr>
          <a:lstStyle>
            <a:lvl1pPr algn="r">
              <a:defRPr sz="768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3450" y="5761185"/>
            <a:ext cx="11046646" cy="156003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20-Aug-18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718579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20-Aug-18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4768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270039" y="254000"/>
            <a:ext cx="1480018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39" y="2590800"/>
            <a:ext cx="1480018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85278" y="9296400"/>
            <a:ext cx="360676" cy="3488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5" r:id="rId3"/>
    <p:sldLayoutId id="2147483656" r:id="rId4"/>
    <p:sldLayoutId id="2147483657" r:id="rId5"/>
    <p:sldLayoutId id="2147483659" r:id="rId6"/>
    <p:sldLayoutId id="2147483660" r:id="rId7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12041"/>
            <a:ext cx="17340263" cy="9765642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1878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49" y="3072838"/>
            <a:ext cx="12226746" cy="5519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7614" y="8592160"/>
            <a:ext cx="12970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20-Aug-18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3349" y="8592160"/>
            <a:ext cx="895687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18206" y="8592160"/>
            <a:ext cx="97189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1534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p:txStyles>
    <p:titleStyle>
      <a:lvl1pPr algn="l" defTabSz="650230" rtl="0" eaLnBrk="1" latinLnBrk="0" hangingPunct="1">
        <a:spcBef>
          <a:spcPct val="0"/>
        </a:spcBef>
        <a:buNone/>
        <a:defRPr sz="512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7672" indent="-487672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5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27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SPEL OF MARK (Jesus as the Servant)…"/>
          <p:cNvSpPr txBox="1"/>
          <p:nvPr/>
        </p:nvSpPr>
        <p:spPr>
          <a:xfrm>
            <a:off x="737937" y="2910701"/>
            <a:ext cx="16459199" cy="6196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r>
              <a:rPr lang="en-SG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THEME: </a:t>
            </a:r>
            <a:r>
              <a:rPr lang="en-SG" sz="3600" dirty="0">
                <a:latin typeface="Arial Black" panose="020B0A04020102020204" pitchFamily="34" charset="0"/>
                <a:cs typeface="Arial" panose="020B0604020202020204" pitchFamily="34" charset="0"/>
              </a:rPr>
              <a:t>Jesus is the dynamic and powerful </a:t>
            </a:r>
          </a:p>
          <a:p>
            <a:pPr algn="l">
              <a:buClr>
                <a:schemeClr val="accent1">
                  <a:lumMod val="75000"/>
                </a:schemeClr>
              </a:buClr>
            </a:pPr>
            <a:r>
              <a:rPr lang="en-SG" sz="3600" dirty="0">
                <a:latin typeface="Arial Black" panose="020B0A04020102020204" pitchFamily="34" charset="0"/>
                <a:cs typeface="Arial" panose="020B0604020202020204" pitchFamily="34" charset="0"/>
              </a:rPr>
              <a:t>	servant of God 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endParaRPr lang="en-SG" sz="36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r>
              <a:rPr lang="en-SG" sz="3600" dirty="0">
                <a:latin typeface="Arial Black" panose="020B0A04020102020204" pitchFamily="34" charset="0"/>
                <a:cs typeface="Arial" panose="020B0604020202020204" pitchFamily="34" charset="0"/>
              </a:rPr>
              <a:t>The first and shortest (journalism) of the 4 gospels, written 25 years before gospel of Matthew</a:t>
            </a:r>
            <a:br>
              <a:rPr lang="en-SG" sz="36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n-SG" sz="36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r>
              <a:rPr lang="en-SG" sz="3600" dirty="0">
                <a:latin typeface="Arial Black" panose="020B0A04020102020204" pitchFamily="34" charset="0"/>
                <a:cs typeface="Arial" panose="020B0604020202020204" pitchFamily="34" charset="0"/>
              </a:rPr>
              <a:t>Based his gospel on the preaching of Peter.</a:t>
            </a:r>
            <a:br>
              <a:rPr lang="en-SG" sz="36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n-SG" sz="36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r>
              <a:rPr lang="en-SG" sz="3600" dirty="0">
                <a:latin typeface="Arial Black" panose="020B0A04020102020204" pitchFamily="34" charset="0"/>
                <a:cs typeface="Arial" panose="020B0604020202020204" pitchFamily="34" charset="0"/>
              </a:rPr>
              <a:t>A brief history of the life of Christ, supplying some incidents omitted by Matthew.</a:t>
            </a:r>
            <a:br>
              <a:rPr lang="en-SG" sz="36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n-SG" sz="3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F7DF0C-6665-44BB-8B33-12E912361896}"/>
              </a:ext>
            </a:extLst>
          </p:cNvPr>
          <p:cNvSpPr/>
          <p:nvPr/>
        </p:nvSpPr>
        <p:spPr>
          <a:xfrm>
            <a:off x="3256547" y="133985"/>
            <a:ext cx="1166261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500"/>
            </a:pPr>
            <a:r>
              <a:rPr lang="en-SG" sz="7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GOSPEL OF MARK </a:t>
            </a:r>
            <a:br>
              <a:rPr lang="en-SG" sz="7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SG" sz="35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JESUS AS THE SERVANT</a:t>
            </a:r>
          </a:p>
          <a:p>
            <a:pPr>
              <a:defRPr sz="3500"/>
            </a:pPr>
            <a:r>
              <a:rPr lang="en-SG" sz="35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THE POWERFUL SAVIOUR</a:t>
            </a:r>
            <a:endParaRPr lang="en-SG" sz="5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7054D1-3842-44C2-8FEC-62EA71A4C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127" y="2454442"/>
            <a:ext cx="11742821" cy="3326871"/>
          </a:xfrm>
        </p:spPr>
        <p:txBody>
          <a:bodyPr>
            <a:normAutofit fontScale="90000"/>
          </a:bodyPr>
          <a:lstStyle/>
          <a:p>
            <a:r>
              <a:rPr lang="en-SG" sz="11500" b="1" dirty="0"/>
              <a:t>HISTORICAL BOOK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AFEB67-5501-4B66-B457-1A20DC86B9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7597801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lum/>
          </a:blip>
          <a:srcRect/>
          <a:stretch>
            <a:fillRect l="-9000" t="-4000" r="-9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Historical book…"/>
          <p:cNvSpPr txBox="1"/>
          <p:nvPr/>
        </p:nvSpPr>
        <p:spPr>
          <a:xfrm>
            <a:off x="795131" y="3507680"/>
            <a:ext cx="16220660" cy="6011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r>
              <a:rPr lang="en-SG" sz="3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AUTHOR</a:t>
            </a:r>
            <a:r>
              <a:rPr lang="en-SG" sz="3200" dirty="0">
                <a:latin typeface="Arial Black" panose="020B0A04020102020204" pitchFamily="34" charset="0"/>
              </a:rPr>
              <a:t>: Luke, the beloved physician. Written over 38 years</a:t>
            </a:r>
            <a:br>
              <a:rPr lang="en-SG" sz="3200" dirty="0">
                <a:latin typeface="Arial Black" panose="020B0A04020102020204" pitchFamily="34" charset="0"/>
              </a:rPr>
            </a:br>
            <a:endParaRPr lang="en-SG" sz="32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PURPOSE: </a:t>
            </a:r>
            <a:r>
              <a:rPr sz="3200" dirty="0">
                <a:latin typeface="Arial Black" panose="020B0A04020102020204" pitchFamily="34" charset="0"/>
              </a:rPr>
              <a:t>To inform &amp; confirm the faith of believers, as well as to win converts to 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sz="3200" dirty="0">
                <a:latin typeface="Arial Black" panose="020B0A04020102020204" pitchFamily="34" charset="0"/>
              </a:rPr>
              <a:t>"The Way" (</a:t>
            </a:r>
            <a:r>
              <a:rPr sz="3200" i="1" dirty="0">
                <a:latin typeface="Arial Black" panose="020B0A04020102020204" pitchFamily="34" charset="0"/>
              </a:rPr>
              <a:t>9:2</a:t>
            </a:r>
            <a:r>
              <a:rPr lang="en-US" sz="3200" i="1" dirty="0">
                <a:latin typeface="Arial Black" panose="020B0A04020102020204" pitchFamily="34" charset="0"/>
              </a:rPr>
              <a:t> “</a:t>
            </a:r>
            <a:r>
              <a:rPr lang="en-SG" sz="3200" dirty="0">
                <a:latin typeface="Arial Black" panose="020B0A04020102020204" pitchFamily="34" charset="0"/>
              </a:rPr>
              <a:t>He sent them to preach the kingdom of God and to heal the sick.”)</a:t>
            </a:r>
            <a:endParaRPr lang="en-US" sz="32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endParaRPr lang="en-SG" sz="32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r>
              <a:rPr lang="en-SG" sz="3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THEME: </a:t>
            </a:r>
            <a:r>
              <a:rPr lang="en-SG" sz="3200" dirty="0">
                <a:latin typeface="Arial Black" panose="020B0A04020102020204" pitchFamily="34" charset="0"/>
              </a:rPr>
              <a:t>The beginning and the witness of the first century church as it spread the gospel of Jesus Christ throughout the world. </a:t>
            </a:r>
          </a:p>
          <a:p>
            <a:pPr algn="l"/>
            <a:endParaRPr sz="32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r>
              <a:rPr lang="en-SG" sz="3200" dirty="0">
                <a:latin typeface="Arial Black" panose="020B0A04020102020204" pitchFamily="34" charset="0"/>
              </a:rPr>
              <a:t>Acts begins where Luke ends with the ascension of Jesus into heaven.</a:t>
            </a:r>
            <a:br>
              <a:rPr lang="en-SG" sz="3200" dirty="0">
                <a:latin typeface="Arial Black" panose="020B0A04020102020204" pitchFamily="34" charset="0"/>
              </a:rPr>
            </a:br>
            <a:endParaRPr lang="en-SG" sz="3200" dirty="0"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133FDB-B3E6-40D6-8F0F-AEBC03598F91}"/>
              </a:ext>
            </a:extLst>
          </p:cNvPr>
          <p:cNvSpPr txBox="1"/>
          <p:nvPr/>
        </p:nvSpPr>
        <p:spPr>
          <a:xfrm>
            <a:off x="308216" y="234018"/>
            <a:ext cx="17194489" cy="2564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SG" sz="4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ACTS OF</a:t>
            </a:r>
          </a:p>
          <a:p>
            <a:r>
              <a:rPr lang="en-SG" sz="7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THE </a:t>
            </a:r>
            <a:r>
              <a:rPr lang="en-SG" sz="8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APOSTLES</a:t>
            </a:r>
          </a:p>
          <a:p>
            <a:r>
              <a:rPr lang="en-SG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(</a:t>
            </a:r>
            <a:r>
              <a:rPr lang="en-SG" sz="36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OF THE HOLY SPIRIT</a:t>
            </a:r>
            <a:r>
              <a:rPr lang="en-SG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)</a:t>
            </a:r>
            <a:endParaRPr lang="en-SG" sz="8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lum/>
          </a:blip>
          <a:srcRect/>
          <a:stretch>
            <a:fillRect l="-9000" t="-4000" r="-9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Historical book…"/>
          <p:cNvSpPr txBox="1"/>
          <p:nvPr/>
        </p:nvSpPr>
        <p:spPr>
          <a:xfrm>
            <a:off x="808383" y="3352821"/>
            <a:ext cx="16220660" cy="6011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r>
              <a:rPr lang="en-SG" sz="3200" dirty="0">
                <a:latin typeface="Arial Black" panose="020B0A04020102020204" pitchFamily="34" charset="0"/>
              </a:rPr>
              <a:t>The history of the labour of the apostles and of the foundation of the Christian Church.</a:t>
            </a:r>
            <a:br>
              <a:rPr lang="en-SG" sz="3200" dirty="0">
                <a:latin typeface="Arial Black" panose="020B0A04020102020204" pitchFamily="34" charset="0"/>
              </a:rPr>
            </a:br>
            <a:endParaRPr lang="en-SG" sz="32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r>
              <a:rPr lang="en-SG" sz="3200" dirty="0">
                <a:latin typeface="Arial Black" panose="020B0A04020102020204" pitchFamily="34" charset="0"/>
              </a:rPr>
              <a:t>Entire book is an expansion &amp; fulfilment of the promise of </a:t>
            </a:r>
            <a:r>
              <a:rPr lang="en-SG" sz="3200" i="1" dirty="0">
                <a:latin typeface="Arial Black" panose="020B0A04020102020204" pitchFamily="34" charset="0"/>
              </a:rPr>
              <a:t>1:8</a:t>
            </a:r>
            <a:r>
              <a:rPr lang="en-SG" sz="3200" dirty="0">
                <a:latin typeface="Arial Black" panose="020B0A04020102020204" pitchFamily="34" charset="0"/>
              </a:rPr>
              <a:t>.</a:t>
            </a:r>
            <a:br>
              <a:rPr lang="en-SG" sz="3200" dirty="0">
                <a:latin typeface="Arial Black" panose="020B0A04020102020204" pitchFamily="34" charset="0"/>
              </a:rPr>
            </a:br>
            <a:endParaRPr lang="en-SG" sz="32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r>
              <a:rPr lang="en-SG" sz="3200" dirty="0">
                <a:latin typeface="Arial Black" panose="020B0A04020102020204" pitchFamily="34" charset="0"/>
              </a:rPr>
              <a:t>Narrates the beginning of the Christian church on the Day of Pentecost and the expansion of the church through the apostle’s Peter (Jerusalem), Philip (Samaria) and Paul (Gentile world). 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endParaRPr lang="en-SG" sz="32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r>
              <a:rPr lang="en-SG" sz="3200" dirty="0">
                <a:latin typeface="Arial Black" panose="020B0A04020102020204" pitchFamily="34" charset="0"/>
              </a:rPr>
              <a:t>The last 8 chapters deal with Paul’s trials before Jewish leaders and Roman magistrates, and Paul’s voyage to Rome to stand trial before Caesar.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133FDB-B3E6-40D6-8F0F-AEBC03598F91}"/>
              </a:ext>
            </a:extLst>
          </p:cNvPr>
          <p:cNvSpPr txBox="1"/>
          <p:nvPr/>
        </p:nvSpPr>
        <p:spPr>
          <a:xfrm>
            <a:off x="321468" y="388877"/>
            <a:ext cx="17194489" cy="2564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SG" sz="4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ACTS OF</a:t>
            </a:r>
          </a:p>
          <a:p>
            <a:r>
              <a:rPr lang="en-SG" sz="7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THE </a:t>
            </a:r>
            <a:r>
              <a:rPr lang="en-SG" sz="8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APOSTLES</a:t>
            </a:r>
          </a:p>
          <a:p>
            <a:r>
              <a:rPr lang="en-SG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(</a:t>
            </a:r>
            <a:r>
              <a:rPr lang="en-SG" sz="36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OF THE HOLY SPIRIT</a:t>
            </a:r>
            <a:r>
              <a:rPr lang="en-SG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)</a:t>
            </a:r>
            <a:endParaRPr lang="en-SG" sz="8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379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lum/>
          </a:blip>
          <a:srcRect/>
          <a:stretch>
            <a:fillRect l="-9000" t="-4000" r="-9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133FDB-B3E6-40D6-8F0F-AEBC03598F91}"/>
              </a:ext>
            </a:extLst>
          </p:cNvPr>
          <p:cNvSpPr txBox="1"/>
          <p:nvPr/>
        </p:nvSpPr>
        <p:spPr>
          <a:xfrm>
            <a:off x="175585" y="494028"/>
            <a:ext cx="17194489" cy="2564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SG" sz="4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ACTS OF</a:t>
            </a:r>
          </a:p>
          <a:p>
            <a:r>
              <a:rPr lang="en-SG" sz="7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THE </a:t>
            </a:r>
            <a:r>
              <a:rPr lang="en-SG" sz="8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APOSTLES</a:t>
            </a:r>
          </a:p>
          <a:p>
            <a:r>
              <a:rPr lang="en-SG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(</a:t>
            </a:r>
            <a:r>
              <a:rPr lang="en-SG" sz="36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OF THE HOLY SPIRIT</a:t>
            </a:r>
            <a:r>
              <a:rPr lang="en-SG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)</a:t>
            </a:r>
            <a:endParaRPr lang="en-SG" sz="8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673DD7-8069-4593-8F36-BB13C11908B9}"/>
              </a:ext>
            </a:extLst>
          </p:cNvPr>
          <p:cNvSpPr txBox="1"/>
          <p:nvPr/>
        </p:nvSpPr>
        <p:spPr>
          <a:xfrm>
            <a:off x="503474" y="6510101"/>
            <a:ext cx="16538712" cy="2749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SG" sz="3200" dirty="0">
                <a:latin typeface="Arial Black" panose="020B0A04020102020204" pitchFamily="34" charset="0"/>
              </a:rPr>
              <a:t>OUTLINE:</a:t>
            </a:r>
          </a:p>
          <a:p>
            <a:pPr algn="l"/>
            <a:endParaRPr lang="en-SG" sz="2800" dirty="0">
              <a:latin typeface="Arial Black" panose="020B0A04020102020204" pitchFamily="34" charset="0"/>
            </a:endParaRPr>
          </a:p>
          <a:p>
            <a:pPr algn="l"/>
            <a:r>
              <a:rPr lang="en-SG" sz="2800" dirty="0">
                <a:latin typeface="Arial Black" panose="020B0A04020102020204" pitchFamily="34" charset="0"/>
              </a:rPr>
              <a:t>THE WITNESS TO CHRIST IN </a:t>
            </a:r>
            <a:r>
              <a:rPr lang="en-SG" sz="2800" u="sng" dirty="0">
                <a:latin typeface="Arial Black" panose="020B0A04020102020204" pitchFamily="34" charset="0"/>
              </a:rPr>
              <a:t>JERUSALEM, JUDEA AND SAMARIA </a:t>
            </a:r>
            <a:r>
              <a:rPr lang="en-SG" sz="2800" dirty="0">
                <a:latin typeface="Arial Black" panose="020B0A04020102020204" pitchFamily="34" charset="0"/>
              </a:rPr>
              <a:t>			chap 1-12 </a:t>
            </a:r>
          </a:p>
          <a:p>
            <a:pPr algn="l"/>
            <a:endParaRPr lang="en-SG" sz="2800" dirty="0">
              <a:latin typeface="Arial Black" panose="020B0A04020102020204" pitchFamily="34" charset="0"/>
            </a:endParaRPr>
          </a:p>
          <a:p>
            <a:pPr algn="l"/>
            <a:r>
              <a:rPr lang="en-SG" sz="2800" dirty="0">
                <a:latin typeface="Arial Black" panose="020B0A04020102020204" pitchFamily="34" charset="0"/>
              </a:rPr>
              <a:t>THE WITNESS TO CHRIST IN THE </a:t>
            </a:r>
            <a:r>
              <a:rPr lang="en-SG" sz="2800" u="sng" dirty="0">
                <a:latin typeface="Arial Black" panose="020B0A04020102020204" pitchFamily="34" charset="0"/>
              </a:rPr>
              <a:t>UTTERMOST PARTS OF THE EARTH </a:t>
            </a:r>
            <a:r>
              <a:rPr lang="en-SG" sz="2800" dirty="0">
                <a:latin typeface="Arial Black" panose="020B0A04020102020204" pitchFamily="34" charset="0"/>
              </a:rPr>
              <a:t>	chap 13-28 </a:t>
            </a:r>
          </a:p>
          <a:p>
            <a:pPr algn="l"/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C96035-03A8-49FE-BAFE-117B101CF3E2}"/>
              </a:ext>
            </a:extLst>
          </p:cNvPr>
          <p:cNvSpPr txBox="1"/>
          <p:nvPr/>
        </p:nvSpPr>
        <p:spPr>
          <a:xfrm>
            <a:off x="1755704" y="3748286"/>
            <a:ext cx="14034250" cy="20723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SG" sz="3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KEY VERSE: </a:t>
            </a:r>
            <a:r>
              <a:rPr lang="en-SG" sz="3200" dirty="0">
                <a:latin typeface="Arial Black" panose="020B0A04020102020204" pitchFamily="34" charset="0"/>
              </a:rPr>
              <a:t>Acts 1:8  </a:t>
            </a:r>
          </a:p>
          <a:p>
            <a:r>
              <a:rPr lang="en-SG" sz="3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“But you shall receive power when the Holy Spirit has come upon you; and you shall be witnesses to Me in Jerusalem, and in all Judea and Samaria, and to the end of the earth.”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164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SPEL OF MARK (Jesus as the Servant)…"/>
          <p:cNvSpPr txBox="1"/>
          <p:nvPr/>
        </p:nvSpPr>
        <p:spPr>
          <a:xfrm>
            <a:off x="737937" y="2910702"/>
            <a:ext cx="16459199" cy="6196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42900" indent="-342900" algn="l">
              <a:buClr>
                <a:schemeClr val="accent1">
                  <a:lumMod val="75000"/>
                </a:schemeClr>
              </a:buClr>
              <a:buChar char="†"/>
              <a:defRPr sz="400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SG" sz="3600" dirty="0"/>
              <a:t>Gospel of miracles (20). More about the actions than teachings of Jesus.</a:t>
            </a:r>
          </a:p>
          <a:p>
            <a:endParaRPr lang="en-SG" sz="3600" dirty="0"/>
          </a:p>
          <a:p>
            <a:r>
              <a:rPr lang="en-SG" sz="3600" dirty="0"/>
              <a:t>Romans didn’t care where one was from but what one could do. Thus, no genealogy. No OT quotes.</a:t>
            </a:r>
            <a:br>
              <a:rPr lang="en-SG" sz="3600" dirty="0"/>
            </a:br>
            <a:endParaRPr lang="en-SG" sz="3600" dirty="0"/>
          </a:p>
          <a:p>
            <a:r>
              <a:rPr lang="en-SG" sz="3600" dirty="0"/>
              <a:t>Used "immediately" 41 times.</a:t>
            </a:r>
          </a:p>
          <a:p>
            <a:endParaRPr lang="en-SG" sz="3600" dirty="0"/>
          </a:p>
          <a:p>
            <a:r>
              <a:rPr lang="en-SG" sz="3600" dirty="0">
                <a:solidFill>
                  <a:schemeClr val="accent1">
                    <a:lumMod val="75000"/>
                  </a:schemeClr>
                </a:solidFill>
              </a:rPr>
              <a:t>KEY VERSE: </a:t>
            </a:r>
            <a:r>
              <a:rPr lang="en-SG" sz="3600" dirty="0"/>
              <a:t>Mark 10:45 For even the Son of Man did not come to be served, but to serve, and to give His life a ransom for many.”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F7DF0C-6665-44BB-8B33-12E912361896}"/>
              </a:ext>
            </a:extLst>
          </p:cNvPr>
          <p:cNvSpPr/>
          <p:nvPr/>
        </p:nvSpPr>
        <p:spPr>
          <a:xfrm>
            <a:off x="3256547" y="133985"/>
            <a:ext cx="1166261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500"/>
            </a:pPr>
            <a:r>
              <a:rPr lang="en-SG" sz="7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GOSPEL OF MARK </a:t>
            </a:r>
            <a:br>
              <a:rPr lang="en-SG" sz="7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SG" sz="35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JESUS AS THE SERVANT</a:t>
            </a:r>
          </a:p>
          <a:p>
            <a:pPr>
              <a:defRPr sz="3500"/>
            </a:pPr>
            <a:r>
              <a:rPr lang="en-SG" sz="35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THE POWERFUL SAVIOUR</a:t>
            </a:r>
            <a:endParaRPr lang="en-SG" sz="5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29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F7DF0C-6665-44BB-8B33-12E912361896}"/>
              </a:ext>
            </a:extLst>
          </p:cNvPr>
          <p:cNvSpPr/>
          <p:nvPr/>
        </p:nvSpPr>
        <p:spPr>
          <a:xfrm>
            <a:off x="3256547" y="133985"/>
            <a:ext cx="11662611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500"/>
            </a:pPr>
            <a:r>
              <a:rPr lang="en-SG" sz="7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GOSPEL OF MARK </a:t>
            </a:r>
            <a:br>
              <a:rPr lang="en-SG" sz="7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SG" sz="35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JESUS AS THE SERVANT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B65544-F807-4C5D-AA57-483BBFFACB52}"/>
              </a:ext>
            </a:extLst>
          </p:cNvPr>
          <p:cNvSpPr txBox="1"/>
          <p:nvPr/>
        </p:nvSpPr>
        <p:spPr>
          <a:xfrm>
            <a:off x="810607" y="6494783"/>
            <a:ext cx="15719047" cy="33342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SG" sz="2800" dirty="0">
                <a:latin typeface="Arial Black" panose="020B0A04020102020204" pitchFamily="34" charset="0"/>
              </a:rPr>
              <a:t>THE POWERFUL SERVANT OF GOD INTRODUCED            			chap 1:1-13 </a:t>
            </a:r>
          </a:p>
          <a:p>
            <a:pPr algn="l">
              <a:lnSpc>
                <a:spcPct val="150000"/>
              </a:lnSpc>
            </a:pPr>
            <a:r>
              <a:rPr lang="en-SG" sz="2800" dirty="0">
                <a:latin typeface="Arial Black" panose="020B0A04020102020204" pitchFamily="34" charset="0"/>
              </a:rPr>
              <a:t>THE POWERFUL SERVANT OF GOD MINISTERS IN GALILEE  	chap 1:14-9:50 </a:t>
            </a:r>
          </a:p>
          <a:p>
            <a:pPr algn="l">
              <a:lnSpc>
                <a:spcPct val="150000"/>
              </a:lnSpc>
            </a:pPr>
            <a:r>
              <a:rPr lang="en-SG" sz="2800" dirty="0">
                <a:latin typeface="Arial Black" panose="020B0A04020102020204" pitchFamily="34" charset="0"/>
              </a:rPr>
              <a:t>THE POWERFUL SERVANT OF GOD RETURNS TO JUDEA      	chap 10:1-52 </a:t>
            </a:r>
          </a:p>
          <a:p>
            <a:pPr algn="l">
              <a:lnSpc>
                <a:spcPct val="150000"/>
              </a:lnSpc>
            </a:pPr>
            <a:r>
              <a:rPr lang="en-SG" sz="2800" dirty="0">
                <a:latin typeface="Arial Black" panose="020B0A04020102020204" pitchFamily="34" charset="0"/>
              </a:rPr>
              <a:t>THE POWERFUL SERVANT OF GOD IN JERUSALEM                	chap 11:1-16:20 </a:t>
            </a:r>
          </a:p>
          <a:p>
            <a:pPr algn="l">
              <a:lnSpc>
                <a:spcPct val="150000"/>
              </a:lnSpc>
            </a:pP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6B2D97-8EA2-49CF-98BC-78967F0ECBA8}"/>
              </a:ext>
            </a:extLst>
          </p:cNvPr>
          <p:cNvSpPr txBox="1"/>
          <p:nvPr/>
        </p:nvSpPr>
        <p:spPr>
          <a:xfrm>
            <a:off x="6457676" y="2388504"/>
            <a:ext cx="4068421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BUILDING UP: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8F82B-93C5-4409-9DA5-B48689FD35B3}"/>
              </a:ext>
            </a:extLst>
          </p:cNvPr>
          <p:cNvSpPr txBox="1"/>
          <p:nvPr/>
        </p:nvSpPr>
        <p:spPr>
          <a:xfrm>
            <a:off x="3996264" y="3014744"/>
            <a:ext cx="8991244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30 months in the north (Galilee)</a:t>
            </a:r>
          </a:p>
          <a:p>
            <a:r>
              <a:rPr lang="en-US" sz="4000" dirty="0">
                <a:latin typeface="Arial Black" panose="020B0A04020102020204" pitchFamily="34" charset="0"/>
              </a:rPr>
              <a:t>6 months in the south (Judea)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68B6EA-2E96-4375-B6B3-22BF6388D9F3}"/>
              </a:ext>
            </a:extLst>
          </p:cNvPr>
          <p:cNvSpPr txBox="1"/>
          <p:nvPr/>
        </p:nvSpPr>
        <p:spPr>
          <a:xfrm>
            <a:off x="6030476" y="4687925"/>
            <a:ext cx="4922823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SLOWING DOWN: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2A5E27-2920-43BC-83F7-5C4DAE1EF7A6}"/>
              </a:ext>
            </a:extLst>
          </p:cNvPr>
          <p:cNvSpPr txBox="1"/>
          <p:nvPr/>
        </p:nvSpPr>
        <p:spPr>
          <a:xfrm>
            <a:off x="3557843" y="5405158"/>
            <a:ext cx="9868087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Years, months, weeks, days, hours</a:t>
            </a:r>
          </a:p>
        </p:txBody>
      </p:sp>
    </p:spTree>
    <p:extLst>
      <p:ext uri="{BB962C8B-B14F-4D97-AF65-F5344CB8AC3E}">
        <p14:creationId xmlns:p14="http://schemas.microsoft.com/office/powerpoint/2010/main" val="2655545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SPEL OF LUKE (Jesus as the Son of man)…"/>
          <p:cNvSpPr txBox="1"/>
          <p:nvPr/>
        </p:nvSpPr>
        <p:spPr>
          <a:xfrm>
            <a:off x="915843" y="2921858"/>
            <a:ext cx="16024619" cy="6011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r>
              <a:rPr lang="en-SG" sz="3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THEME: </a:t>
            </a:r>
            <a:r>
              <a:rPr lang="en-SG" sz="3200" dirty="0">
                <a:latin typeface="Arial Black" panose="020B0A04020102020204" pitchFamily="34" charset="0"/>
              </a:rPr>
              <a:t>The perfect life of the perfect man brings a perfect salvation, and sets a perfect example for us to follow and imitate. (Greeks valued intellect, philosophy &amp; perfection)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r>
              <a:rPr lang="en-SG" sz="3200" dirty="0">
                <a:latin typeface="Arial Black" panose="020B0A04020102020204" pitchFamily="34" charset="0"/>
              </a:rPr>
              <a:t>The first church historian.</a:t>
            </a:r>
            <a:br>
              <a:rPr lang="en-SG" sz="3200" dirty="0">
                <a:latin typeface="Arial Black" panose="020B0A04020102020204" pitchFamily="34" charset="0"/>
              </a:rPr>
            </a:br>
            <a:endParaRPr lang="en-SG" sz="32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r>
              <a:rPr lang="en-SG" sz="3200" dirty="0">
                <a:latin typeface="Arial Black" panose="020B0A04020102020204" pitchFamily="34" charset="0"/>
              </a:rPr>
              <a:t>The only gentile writer and a doctor (to tell us about virgin birth)</a:t>
            </a:r>
            <a:br>
              <a:rPr lang="en-SG" sz="3200" dirty="0">
                <a:latin typeface="Arial Black" panose="020B0A04020102020204" pitchFamily="34" charset="0"/>
              </a:rPr>
            </a:br>
            <a:endParaRPr lang="en-SG" sz="32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r>
              <a:rPr lang="en-SG" sz="3200" dirty="0">
                <a:latin typeface="Arial Black" panose="020B0A04020102020204" pitchFamily="34" charset="0"/>
              </a:rPr>
              <a:t>The history of the life of Christ, with special reference to His most important acts and detailed teachings. 18 more parables unique to Luke. Longest narrative.</a:t>
            </a:r>
          </a:p>
          <a:p>
            <a:pPr algn="l">
              <a:buClr>
                <a:schemeClr val="accent1">
                  <a:lumMod val="75000"/>
                </a:schemeClr>
              </a:buClr>
            </a:pPr>
            <a:endParaRPr lang="en-SG" sz="32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endParaRPr lang="en-SG" sz="3200" dirty="0">
              <a:latin typeface="Arial Black" panose="020B0A04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DB01AA-AD22-49E4-A3DE-67673DBEF2B0}"/>
              </a:ext>
            </a:extLst>
          </p:cNvPr>
          <p:cNvSpPr/>
          <p:nvPr/>
        </p:nvSpPr>
        <p:spPr>
          <a:xfrm>
            <a:off x="2094306" y="0"/>
            <a:ext cx="13588977" cy="2569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3500"/>
            </a:pPr>
            <a:r>
              <a:rPr lang="en-SG" sz="7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GOSPEL OF LUKE </a:t>
            </a:r>
            <a:br>
              <a:rPr lang="en-SG" sz="5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SG" sz="35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JESUS AS THE SON OF MAN – THE PERFECT SAVIOUR</a:t>
            </a:r>
          </a:p>
          <a:p>
            <a:pPr>
              <a:defRPr sz="3500"/>
            </a:pPr>
            <a:endParaRPr lang="en-SG" sz="5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SPEL OF LUKE (Jesus as the Son of man)…"/>
          <p:cNvSpPr txBox="1"/>
          <p:nvPr/>
        </p:nvSpPr>
        <p:spPr>
          <a:xfrm>
            <a:off x="825541" y="2264370"/>
            <a:ext cx="15689179" cy="748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r>
              <a:rPr lang="en-SG" sz="3200" dirty="0">
                <a:latin typeface="Arial Black" panose="020B0A04020102020204" pitchFamily="34" charset="0"/>
              </a:rPr>
              <a:t>Presents the birth, ministry, passion, death and resurrection of Jesus Christ as close parallels to the gospel of Matthew and Mark (Synoptic gospels).</a:t>
            </a:r>
            <a:br>
              <a:rPr lang="en-SG" sz="3200" dirty="0">
                <a:latin typeface="Arial Black" panose="020B0A04020102020204" pitchFamily="34" charset="0"/>
              </a:rPr>
            </a:br>
            <a:endParaRPr lang="en-SG" sz="32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r>
              <a:rPr lang="en-SG" sz="3200" dirty="0">
                <a:latin typeface="Arial Black" panose="020B0A04020102020204" pitchFamily="34" charset="0"/>
              </a:rPr>
              <a:t>Luke emphasized Jesus’ Jewish roots (the initial chapters take place in the temple) in order that Jesus Christ be presented as the Jewish messiah for a Gentile world.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endParaRPr lang="en-SG" sz="32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r>
              <a:rPr lang="en-SG" sz="3200" dirty="0">
                <a:latin typeface="Arial Black" panose="020B0A04020102020204" pitchFamily="34" charset="0"/>
              </a:rPr>
              <a:t>Luke emphasized the poor, marginalized, women, outcasts and sinners as special recipients of God’s mercy. The humanity of Christ.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endParaRPr lang="en-SG" sz="32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r>
              <a:rPr lang="en-SG" sz="3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KEY VERSE: </a:t>
            </a:r>
            <a:r>
              <a:rPr lang="en-SG" sz="3200" dirty="0">
                <a:latin typeface="Arial Black" panose="020B0A04020102020204" pitchFamily="34" charset="0"/>
              </a:rPr>
              <a:t>Luke 19:10 “For the Son of Man has come to seek and to save that which was lost.”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endParaRPr lang="en-SG" sz="3200" dirty="0">
              <a:latin typeface="Arial Black" panose="020B0A04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DB01AA-AD22-49E4-A3DE-67673DBEF2B0}"/>
              </a:ext>
            </a:extLst>
          </p:cNvPr>
          <p:cNvSpPr/>
          <p:nvPr/>
        </p:nvSpPr>
        <p:spPr>
          <a:xfrm>
            <a:off x="1875642" y="288757"/>
            <a:ext cx="13588976" cy="1738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3500"/>
            </a:pPr>
            <a:r>
              <a:rPr lang="en-SG" sz="7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GOSPEL OF LUKE </a:t>
            </a:r>
            <a:br>
              <a:rPr lang="en-SG" sz="5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SG" sz="35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JESUS AS THE SON OF MAN – THE PERFECT SAVIOUR</a:t>
            </a:r>
            <a:endParaRPr lang="en-SG" sz="5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64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DB01AA-AD22-49E4-A3DE-67673DBEF2B0}"/>
              </a:ext>
            </a:extLst>
          </p:cNvPr>
          <p:cNvSpPr/>
          <p:nvPr/>
        </p:nvSpPr>
        <p:spPr>
          <a:xfrm>
            <a:off x="3935501" y="372339"/>
            <a:ext cx="9469259" cy="1738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3500"/>
            </a:pPr>
            <a:r>
              <a:rPr lang="en-SG" sz="7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GOSPEL OF LUKE </a:t>
            </a:r>
            <a:br>
              <a:rPr lang="en-SG" sz="5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SG" sz="35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JESUS AS THE SON OF MAN</a:t>
            </a:r>
            <a:endParaRPr lang="en-SG" sz="5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EB64D3-00F2-431B-AE7B-A67005410431}"/>
              </a:ext>
            </a:extLst>
          </p:cNvPr>
          <p:cNvSpPr txBox="1"/>
          <p:nvPr/>
        </p:nvSpPr>
        <p:spPr>
          <a:xfrm>
            <a:off x="576569" y="2317666"/>
            <a:ext cx="16187124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SG" sz="3200" dirty="0">
                <a:latin typeface="Arial Black" panose="020B0A04020102020204" pitchFamily="34" charset="0"/>
              </a:rPr>
              <a:t>THE </a:t>
            </a:r>
            <a:r>
              <a:rPr lang="en-SG" sz="3200" u="sng" dirty="0">
                <a:latin typeface="Arial Black" panose="020B0A04020102020204" pitchFamily="34" charset="0"/>
              </a:rPr>
              <a:t>EARLY LIFE </a:t>
            </a:r>
            <a:r>
              <a:rPr lang="en-SG" sz="3200" dirty="0">
                <a:latin typeface="Arial Black" panose="020B0A04020102020204" pitchFamily="34" charset="0"/>
              </a:rPr>
              <a:t>OF THE PERFECT MAN 					     chap 1:-4:13 </a:t>
            </a:r>
          </a:p>
          <a:p>
            <a:pPr algn="just">
              <a:lnSpc>
                <a:spcPct val="150000"/>
              </a:lnSpc>
            </a:pPr>
            <a:r>
              <a:rPr lang="en-SG" sz="3200" dirty="0">
                <a:latin typeface="Arial Black" panose="020B0A04020102020204" pitchFamily="34" charset="0"/>
              </a:rPr>
              <a:t>THE </a:t>
            </a:r>
            <a:r>
              <a:rPr lang="en-SG" sz="3200" u="sng" dirty="0">
                <a:latin typeface="Arial Black" panose="020B0A04020102020204" pitchFamily="34" charset="0"/>
              </a:rPr>
              <a:t>MINISTRY</a:t>
            </a:r>
            <a:r>
              <a:rPr lang="en-SG" sz="3200" dirty="0">
                <a:latin typeface="Arial Black" panose="020B0A04020102020204" pitchFamily="34" charset="0"/>
              </a:rPr>
              <a:t> OF THE PERFECT MAN              				 chap 4:14-21:38</a:t>
            </a:r>
            <a:br>
              <a:rPr lang="en-SG" sz="3200" dirty="0">
                <a:latin typeface="Arial Black" panose="020B0A04020102020204" pitchFamily="34" charset="0"/>
              </a:rPr>
            </a:br>
            <a:r>
              <a:rPr lang="en-SG" sz="3200" dirty="0">
                <a:latin typeface="Arial Black" panose="020B0A04020102020204" pitchFamily="34" charset="0"/>
              </a:rPr>
              <a:t>THE </a:t>
            </a:r>
            <a:r>
              <a:rPr lang="en-SG" sz="3200" u="sng" dirty="0">
                <a:latin typeface="Arial Black" panose="020B0A04020102020204" pitchFamily="34" charset="0"/>
              </a:rPr>
              <a:t>DEATH &amp; RESURRECTION </a:t>
            </a:r>
            <a:r>
              <a:rPr lang="en-SG" sz="3200" dirty="0">
                <a:latin typeface="Arial Black" panose="020B0A04020102020204" pitchFamily="34" charset="0"/>
              </a:rPr>
              <a:t>OF THE PERFECT MAN	 chap 22:1-24:53 </a:t>
            </a:r>
          </a:p>
          <a:p>
            <a:pPr algn="just">
              <a:lnSpc>
                <a:spcPct val="150000"/>
              </a:lnSpc>
            </a:pP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B93589-E292-4CFE-B833-30C177C1E55B}"/>
              </a:ext>
            </a:extLst>
          </p:cNvPr>
          <p:cNvSpPr txBox="1"/>
          <p:nvPr/>
        </p:nvSpPr>
        <p:spPr>
          <a:xfrm>
            <a:off x="5420844" y="4969797"/>
            <a:ext cx="5910272" cy="44114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SUMMARY:</a:t>
            </a:r>
          </a:p>
          <a:p>
            <a:pPr algn="l"/>
            <a:r>
              <a:rPr lang="en-US" sz="4000" dirty="0">
                <a:latin typeface="Arial Black" panose="020B0A04020102020204" pitchFamily="34" charset="0"/>
              </a:rPr>
              <a:t>A human gospel</a:t>
            </a:r>
          </a:p>
          <a:p>
            <a:pPr algn="l"/>
            <a:r>
              <a:rPr lang="en-US" sz="4000" dirty="0">
                <a:latin typeface="Arial Black" panose="020B0A04020102020204" pitchFamily="34" charset="0"/>
              </a:rPr>
              <a:t>A heavenly gospel</a:t>
            </a:r>
          </a:p>
          <a:p>
            <a:pPr algn="l"/>
            <a:r>
              <a:rPr lang="en-US" sz="4000" dirty="0">
                <a:latin typeface="Arial Black" panose="020B0A04020102020204" pitchFamily="34" charset="0"/>
              </a:rPr>
              <a:t>A happy gospel</a:t>
            </a:r>
          </a:p>
          <a:p>
            <a:pPr algn="l"/>
            <a:endParaRPr lang="en-US" sz="4000" dirty="0">
              <a:latin typeface="Arial Black" panose="020B0A04020102020204" pitchFamily="34" charset="0"/>
            </a:endParaRPr>
          </a:p>
          <a:p>
            <a:pPr algn="l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OR SIMPLY:</a:t>
            </a:r>
          </a:p>
          <a:p>
            <a:pPr algn="l"/>
            <a:r>
              <a:rPr lang="en-US" sz="4000" dirty="0">
                <a:latin typeface="Arial Black" panose="020B0A04020102020204" pitchFamily="34" charset="0"/>
              </a:rPr>
              <a:t>The universal gospel</a:t>
            </a:r>
          </a:p>
        </p:txBody>
      </p:sp>
    </p:spTree>
    <p:extLst>
      <p:ext uri="{BB962C8B-B14F-4D97-AF65-F5344CB8AC3E}">
        <p14:creationId xmlns:p14="http://schemas.microsoft.com/office/powerpoint/2010/main" val="4253355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30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SPEL OF JOHN (Jesus as the Son of God)…"/>
          <p:cNvSpPr txBox="1"/>
          <p:nvPr/>
        </p:nvSpPr>
        <p:spPr>
          <a:xfrm>
            <a:off x="915864" y="3001512"/>
            <a:ext cx="16042105" cy="6011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r>
              <a:rPr lang="en-SG" sz="3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THEME: </a:t>
            </a:r>
            <a:r>
              <a:rPr lang="en-SG" sz="3200" dirty="0">
                <a:latin typeface="Arial Black" panose="020B0A04020102020204" pitchFamily="34" charset="0"/>
              </a:rPr>
              <a:t>Jesus is the Son of God incarnate in human flesh </a:t>
            </a:r>
          </a:p>
          <a:p>
            <a:pPr algn="l">
              <a:buClr>
                <a:schemeClr val="accent1">
                  <a:lumMod val="75000"/>
                </a:schemeClr>
              </a:buClr>
            </a:pPr>
            <a:endParaRPr lang="en-SG" sz="32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r>
              <a:rPr lang="en-SG" sz="3200" dirty="0">
                <a:latin typeface="Arial Black" panose="020B0A04020102020204" pitchFamily="34" charset="0"/>
              </a:rPr>
              <a:t>The last written, AD 100 in Ephesus.</a:t>
            </a:r>
            <a:br>
              <a:rPr lang="en-SG" sz="3200" dirty="0">
                <a:latin typeface="Arial Black" panose="020B0A04020102020204" pitchFamily="34" charset="0"/>
              </a:rPr>
            </a:br>
            <a:endParaRPr lang="en-SG" sz="32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r>
              <a:rPr lang="en-SG" sz="3200" dirty="0">
                <a:latin typeface="Arial Black" panose="020B0A04020102020204" pitchFamily="34" charset="0"/>
              </a:rPr>
              <a:t>Purpose: John 20:30-31 “And truly Jesus did many other signs in the presence of His disciples, which are not written in this book; </a:t>
            </a:r>
            <a:r>
              <a:rPr lang="en-SG" sz="3200" baseline="30000" dirty="0">
                <a:latin typeface="Arial Black" panose="020B0A04020102020204" pitchFamily="34" charset="0"/>
              </a:rPr>
              <a:t>31 </a:t>
            </a:r>
            <a:r>
              <a:rPr lang="en-SG" sz="3200" dirty="0">
                <a:latin typeface="Arial Black" panose="020B0A04020102020204" pitchFamily="34" charset="0"/>
              </a:rPr>
              <a:t>but these are written that you may believe that Jesus is the Christ, the Son of God, and that believing you may have life in His name.”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endParaRPr lang="en-SG" sz="32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r>
              <a:rPr lang="en-SG" sz="3200" dirty="0">
                <a:latin typeface="Arial Black" panose="020B0A04020102020204" pitchFamily="34" charset="0"/>
              </a:rPr>
              <a:t>The life of Christ, giving important discourses not related by the other evangelists.</a:t>
            </a:r>
            <a:endParaRPr sz="32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endParaRPr sz="3200" dirty="0">
              <a:latin typeface="Arial Black" panose="020B0A04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42F760-8938-4054-9826-2B3BD1091439}"/>
              </a:ext>
            </a:extLst>
          </p:cNvPr>
          <p:cNvSpPr/>
          <p:nvPr/>
        </p:nvSpPr>
        <p:spPr>
          <a:xfrm>
            <a:off x="1955677" y="585466"/>
            <a:ext cx="13962477" cy="24160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3500"/>
            </a:pPr>
            <a:r>
              <a:rPr lang="en-SG" sz="7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GOSPEL OF JOHN </a:t>
            </a:r>
            <a:br>
              <a:rPr lang="en-SG" sz="4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SG" sz="35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JESUS AS THE SON OF GOD – THE PERSONAL SAVIOUR</a:t>
            </a:r>
          </a:p>
          <a:p>
            <a:pPr>
              <a:defRPr sz="3500"/>
            </a:pPr>
            <a:endParaRPr lang="en-SG" sz="4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30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SPEL OF JOHN (Jesus as the Son of God)…"/>
          <p:cNvSpPr txBox="1"/>
          <p:nvPr/>
        </p:nvSpPr>
        <p:spPr>
          <a:xfrm>
            <a:off x="915864" y="2389732"/>
            <a:ext cx="16042105" cy="10443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endParaRPr lang="en-SG" sz="32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r>
              <a:rPr lang="en-SG" sz="3200" dirty="0">
                <a:latin typeface="Arial Black" panose="020B0A04020102020204" pitchFamily="34" charset="0"/>
              </a:rPr>
              <a:t>Thoroughly grounded in Judaism and the Old Testament background.</a:t>
            </a:r>
            <a:br>
              <a:rPr lang="en-SG" sz="3200" dirty="0">
                <a:latin typeface="Arial Black" panose="020B0A04020102020204" pitchFamily="34" charset="0"/>
              </a:rPr>
            </a:br>
            <a:endParaRPr lang="en-SG" sz="32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r>
              <a:rPr lang="en-SG" sz="3200" dirty="0">
                <a:latin typeface="Arial Black" panose="020B0A04020102020204" pitchFamily="34" charset="0"/>
              </a:rPr>
              <a:t>No account of Jesus' birth or early years but begins with a statement of His pre-existence &amp; divinity.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endParaRPr lang="en-SG" sz="32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r>
              <a:rPr lang="en-SG" sz="3200" dirty="0">
                <a:latin typeface="Arial Black" panose="020B0A04020102020204" pitchFamily="34" charset="0"/>
              </a:rPr>
              <a:t>Concentrated heavily on the theological teachings of Jesus - light/darkness, belief/unbelief, love/hate, earthly/heavenly, relationship between the Father, the Son &amp; the Holy Spirit, </a:t>
            </a:r>
            <a:r>
              <a:rPr lang="en-SG" sz="3200" dirty="0" err="1">
                <a:latin typeface="Arial Black" panose="020B0A04020102020204" pitchFamily="34" charset="0"/>
              </a:rPr>
              <a:t>etc</a:t>
            </a:r>
            <a:br>
              <a:rPr lang="en-SG" sz="3200" dirty="0">
                <a:latin typeface="Arial Black" panose="020B0A04020102020204" pitchFamily="34" charset="0"/>
              </a:rPr>
            </a:br>
            <a:endParaRPr lang="en-SG" sz="32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r>
              <a:rPr lang="en-SG" sz="3200" dirty="0">
                <a:latin typeface="Arial Black" panose="020B0A04020102020204" pitchFamily="34" charset="0"/>
              </a:rPr>
              <a:t>Exhibition of God in Christ vs rejection of Christ by the Jews,</a:t>
            </a:r>
            <a:br>
              <a:rPr lang="en-SG" sz="3200" dirty="0">
                <a:latin typeface="Arial Black" panose="020B0A04020102020204" pitchFamily="34" charset="0"/>
              </a:rPr>
            </a:br>
            <a:r>
              <a:rPr lang="en-SG" sz="3200" dirty="0">
                <a:latin typeface="Arial Black" panose="020B0A04020102020204" pitchFamily="34" charset="0"/>
              </a:rPr>
              <a:t>God's offer vs man's refusal,</a:t>
            </a:r>
            <a:br>
              <a:rPr lang="en-SG" sz="3200" dirty="0">
                <a:latin typeface="Arial Black" panose="020B0A04020102020204" pitchFamily="34" charset="0"/>
              </a:rPr>
            </a:br>
            <a:r>
              <a:rPr lang="en-SG" sz="3200" dirty="0">
                <a:latin typeface="Arial Black" panose="020B0A04020102020204" pitchFamily="34" charset="0"/>
              </a:rPr>
              <a:t>God's love vs man's sins.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endParaRPr lang="en-SG" sz="32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endParaRPr sz="32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endParaRPr sz="32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endParaRPr sz="32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endParaRPr sz="32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endParaRPr sz="32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endParaRPr sz="32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</a:pPr>
            <a:endParaRPr sz="3200" dirty="0">
              <a:latin typeface="Arial Black" panose="020B0A04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42F760-8938-4054-9826-2B3BD1091439}"/>
              </a:ext>
            </a:extLst>
          </p:cNvPr>
          <p:cNvSpPr/>
          <p:nvPr/>
        </p:nvSpPr>
        <p:spPr>
          <a:xfrm>
            <a:off x="1955677" y="417094"/>
            <a:ext cx="13962477" cy="24160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3500"/>
            </a:pPr>
            <a:r>
              <a:rPr lang="en-SG" sz="7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GOSPEL OF JOHN </a:t>
            </a:r>
            <a:br>
              <a:rPr lang="en-SG" sz="4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SG" sz="35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JESUS AS THE SON OF GOD – THE PERSONAL SAVIOUR</a:t>
            </a:r>
          </a:p>
          <a:p>
            <a:pPr>
              <a:defRPr sz="3500"/>
            </a:pPr>
            <a:endParaRPr lang="en-SG" sz="4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308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30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42F760-8938-4054-9826-2B3BD1091439}"/>
              </a:ext>
            </a:extLst>
          </p:cNvPr>
          <p:cNvSpPr/>
          <p:nvPr/>
        </p:nvSpPr>
        <p:spPr>
          <a:xfrm>
            <a:off x="4150991" y="442804"/>
            <a:ext cx="9571851" cy="1738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3500"/>
            </a:pPr>
            <a:r>
              <a:rPr lang="en-SG" sz="7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GOSPEL OF JOHN </a:t>
            </a:r>
            <a:br>
              <a:rPr lang="en-SG" sz="4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SG" sz="35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JESUS AS THE SON OF GOD</a:t>
            </a:r>
            <a:endParaRPr lang="en-SG" sz="4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0D6963-4985-4231-B0AF-4C4EF616656D}"/>
              </a:ext>
            </a:extLst>
          </p:cNvPr>
          <p:cNvSpPr txBox="1"/>
          <p:nvPr/>
        </p:nvSpPr>
        <p:spPr>
          <a:xfrm>
            <a:off x="691275" y="2461583"/>
            <a:ext cx="16491284" cy="52732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SG" sz="3200" dirty="0">
                <a:latin typeface="Arial Black" panose="020B0A04020102020204" pitchFamily="34" charset="0"/>
              </a:rPr>
              <a:t>THE PROLOGUE 															chap 1:1-51 </a:t>
            </a:r>
          </a:p>
          <a:p>
            <a:pPr algn="l">
              <a:lnSpc>
                <a:spcPct val="150000"/>
              </a:lnSpc>
            </a:pPr>
            <a:r>
              <a:rPr lang="en-SG" sz="3200" dirty="0">
                <a:latin typeface="Arial Black" panose="020B0A04020102020204" pitchFamily="34" charset="0"/>
              </a:rPr>
              <a:t>THE PUBLIC MINISTRY OF THE SON OF GOD 				chap 2:1-12:50 </a:t>
            </a:r>
          </a:p>
          <a:p>
            <a:pPr algn="l">
              <a:lnSpc>
                <a:spcPct val="150000"/>
              </a:lnSpc>
            </a:pPr>
            <a:r>
              <a:rPr lang="en-SG" sz="3200" dirty="0">
                <a:latin typeface="Arial Black" panose="020B0A04020102020204" pitchFamily="34" charset="0"/>
              </a:rPr>
              <a:t>THE PRIVATE MINISTRY OF THE SON OF GOD 				chap 13:1-17:26</a:t>
            </a:r>
            <a:br>
              <a:rPr lang="en-SG" sz="3200" dirty="0">
                <a:latin typeface="Arial Black" panose="020B0A04020102020204" pitchFamily="34" charset="0"/>
              </a:rPr>
            </a:br>
            <a:r>
              <a:rPr lang="en-SG" sz="3200" dirty="0">
                <a:latin typeface="Arial Black" panose="020B0A04020102020204" pitchFamily="34" charset="0"/>
              </a:rPr>
              <a:t>THE DEATH &amp; RESURRECTION OF THE SON OF GOD 	chap 18:1-20:31 </a:t>
            </a:r>
          </a:p>
          <a:p>
            <a:pPr algn="l">
              <a:lnSpc>
                <a:spcPct val="150000"/>
              </a:lnSpc>
            </a:pPr>
            <a:r>
              <a:rPr lang="en-SG" sz="3200" dirty="0">
                <a:latin typeface="Arial Black" panose="020B0A04020102020204" pitchFamily="34" charset="0"/>
              </a:rPr>
              <a:t>THE EPILOGUE 															chap 21:1-25 </a:t>
            </a:r>
          </a:p>
          <a:p>
            <a:pPr algn="l">
              <a:lnSpc>
                <a:spcPct val="150000"/>
              </a:lnSpc>
            </a:pPr>
            <a:endParaRPr lang="en-SG" sz="3200" dirty="0">
              <a:latin typeface="Arial Black" panose="020B0A04020102020204" pitchFamily="34" charset="0"/>
            </a:endParaRPr>
          </a:p>
          <a:p>
            <a:pPr algn="l">
              <a:lnSpc>
                <a:spcPct val="150000"/>
              </a:lnSpc>
            </a:pP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F1A402-4843-4CA9-AF4F-ADAD74230AAF}"/>
              </a:ext>
            </a:extLst>
          </p:cNvPr>
          <p:cNvSpPr txBox="1"/>
          <p:nvPr/>
        </p:nvSpPr>
        <p:spPr>
          <a:xfrm>
            <a:off x="3615082" y="6881019"/>
            <a:ext cx="10643671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rial Black" panose="020B0A04020102020204" pitchFamily="34" charset="0"/>
              </a:rPr>
              <a:t>TRUTH IS NOT A PROPOSITION.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 Black" panose="020B0A04020102020204" pitchFamily="34" charset="0"/>
              </a:rPr>
              <a:t>TRUTH IS A </a:t>
            </a:r>
            <a:r>
              <a:rPr lang="en-US" sz="4000" u="sng" dirty="0">
                <a:latin typeface="Arial Black" panose="020B0A04020102020204" pitchFamily="34" charset="0"/>
              </a:rPr>
              <a:t>PERSON</a:t>
            </a:r>
            <a:r>
              <a:rPr lang="en-US" sz="4000" dirty="0">
                <a:latin typeface="Arial Black" panose="020B0A040201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 Black" panose="020B0A04020102020204" pitchFamily="34" charset="0"/>
              </a:rPr>
              <a:t>SOMEONE NOT SOMETHING.</a:t>
            </a:r>
          </a:p>
        </p:txBody>
      </p:sp>
    </p:spTree>
    <p:extLst>
      <p:ext uri="{BB962C8B-B14F-4D97-AF65-F5344CB8AC3E}">
        <p14:creationId xmlns:p14="http://schemas.microsoft.com/office/powerpoint/2010/main" val="645632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10785</TotalTime>
  <Words>379</Words>
  <Application>Microsoft Office PowerPoint</Application>
  <PresentationFormat>Custom</PresentationFormat>
  <Paragraphs>113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Helvetica Light</vt:lpstr>
      <vt:lpstr>Helvetica Neue Light</vt:lpstr>
      <vt:lpstr>Helvetica Neue Medium</vt:lpstr>
      <vt:lpstr>Arial</vt:lpstr>
      <vt:lpstr>Arial Black</vt:lpstr>
      <vt:lpstr>Helvetica Neue</vt:lpstr>
      <vt:lpstr>Trebuchet MS</vt:lpstr>
      <vt:lpstr>Wingdings 3</vt:lpstr>
      <vt:lpstr>White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HISTORICAL BOOK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Bible</dc:title>
  <dc:creator>IFPAS Admin</dc:creator>
  <cp:lastModifiedBy>Jagadeesh</cp:lastModifiedBy>
  <cp:revision>428</cp:revision>
  <dcterms:modified xsi:type="dcterms:W3CDTF">2018-08-20T05:42:14Z</dcterms:modified>
</cp:coreProperties>
</file>