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7" r:id="rId2"/>
  </p:sldMasterIdLst>
  <p:notesMasterIdLst>
    <p:notesMasterId r:id="rId12"/>
  </p:notesMasterIdLst>
  <p:sldIdLst>
    <p:sldId id="367" r:id="rId3"/>
    <p:sldId id="390" r:id="rId4"/>
    <p:sldId id="391" r:id="rId5"/>
    <p:sldId id="392" r:id="rId6"/>
    <p:sldId id="368" r:id="rId7"/>
    <p:sldId id="393" r:id="rId8"/>
    <p:sldId id="369" r:id="rId9"/>
    <p:sldId id="315" r:id="rId10"/>
    <p:sldId id="376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521415D9-36F7-43E2-AB2F-B90AF26B5E84}">
      <p14:sectionLst xmlns:p14="http://schemas.microsoft.com/office/powerpoint/2010/main">
        <p14:section name="NEW TESTAMENT" id="{7CE94479-DA69-4298-B742-0CE5A66F0964}">
          <p14:sldIdLst>
            <p14:sldId id="367"/>
            <p14:sldId id="390"/>
            <p14:sldId id="391"/>
            <p14:sldId id="392"/>
            <p14:sldId id="368"/>
            <p14:sldId id="393"/>
            <p14:sldId id="369"/>
            <p14:sldId id="315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2"/>
    <p:restoredTop sz="94644"/>
  </p:normalViewPr>
  <p:slideViewPr>
    <p:cSldViewPr snapToGrid="0">
      <p:cViewPr varScale="1">
        <p:scale>
          <a:sx n="74" d="100"/>
          <a:sy n="74" d="100"/>
        </p:scale>
        <p:origin x="1830" y="7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84880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PHOTO: birth of christ</a:t>
            </a:r>
          </a:p>
        </p:txBody>
      </p:sp>
    </p:spTree>
    <p:extLst>
      <p:ext uri="{BB962C8B-B14F-4D97-AF65-F5344CB8AC3E}">
        <p14:creationId xmlns:p14="http://schemas.microsoft.com/office/powerpoint/2010/main" val="242854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1" y="-12043"/>
            <a:ext cx="13041499" cy="977768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9265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76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7651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37282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5040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28010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06655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13-Aug-18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11332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4392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88988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61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79832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859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503094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82691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956411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271186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081303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9" r:id="rId9"/>
    <p:sldLayoutId id="2147483660" r:id="rId10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1500" cy="977768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13-Aug-18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79846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33572C-7553-4EB8-AB07-45E7F56CB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906" y="2580296"/>
            <a:ext cx="6166318" cy="3302000"/>
          </a:xfrm>
        </p:spPr>
        <p:txBody>
          <a:bodyPr>
            <a:normAutofit fontScale="90000"/>
          </a:bodyPr>
          <a:lstStyle/>
          <a:p>
            <a:r>
              <a:rPr lang="en-SG" b="1" dirty="0">
                <a:solidFill>
                  <a:schemeClr val="bg1"/>
                </a:solidFill>
                <a:latin typeface="Book Antiqua" panose="02040602050305030304" pitchFamily="18" charset="0"/>
              </a:rPr>
              <a:t>NEW TESTAMENT</a:t>
            </a:r>
          </a:p>
        </p:txBody>
      </p:sp>
    </p:spTree>
    <p:extLst>
      <p:ext uri="{BB962C8B-B14F-4D97-AF65-F5344CB8AC3E}">
        <p14:creationId xmlns:p14="http://schemas.microsoft.com/office/powerpoint/2010/main" val="30920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B88ACF-AB0F-CD46-B48D-9703A1BE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87" y="3156788"/>
            <a:ext cx="11671539" cy="3302000"/>
          </a:xfrm>
        </p:spPr>
        <p:txBody>
          <a:bodyPr>
            <a:noAutofit/>
          </a:bodyPr>
          <a:lstStyle/>
          <a:p>
            <a:r>
              <a:rPr lang="en-US" sz="5400" dirty="0"/>
              <a:t>The Old enfolds the New.</a:t>
            </a:r>
            <a:br>
              <a:rPr lang="en-US" sz="5400" dirty="0"/>
            </a:br>
            <a:r>
              <a:rPr lang="en-US" sz="5400" dirty="0"/>
              <a:t>The New unfolds the Old.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The New is in the Old concealed.</a:t>
            </a:r>
            <a:br>
              <a:rPr lang="en-US" sz="5400" dirty="0"/>
            </a:br>
            <a:r>
              <a:rPr lang="en-US" sz="5400" dirty="0"/>
              <a:t>The Old is in the New revealed.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FB161D-F801-FA44-9E9A-726369630322}"/>
              </a:ext>
            </a:extLst>
          </p:cNvPr>
          <p:cNvSpPr txBox="1"/>
          <p:nvPr/>
        </p:nvSpPr>
        <p:spPr>
          <a:xfrm>
            <a:off x="978882" y="1241239"/>
            <a:ext cx="11076750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The Old and the New Testaments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6F0BB-676F-1549-9CE2-99EDE1611061}"/>
              </a:ext>
            </a:extLst>
          </p:cNvPr>
          <p:cNvSpPr txBox="1"/>
          <p:nvPr/>
        </p:nvSpPr>
        <p:spPr>
          <a:xfrm>
            <a:off x="2096975" y="7284519"/>
            <a:ext cx="8840562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The OT was the bible for the NT writers.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OT quoted more than 300 times in NT.</a:t>
            </a:r>
          </a:p>
        </p:txBody>
      </p:sp>
    </p:spTree>
    <p:extLst>
      <p:ext uri="{BB962C8B-B14F-4D97-AF65-F5344CB8AC3E}">
        <p14:creationId xmlns:p14="http://schemas.microsoft.com/office/powerpoint/2010/main" val="217902356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B08B63-5070-FA44-AC21-BEB3BD5A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Without the NT, the OT is…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A0B26-F756-6244-9AC5-56C4952A75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Promise without fulfillment</a:t>
            </a:r>
          </a:p>
          <a:p>
            <a:r>
              <a:rPr lang="en-US" dirty="0"/>
              <a:t>Problem without solution</a:t>
            </a:r>
          </a:p>
          <a:p>
            <a:r>
              <a:rPr lang="en-US" dirty="0"/>
              <a:t>Riddle without answer</a:t>
            </a:r>
          </a:p>
          <a:p>
            <a:r>
              <a:rPr lang="en-US" dirty="0"/>
              <a:t>Shadow without substance</a:t>
            </a:r>
          </a:p>
          <a:p>
            <a:r>
              <a:rPr lang="en-US" dirty="0"/>
              <a:t>Pregnancy without delivery</a:t>
            </a:r>
          </a:p>
        </p:txBody>
      </p:sp>
    </p:spTree>
    <p:extLst>
      <p:ext uri="{BB962C8B-B14F-4D97-AF65-F5344CB8AC3E}">
        <p14:creationId xmlns:p14="http://schemas.microsoft.com/office/powerpoint/2010/main" val="38840881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F438A5-AC6C-0B44-84FD-FD0E1D58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What is the gospel?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D718B-97B5-8F47-9119-3CFAD440CC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good news about what God has done through Jesus Christ to save us.</a:t>
            </a:r>
          </a:p>
          <a:p>
            <a:r>
              <a:rPr lang="en-US" dirty="0"/>
              <a:t>The essence is of Christ’s life, death &amp; resurrection. </a:t>
            </a:r>
          </a:p>
          <a:p>
            <a:r>
              <a:rPr lang="en-US" dirty="0"/>
              <a:t>Fills us with hope, peace &amp; joy.</a:t>
            </a:r>
          </a:p>
          <a:p>
            <a:r>
              <a:rPr lang="en-US" dirty="0"/>
              <a:t>4 narratives but 1 gospel.</a:t>
            </a:r>
          </a:p>
        </p:txBody>
      </p:sp>
    </p:spTree>
    <p:extLst>
      <p:ext uri="{BB962C8B-B14F-4D97-AF65-F5344CB8AC3E}">
        <p14:creationId xmlns:p14="http://schemas.microsoft.com/office/powerpoint/2010/main" val="364454180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Him-merneutics"/>
          <p:cNvSpPr txBox="1">
            <a:spLocks noGrp="1"/>
          </p:cNvSpPr>
          <p:nvPr>
            <p:ph type="title"/>
          </p:nvPr>
        </p:nvSpPr>
        <p:spPr>
          <a:xfrm>
            <a:off x="419099" y="590540"/>
            <a:ext cx="11510829" cy="187847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SG" sz="5400" b="1" dirty="0"/>
              <a:t>THE FOUR NARRATIVES </a:t>
            </a:r>
            <a:r>
              <a:rPr lang="en-SG" sz="4000" b="1" dirty="0"/>
              <a:t>(news bulletin)</a:t>
            </a:r>
            <a:endParaRPr lang="en-SG" sz="5400" b="1" dirty="0"/>
          </a:p>
        </p:txBody>
      </p:sp>
      <p:sp>
        <p:nvSpPr>
          <p:cNvPr id="127" name="And beginning at Moses and all the Prophets, He expounded to them in all the Scriptures the things concerning Himself ~ Luke 24:27…"/>
          <p:cNvSpPr txBox="1"/>
          <p:nvPr/>
        </p:nvSpPr>
        <p:spPr>
          <a:xfrm>
            <a:off x="289892" y="1853430"/>
            <a:ext cx="11000960" cy="695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>
              <a:lnSpc>
                <a:spcPct val="150000"/>
              </a:lnSpc>
              <a:defRPr sz="3200"/>
            </a:pPr>
            <a:r>
              <a:rPr lang="en-SG" sz="2500" i="1" dirty="0">
                <a:solidFill>
                  <a:prstClr val="white"/>
                </a:solidFill>
              </a:rPr>
              <a:t>Matthew, Mark, Luke (synoptic) &amp; John tell us about the life of Jesus.</a:t>
            </a:r>
            <a:br>
              <a:rPr lang="en-SG" sz="2500" i="1" dirty="0">
                <a:solidFill>
                  <a:prstClr val="white"/>
                </a:solidFill>
              </a:rPr>
            </a:br>
            <a:endParaRPr lang="en-SG" sz="2500" i="1" dirty="0">
              <a:solidFill>
                <a:prstClr val="white"/>
              </a:solidFill>
            </a:endParaRPr>
          </a:p>
          <a:p>
            <a:pPr lvl="0" algn="l">
              <a:lnSpc>
                <a:spcPct val="150000"/>
              </a:lnSpc>
              <a:defRPr sz="3200"/>
            </a:pPr>
            <a:r>
              <a:rPr lang="en-SG" sz="2500" i="1" dirty="0">
                <a:solidFill>
                  <a:prstClr val="white"/>
                </a:solidFill>
              </a:rPr>
              <a:t>Not complete biographies. </a:t>
            </a:r>
            <a:br>
              <a:rPr lang="en-SG" sz="2500" i="1" dirty="0">
                <a:solidFill>
                  <a:prstClr val="white"/>
                </a:solidFill>
              </a:rPr>
            </a:br>
            <a:endParaRPr lang="en-SG" sz="2500" i="1" dirty="0">
              <a:solidFill>
                <a:prstClr val="white"/>
              </a:solidFill>
            </a:endParaRPr>
          </a:p>
          <a:p>
            <a:pPr lvl="0" algn="l">
              <a:lnSpc>
                <a:spcPct val="150000"/>
              </a:lnSpc>
              <a:defRPr sz="3200"/>
            </a:pPr>
            <a:r>
              <a:rPr lang="en-SG" sz="2500" i="1" dirty="0">
                <a:solidFill>
                  <a:prstClr val="white"/>
                </a:solidFill>
              </a:rPr>
              <a:t>They say very little of His family's background &amp; youth and nothing of His physical appearance.</a:t>
            </a:r>
            <a:br>
              <a:rPr lang="en-SG" sz="2500" i="1" dirty="0">
                <a:solidFill>
                  <a:prstClr val="white"/>
                </a:solidFill>
              </a:rPr>
            </a:br>
            <a:endParaRPr lang="en-SG" sz="2500" i="1" dirty="0">
              <a:solidFill>
                <a:prstClr val="white"/>
              </a:solidFill>
            </a:endParaRPr>
          </a:p>
          <a:p>
            <a:pPr lvl="0" algn="l">
              <a:lnSpc>
                <a:spcPct val="150000"/>
              </a:lnSpc>
              <a:defRPr sz="3200"/>
            </a:pPr>
            <a:r>
              <a:rPr lang="en-SG" sz="2500" i="1" dirty="0">
                <a:solidFill>
                  <a:prstClr val="white"/>
                </a:solidFill>
              </a:rPr>
              <a:t>Concentrated almost totally on the 3 years of His ministry - Jesus' person, His teachings, His death &amp; resurrection.</a:t>
            </a:r>
            <a:br>
              <a:rPr lang="en-SG" sz="2500" i="1" dirty="0">
                <a:solidFill>
                  <a:prstClr val="white"/>
                </a:solidFill>
              </a:rPr>
            </a:br>
            <a:endParaRPr lang="en-SG" sz="2500" i="1" dirty="0">
              <a:solidFill>
                <a:prstClr val="white"/>
              </a:solidFill>
            </a:endParaRPr>
          </a:p>
          <a:p>
            <a:pPr lvl="0" algn="l">
              <a:lnSpc>
                <a:spcPct val="150000"/>
              </a:lnSpc>
              <a:defRPr sz="3200"/>
            </a:pPr>
            <a:r>
              <a:rPr lang="en-SG" sz="2500" i="1" dirty="0">
                <a:solidFill>
                  <a:prstClr val="white"/>
                </a:solidFill>
              </a:rPr>
              <a:t>Each author had a slightly different purpose &amp; audience in mind but together to give us a full picture of Jesus.</a:t>
            </a:r>
          </a:p>
        </p:txBody>
      </p:sp>
    </p:spTree>
    <p:extLst>
      <p:ext uri="{BB962C8B-B14F-4D97-AF65-F5344CB8AC3E}">
        <p14:creationId xmlns:p14="http://schemas.microsoft.com/office/powerpoint/2010/main" val="105253687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311B-2A99-6349-A6FA-A2D3BBB5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Why 4 narratives?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308D5-6F2C-6C4F-B29F-ED1832CB11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importance of the person focused, i.e. Jesus &amp; His teachings</a:t>
            </a:r>
          </a:p>
          <a:p>
            <a:r>
              <a:rPr lang="en-US" dirty="0"/>
              <a:t>Specific audience targeted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0169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Table"/>
          <p:cNvGraphicFramePr/>
          <p:nvPr>
            <p:extLst>
              <p:ext uri="{D42A27DB-BD31-4B8C-83A1-F6EECF244321}">
                <p14:modId xmlns:p14="http://schemas.microsoft.com/office/powerpoint/2010/main" val="973708765"/>
              </p:ext>
            </p:extLst>
          </p:nvPr>
        </p:nvGraphicFramePr>
        <p:xfrm>
          <a:off x="928659" y="1683939"/>
          <a:ext cx="9477048" cy="5959431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236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262">
                  <a:extLst>
                    <a:ext uri="{9D8B030D-6E8A-4147-A177-3AD203B41FA5}">
                      <a16:colId xmlns:a16="http://schemas.microsoft.com/office/drawing/2014/main" val="1982339099"/>
                    </a:ext>
                  </a:extLst>
                </a:gridCol>
                <a:gridCol w="2369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9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9187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GOSPELS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WRITTEN FOR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CHRIST AS 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RECOMMENDED FOR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061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MATTHEW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Jews</a:t>
                      </a:r>
                      <a:endParaRPr lang="en-US" sz="2200" dirty="0"/>
                    </a:p>
                    <a:p>
                      <a:pPr algn="ctr" defTabSz="914400">
                        <a:defRPr sz="1800"/>
                      </a:pPr>
                      <a:r>
                        <a:rPr lang="en-SG" sz="2200" dirty="0"/>
                        <a:t>(What Jesus said)</a:t>
                      </a:r>
                      <a:endParaRPr sz="22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lang="en-US" sz="2200" dirty="0"/>
                        <a:t>King of the Jews</a:t>
                      </a:r>
                    </a:p>
                    <a:p>
                      <a:pPr algn="ctr" defTabSz="914400">
                        <a:defRPr sz="1800"/>
                      </a:pPr>
                      <a:r>
                        <a:rPr lang="en-US" sz="2000" dirty="0"/>
                        <a:t>(Promised </a:t>
                      </a:r>
                      <a:r>
                        <a:rPr lang="en-US" sz="2000" dirty="0" err="1"/>
                        <a:t>Saviour</a:t>
                      </a:r>
                      <a:r>
                        <a:rPr lang="en-US" sz="2000" dirty="0"/>
                        <a:t>)</a:t>
                      </a:r>
                      <a:endParaRPr sz="20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Believers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061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MARK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Romans</a:t>
                      </a:r>
                      <a:endParaRPr lang="en-US" sz="2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SG" sz="2200" dirty="0"/>
                        <a:t>(What Jesus did)</a:t>
                      </a:r>
                    </a:p>
                    <a:p>
                      <a:pPr algn="ctr" defTabSz="914400">
                        <a:defRPr sz="1800"/>
                      </a:pPr>
                      <a:r>
                        <a:rPr lang="en-US" sz="2200" dirty="0"/>
                        <a:t>(Shortest)</a:t>
                      </a:r>
                      <a:endParaRPr sz="22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Servant</a:t>
                      </a:r>
                      <a:r>
                        <a:rPr lang="en-US" sz="2200" dirty="0"/>
                        <a:t> of God</a:t>
                      </a:r>
                    </a:p>
                    <a:p>
                      <a:pPr algn="ctr" defTabSz="914400">
                        <a:defRPr sz="1800"/>
                      </a:pPr>
                      <a:r>
                        <a:rPr lang="en-SG" sz="2000" dirty="0"/>
                        <a:t>(Powerful Saviour)</a:t>
                      </a:r>
                      <a:endParaRPr sz="20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New believers 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061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LUKE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Greeks</a:t>
                      </a:r>
                      <a:endParaRPr lang="en-US" sz="2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SG" sz="2200" dirty="0"/>
                        <a:t>(What Jesus said)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SG" sz="2200" dirty="0"/>
                        <a:t>(Longest)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Son of man</a:t>
                      </a:r>
                      <a:endParaRPr lang="en-US" sz="2200" dirty="0"/>
                    </a:p>
                    <a:p>
                      <a:pPr algn="ctr" defTabSz="914400">
                        <a:defRPr sz="1800"/>
                      </a:pPr>
                      <a:r>
                        <a:rPr lang="en-SG" sz="2200" dirty="0"/>
                        <a:t>(Perfect Saviour)</a:t>
                      </a:r>
                      <a:endParaRPr sz="22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New believers 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0061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SG" sz="2200" dirty="0">
                          <a:sym typeface="Helvetica Neue Medium"/>
                        </a:rPr>
                        <a:t>JOHN</a:t>
                      </a:r>
                      <a:endParaRPr lang="en-SG" sz="2200" dirty="0">
                        <a:solidFill>
                          <a:schemeClr val="bg1"/>
                        </a:solidFill>
                        <a:sym typeface="Helvetica Neue Medium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World</a:t>
                      </a:r>
                      <a:endParaRPr lang="en-US" sz="2200" dirty="0"/>
                    </a:p>
                    <a:p>
                      <a:pPr algn="ctr" defTabSz="914400">
                        <a:defRPr sz="1800"/>
                      </a:pPr>
                      <a:r>
                        <a:rPr lang="en-SG" sz="2200" dirty="0"/>
                        <a:t>(Who Jesus was)</a:t>
                      </a:r>
                      <a:endParaRPr sz="22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Son of God</a:t>
                      </a:r>
                      <a:endParaRPr lang="en-US" sz="2200" dirty="0"/>
                    </a:p>
                    <a:p>
                      <a:pPr algn="ctr" defTabSz="914400">
                        <a:defRPr sz="1800"/>
                      </a:pPr>
                      <a:r>
                        <a:rPr lang="en-SG" sz="2200" dirty="0"/>
                        <a:t>(Personal Saviour)</a:t>
                      </a:r>
                      <a:r>
                        <a:rPr sz="2200" dirty="0"/>
                        <a:t>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sz="2200" dirty="0"/>
                        <a:t>Believers</a:t>
                      </a:r>
                      <a:r>
                        <a:rPr lang="en-US" sz="2200" dirty="0"/>
                        <a:t> </a:t>
                      </a:r>
                      <a:endParaRPr sz="2200" dirty="0"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4DC90BA-60D8-CD4C-A96D-D448433C8C31}"/>
              </a:ext>
            </a:extLst>
          </p:cNvPr>
          <p:cNvSpPr txBox="1"/>
          <p:nvPr/>
        </p:nvSpPr>
        <p:spPr>
          <a:xfrm>
            <a:off x="4436767" y="8298611"/>
            <a:ext cx="3881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Unity in Diversity</a:t>
            </a:r>
          </a:p>
        </p:txBody>
      </p:sp>
    </p:spTree>
    <p:extLst>
      <p:ext uri="{BB962C8B-B14F-4D97-AF65-F5344CB8AC3E}">
        <p14:creationId xmlns:p14="http://schemas.microsoft.com/office/powerpoint/2010/main" val="4289943588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SPEL OF MATTHEW (Jesus as the King of the Jews)…"/>
          <p:cNvSpPr txBox="1"/>
          <p:nvPr/>
        </p:nvSpPr>
        <p:spPr>
          <a:xfrm>
            <a:off x="768832" y="1860681"/>
            <a:ext cx="11904455" cy="9335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THEME: Jesus is the King of the Jews promised in the Davidic covenant </a:t>
            </a:r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The bridge between the Old and New Testaments.</a:t>
            </a:r>
            <a:br>
              <a:rPr lang="en-SG" dirty="0"/>
            </a:b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A brief history of the life of Christ.</a:t>
            </a:r>
            <a:br>
              <a:rPr lang="en-SG" dirty="0"/>
            </a:b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Presents the birth, ministry, passion, death and resurrection of Jesus Christ.  </a:t>
            </a:r>
            <a:br>
              <a:rPr lang="en-SG" dirty="0"/>
            </a:b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This gospel is characterized by the high level of Old Testament citations which seek to prove that Jesus </a:t>
            </a:r>
            <a:r>
              <a:rPr lang="en-SG" dirty="0" err="1"/>
              <a:t>fulfills</a:t>
            </a:r>
            <a:r>
              <a:rPr lang="en-SG" dirty="0"/>
              <a:t> the long-awaited expectations of a Jewish messiah.  </a:t>
            </a:r>
            <a:br>
              <a:rPr lang="en-SG" dirty="0"/>
            </a:b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To this end, the initial sentence gives us a clue to the contents of the gospel: </a:t>
            </a:r>
            <a:br>
              <a:rPr lang="en-SG" dirty="0"/>
            </a:br>
            <a:r>
              <a:rPr lang="en-SG" dirty="0"/>
              <a:t>The genealogy of Jesus the Messiah (or the Christ), the son of Abraham, the son of David (</a:t>
            </a:r>
            <a:r>
              <a:rPr lang="en-SG" i="1" dirty="0"/>
              <a:t>Mat 1:1</a:t>
            </a:r>
            <a:r>
              <a:rPr lang="en-SG" dirty="0"/>
              <a:t>).</a:t>
            </a:r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5 sermons ~ 5 books of the Pentateuch (Law)</a:t>
            </a:r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lang="en-SG"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r>
              <a:rPr lang="en-SG" dirty="0"/>
              <a:t>Communicated in words &amp; deeds (5 sets)</a:t>
            </a:r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dirty="0"/>
          </a:p>
          <a:p>
            <a:pPr marL="342900" indent="-342900" algn="l">
              <a:buClr>
                <a:schemeClr val="accent1">
                  <a:lumMod val="75000"/>
                </a:schemeClr>
              </a:buClr>
              <a:buFontTx/>
              <a:buChar char="†"/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9D1FA4-5D9C-46FC-A4DD-DD711B2FE5D5}"/>
              </a:ext>
            </a:extLst>
          </p:cNvPr>
          <p:cNvSpPr/>
          <p:nvPr/>
        </p:nvSpPr>
        <p:spPr>
          <a:xfrm>
            <a:off x="2666104" y="133985"/>
            <a:ext cx="8109912" cy="2831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3500"/>
            </a:pPr>
            <a:r>
              <a:rPr lang="en-SG" sz="5400" dirty="0">
                <a:solidFill>
                  <a:schemeClr val="accent1">
                    <a:lumMod val="75000"/>
                  </a:schemeClr>
                </a:solidFill>
              </a:rPr>
              <a:t>GOSPEL OF MATTHEW </a:t>
            </a:r>
            <a:br>
              <a:rPr lang="en-SG" sz="5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SG" dirty="0">
                <a:solidFill>
                  <a:schemeClr val="bg2">
                    <a:lumMod val="50000"/>
                  </a:schemeClr>
                </a:solidFill>
              </a:rPr>
              <a:t>JESUS AS THE KING OF THE JEWS</a:t>
            </a:r>
            <a:endParaRPr lang="en-SG" sz="35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 sz="3500"/>
            </a:pPr>
            <a:r>
              <a:rPr lang="en-SG" sz="3500" dirty="0">
                <a:solidFill>
                  <a:schemeClr val="bg2">
                    <a:lumMod val="50000"/>
                  </a:schemeClr>
                </a:solidFill>
              </a:rPr>
              <a:t>THE PROMISED SAVIOUR</a:t>
            </a:r>
          </a:p>
          <a:p>
            <a:pPr>
              <a:defRPr sz="3500"/>
            </a:pPr>
            <a:endParaRPr lang="en-SG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ADEB41-A5EF-F34D-8ED0-3BCDD4639D5F}"/>
              </a:ext>
            </a:extLst>
          </p:cNvPr>
          <p:cNvSpPr txBox="1"/>
          <p:nvPr/>
        </p:nvSpPr>
        <p:spPr>
          <a:xfrm>
            <a:off x="2685186" y="46555"/>
            <a:ext cx="7966925" cy="22416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>
              <a:defRPr sz="3500"/>
            </a:pPr>
            <a:r>
              <a:rPr lang="en-SG" sz="4000" dirty="0">
                <a:solidFill>
                  <a:schemeClr val="accent1">
                    <a:lumMod val="75000"/>
                  </a:schemeClr>
                </a:solidFill>
              </a:rPr>
              <a:t>GOSPEL OF MATTHEW </a:t>
            </a:r>
            <a:br>
              <a:rPr lang="en-SG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SG" dirty="0">
                <a:solidFill>
                  <a:schemeClr val="bg2">
                    <a:lumMod val="50000"/>
                  </a:schemeClr>
                </a:solidFill>
              </a:rPr>
              <a:t>(JESUS AS THE KING OF THE JEWS)</a:t>
            </a:r>
          </a:p>
          <a:p>
            <a:pPr>
              <a:defRPr sz="3500"/>
            </a:pPr>
            <a:endParaRPr lang="en-SG" sz="40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4FF61-8B87-664E-BC31-AAF9BA53FCC4}"/>
              </a:ext>
            </a:extLst>
          </p:cNvPr>
          <p:cNvSpPr txBox="1"/>
          <p:nvPr/>
        </p:nvSpPr>
        <p:spPr>
          <a:xfrm>
            <a:off x="862934" y="7580061"/>
            <a:ext cx="11611428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dirty="0"/>
              <a:t>THE BIRTH AND THE PREPARATION OF THE KING,       chap 1:1- 4:11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dirty="0"/>
              <a:t>THE GREAT GALILEAN MINISTRY OF THE KING,            chap 4:12-18:35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dirty="0"/>
              <a:t>THE KING RETURNS TO JERUSALEM,                              chap 19:1- 20:34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SG" dirty="0"/>
              <a:t>THE FINAL WEEK OF THE KING IN JERUSALEM,            chap 21:1-28:20 </a:t>
            </a:r>
          </a:p>
          <a:p>
            <a:pPr marL="342900" marR="0" indent="-3429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529ADC-DDEA-3042-81D2-731A8CB9D941}"/>
              </a:ext>
            </a:extLst>
          </p:cNvPr>
          <p:cNvSpPr txBox="1"/>
          <p:nvPr/>
        </p:nvSpPr>
        <p:spPr>
          <a:xfrm>
            <a:off x="1173014" y="1519761"/>
            <a:ext cx="10991273" cy="30572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SG" dirty="0"/>
              <a:t>Key verses :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SG" baseline="30000" dirty="0"/>
              <a:t> </a:t>
            </a:r>
            <a:r>
              <a:rPr lang="en-SG" dirty="0"/>
              <a:t>And all the multitudes were amazed and said, “Could this be the Son of David?” ~ Matthew 12:23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SG" dirty="0"/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SG" baseline="30000" dirty="0"/>
              <a:t>19 </a:t>
            </a:r>
            <a:r>
              <a:rPr lang="en-SG" dirty="0"/>
              <a:t>Go therefore and make disciples of all the nations, baptizing them in the name of the Father and of the Son and of the Holy Spirit, </a:t>
            </a:r>
            <a:r>
              <a:rPr lang="en-SG" baseline="30000" dirty="0"/>
              <a:t>20 </a:t>
            </a:r>
            <a:r>
              <a:rPr lang="en-SG" dirty="0"/>
              <a:t>teaching them to observe all things that I have commanded you; and lo, I am with you always, </a:t>
            </a:r>
            <a:r>
              <a:rPr lang="en-SG" i="1" dirty="0"/>
              <a:t>even</a:t>
            </a:r>
            <a:r>
              <a:rPr lang="en-SG" dirty="0"/>
              <a:t> to the end of the age.” Amen ~ Matt 28:19-20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74E7D4-795E-C445-BA74-8C4116343DFE}"/>
              </a:ext>
            </a:extLst>
          </p:cNvPr>
          <p:cNvSpPr txBox="1"/>
          <p:nvPr/>
        </p:nvSpPr>
        <p:spPr>
          <a:xfrm>
            <a:off x="2108908" y="5519655"/>
            <a:ext cx="9119483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“that it might be fulfilled, which was spoken by the prophets” 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29 direct quotations from Old Testament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121 indirect references</a:t>
            </a:r>
          </a:p>
          <a:p>
            <a:r>
              <a:rPr lang="en-US" dirty="0"/>
              <a:t>Quoted Isaiah, Jeremiah, Hosea &amp; Micah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55032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10605</TotalTime>
  <Words>338</Words>
  <Application>Microsoft Office PowerPoint</Application>
  <PresentationFormat>Custom</PresentationFormat>
  <Paragraphs>87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Helvetica Light</vt:lpstr>
      <vt:lpstr>Helvetica Neue Light</vt:lpstr>
      <vt:lpstr>Helvetica Neue Medium</vt:lpstr>
      <vt:lpstr>Helvetica Neue Thin</vt:lpstr>
      <vt:lpstr>Arial</vt:lpstr>
      <vt:lpstr>Book Antiqua</vt:lpstr>
      <vt:lpstr>Helvetica Neue</vt:lpstr>
      <vt:lpstr>Trebuchet MS</vt:lpstr>
      <vt:lpstr>Wingdings 3</vt:lpstr>
      <vt:lpstr>White</vt:lpstr>
      <vt:lpstr>Facet</vt:lpstr>
      <vt:lpstr>NEW TESTAMENT</vt:lpstr>
      <vt:lpstr>The Old enfolds the New. The New unfolds the Old.  The New is in the Old concealed. The Old is in the New revealed.</vt:lpstr>
      <vt:lpstr>Without the NT, the OT is…</vt:lpstr>
      <vt:lpstr>What is the gospel?</vt:lpstr>
      <vt:lpstr>THE FOUR NARRATIVES (news bulletin)</vt:lpstr>
      <vt:lpstr>Why 4 narratives?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</dc:title>
  <dc:creator>IFPAS Admin</dc:creator>
  <cp:lastModifiedBy>Jagadeesh</cp:lastModifiedBy>
  <cp:revision>399</cp:revision>
  <dcterms:modified xsi:type="dcterms:W3CDTF">2018-08-13T03:12:25Z</dcterms:modified>
</cp:coreProperties>
</file>