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6"/>
  </p:notesMasterIdLst>
  <p:handoutMasterIdLst>
    <p:handoutMasterId r:id="rId37"/>
  </p:handoutMasterIdLst>
  <p:sldIdLst>
    <p:sldId id="256" r:id="rId3"/>
    <p:sldId id="257" r:id="rId4"/>
    <p:sldId id="258" r:id="rId5"/>
    <p:sldId id="259" r:id="rId6"/>
    <p:sldId id="260" r:id="rId7"/>
    <p:sldId id="295" r:id="rId8"/>
    <p:sldId id="262" r:id="rId9"/>
    <p:sldId id="296" r:id="rId10"/>
    <p:sldId id="263" r:id="rId11"/>
    <p:sldId id="264" r:id="rId12"/>
    <p:sldId id="265" r:id="rId13"/>
    <p:sldId id="268" r:id="rId14"/>
    <p:sldId id="269" r:id="rId15"/>
    <p:sldId id="270" r:id="rId16"/>
    <p:sldId id="272" r:id="rId17"/>
    <p:sldId id="271" r:id="rId18"/>
    <p:sldId id="279" r:id="rId19"/>
    <p:sldId id="288" r:id="rId20"/>
    <p:sldId id="291" r:id="rId21"/>
    <p:sldId id="289" r:id="rId22"/>
    <p:sldId id="290" r:id="rId23"/>
    <p:sldId id="273" r:id="rId24"/>
    <p:sldId id="283" r:id="rId25"/>
    <p:sldId id="277" r:id="rId26"/>
    <p:sldId id="278" r:id="rId27"/>
    <p:sldId id="281" r:id="rId28"/>
    <p:sldId id="284" r:id="rId29"/>
    <p:sldId id="285" r:id="rId30"/>
    <p:sldId id="293" r:id="rId31"/>
    <p:sldId id="294" r:id="rId32"/>
    <p:sldId id="274" r:id="rId33"/>
    <p:sldId id="287" r:id="rId34"/>
    <p:sldId id="286" r:id="rId35"/>
  </p:sldIdLst>
  <p:sldSz cx="9144000" cy="5143500" type="screen16x9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348">
          <p15:clr>
            <a:srgbClr val="A4A3A4"/>
          </p15:clr>
        </p15:guide>
        <p15:guide id="4" orient="horz" pos="804">
          <p15:clr>
            <a:srgbClr val="A4A3A4"/>
          </p15:clr>
        </p15:guide>
        <p15:guide id="5" orient="horz" pos="78">
          <p15:clr>
            <a:srgbClr val="A4A3A4"/>
          </p15:clr>
        </p15:guide>
        <p15:guide id="6" pos="113">
          <p15:clr>
            <a:srgbClr val="A4A3A4"/>
          </p15:clr>
        </p15:guide>
        <p15:guide id="7" orient="horz" pos="985">
          <p15:clr>
            <a:srgbClr val="A4A3A4"/>
          </p15:clr>
        </p15:guide>
        <p15:guide id="8" orient="horz" pos="1302">
          <p15:clr>
            <a:srgbClr val="A4A3A4"/>
          </p15:clr>
        </p15:guide>
        <p15:guide id="9" pos="5647">
          <p15:clr>
            <a:srgbClr val="A4A3A4"/>
          </p15:clr>
        </p15:guide>
        <p15:guide id="10" orient="horz" pos="1756">
          <p15:clr>
            <a:srgbClr val="A4A3A4"/>
          </p15:clr>
        </p15:guide>
        <p15:guide id="11" pos="2744">
          <p15:clr>
            <a:srgbClr val="A4A3A4"/>
          </p15:clr>
        </p15:guide>
        <p15:guide id="12" pos="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60000"/>
    <a:srgbClr val="333399"/>
    <a:srgbClr val="006600"/>
    <a:srgbClr val="FFFFCC"/>
    <a:srgbClr val="CCFFFF"/>
    <a:srgbClr val="FFCCFF"/>
    <a:srgbClr val="CCCCFF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7" autoAdjust="0"/>
    <p:restoredTop sz="94660"/>
  </p:normalViewPr>
  <p:slideViewPr>
    <p:cSldViewPr showGuides="1">
      <p:cViewPr>
        <p:scale>
          <a:sx n="90" d="100"/>
          <a:sy n="90" d="100"/>
        </p:scale>
        <p:origin x="1094" y="341"/>
      </p:cViewPr>
      <p:guideLst>
        <p:guide orient="horz" pos="259"/>
        <p:guide pos="2880"/>
        <p:guide orient="horz" pos="1348"/>
        <p:guide orient="horz" pos="804"/>
        <p:guide orient="horz" pos="78"/>
        <p:guide pos="113"/>
        <p:guide orient="horz" pos="985"/>
        <p:guide orient="horz" pos="1302"/>
        <p:guide pos="5647"/>
        <p:guide orient="horz" pos="1756"/>
        <p:guide pos="2744"/>
        <p:guide pos="5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80B65-72BE-45F0-A683-83AD1B47025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B15BA-8B3D-4887-873F-3C82B6E605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50235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580B0-76EC-4C16-A5CE-F79DBF339F53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146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F8101-AC10-46B6-80C1-430DC8FF2B4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27369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27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2623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605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295E3-85FF-4350-A542-2A872A9340B2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C068-AE6E-4903-B673-443F7B12DBA1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735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703DA-4E77-47FC-AF36-4A2A509C1686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26F5F-3D2E-4260-861F-5AC6A53D62AC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723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561BE-0158-4E2D-AD57-1FB7BE317C6D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A53EC-B215-49AF-8954-9F6F73A642CA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29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56B0-9E59-4C49-8C5C-77604A37A0DC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8FF24-D3B5-4833-B54E-AF04C5921B7B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909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1A78A-1C15-4F21-A685-EC15FD9D5E43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44C3C-0CF1-48C4-A818-974559888E91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090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C1C59-6BC9-4987-92E2-092056CEAE20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12960-F3AF-4BB4-B199-A0368BA945DE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8004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33F84-77C0-4A25-AA18-84CB683A155A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6C79B-A106-426F-BB68-EC304DD5A61E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280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316CC-6C68-4AE4-8A1E-5294B4987525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1C782-FA8A-4914-B71A-3D14FC3E0269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58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057333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S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BB053-13B0-4C33-AEF8-6DE30A9A6D77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A1E71-3A96-40E4-8BFF-732EEED85F31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008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32691-12C8-4F47-88C4-307A9D6A14FE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843BC-0FA5-4943-8C89-BB4FAC6A78A9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16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FDF18-F27E-4A01-BEE4-496C8A0C6415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B4957-67E9-41A3-A68D-3D3AD98BE13B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72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0471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4517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3249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6911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954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9226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1894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DD8D7-330B-448D-8424-F01A880ECD9F}" type="datetimeFigureOut">
              <a:rPr lang="en-SG" smtClean="0"/>
              <a:t>19/8/2016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86559-DBD7-4FA3-9561-19D43CB762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4669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SG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SG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7822FA-D65B-4873-BAA3-B15660903F26}" type="datetimeFigureOut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19/8/2016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6AD560-77AF-4A91-9489-7317A9AEE31B}" type="slidenum">
              <a:rPr lang="en-S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2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rtl="0" fontAlgn="base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03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1276350"/>
            <a:ext cx="8785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Malachi 3:18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Then you shall again discern between the righteous and </a:t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the wicked, between </a:t>
            </a: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one who serves God</a:t>
            </a:r>
            <a:r>
              <a:rPr lang="en-SG" sz="2400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and </a:t>
            </a:r>
            <a:r>
              <a:rPr lang="en-SG" sz="2400" b="1" u="sng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one who does not serve Him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  <a:endParaRPr lang="en-SG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</p:spTree>
    <p:extLst>
      <p:ext uri="{BB962C8B-B14F-4D97-AF65-F5344CB8AC3E}">
        <p14:creationId xmlns:p14="http://schemas.microsoft.com/office/powerpoint/2010/main" val="325798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7" y="1276350"/>
            <a:ext cx="8785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Ecclesiastes 12:13-14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13</a:t>
            </a:r>
            <a:r>
              <a:rPr lang="en-SG" sz="2400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Let us hear the </a:t>
            </a: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conclusion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of the whole matter: Fear God and keep </a:t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His commandments, for this is man’s all. </a:t>
            </a:r>
            <a:r>
              <a:rPr lang="en-SG" sz="2400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14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For </a:t>
            </a:r>
            <a:r>
              <a:rPr lang="en-SG" sz="24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God will bring every </a:t>
            </a:r>
            <a:br>
              <a:rPr lang="en-SG" sz="24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work into judgment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including every secret thing, </a:t>
            </a:r>
            <a:r>
              <a:rPr lang="en-SG" sz="2400" b="1" u="sng" dirty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</a:t>
            </a:r>
            <a:r>
              <a:rPr lang="en-SG" sz="2400" b="1" u="sng" dirty="0" smtClean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hether good or evil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388" y="3075806"/>
            <a:ext cx="8785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 Corinthians 5:10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For we must all appear before the </a:t>
            </a:r>
            <a:r>
              <a:rPr lang="en-SG" sz="24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judgment seat of Christ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that each one may receive the things done in the body, </a:t>
            </a:r>
            <a:r>
              <a:rPr lang="en-SG" sz="2400" b="1" u="sng" dirty="0" smtClean="0">
                <a:solidFill>
                  <a:srgbClr val="CC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according </a:t>
            </a:r>
            <a:br>
              <a:rPr lang="en-SG" sz="2400" b="1" u="sng" dirty="0" smtClean="0">
                <a:solidFill>
                  <a:srgbClr val="CC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b="1" u="sng" dirty="0" smtClean="0">
                <a:solidFill>
                  <a:srgbClr val="CC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to what he has done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whether good or bad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3652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1276350"/>
            <a:ext cx="87852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Corinthians 3:11-15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11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For no other </a:t>
            </a:r>
            <a:r>
              <a:rPr lang="en-SG" sz="24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foundation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can anyone lay than that which is laid, which </a:t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is </a:t>
            </a:r>
            <a:r>
              <a:rPr lang="en-SG" sz="2400" b="1" u="sng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Jesus Christ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r>
              <a:rPr lang="en-SG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12</a:t>
            </a:r>
            <a:r>
              <a:rPr lang="en-SG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Now if anyone </a:t>
            </a:r>
            <a:r>
              <a:rPr lang="en-SG" sz="24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builds on this foundation</a:t>
            </a:r>
            <a:r>
              <a:rPr lang="en-SG" sz="2400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with </a:t>
            </a:r>
            <a:r>
              <a:rPr lang="en-SG" sz="2400" b="1" u="sng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gold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silver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precious stones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rgbClr val="6633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wood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rgbClr val="6633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hay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rgbClr val="6633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straw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 </a:t>
            </a: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13</a:t>
            </a:r>
            <a:r>
              <a:rPr lang="en-SG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each one’s work will become clear; for the Day will declare it, because it will be revealed by fire; and the fire will test each one’s work, of what sort it is.  </a:t>
            </a: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14</a:t>
            </a:r>
            <a:r>
              <a:rPr lang="en-SG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If anyone’s work</a:t>
            </a:r>
            <a:r>
              <a:rPr lang="en-SG" sz="2400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which he has built on it </a:t>
            </a: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endures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 will receive a reward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  </a:t>
            </a: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15</a:t>
            </a:r>
            <a:r>
              <a:rPr lang="en-SG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b="1" u="sng" dirty="0" smtClean="0">
                <a:solidFill>
                  <a:srgbClr val="CC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If anyone’s work is burned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rgbClr val="CC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 will suffer loss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; but he himself will be saved, yet so </a:t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as through fire.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</p:spTree>
    <p:extLst>
      <p:ext uri="{BB962C8B-B14F-4D97-AF65-F5344CB8AC3E}">
        <p14:creationId xmlns:p14="http://schemas.microsoft.com/office/powerpoint/2010/main" val="402707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276350"/>
            <a:ext cx="877954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2A. 	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We build on the foundation of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Christ</a:t>
            </a:r>
            <a:r>
              <a:rPr lang="en-US" sz="28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		i.e. we are already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saved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2B.	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How we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live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and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serve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God are depicted in 6-picture 				languages: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804248" y="3435846"/>
            <a:ext cx="2145342" cy="1440160"/>
            <a:chOff x="7179186" y="3003798"/>
            <a:chExt cx="2145342" cy="1440160"/>
          </a:xfrm>
        </p:grpSpPr>
        <p:pic>
          <p:nvPicPr>
            <p:cNvPr id="4112" name="Picture 16" descr="http://www.atonewithnature.org/ariadna-gemstones/images/precious-gem-stones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3363839"/>
              <a:ext cx="1728191" cy="1080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7179186" y="3003798"/>
              <a:ext cx="214534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tabLst>
                  <a:tab pos="179388" algn="l"/>
                  <a:tab pos="358775" algn="l"/>
                  <a:tab pos="538163" algn="l"/>
                  <a:tab pos="717550" algn="l"/>
                  <a:tab pos="896938" algn="l"/>
                  <a:tab pos="1076325" algn="l"/>
                  <a:tab pos="1255713" algn="l"/>
                  <a:tab pos="1435100" algn="l"/>
                  <a:tab pos="1614488" algn="l"/>
                  <a:tab pos="1793875" algn="l"/>
                  <a:tab pos="1974850" algn="l"/>
                  <a:tab pos="2154238" algn="l"/>
                  <a:tab pos="2333625" algn="l"/>
                  <a:tab pos="2513013" algn="l"/>
                  <a:tab pos="2692400" algn="l"/>
                  <a:tab pos="2871788" algn="l"/>
                  <a:tab pos="3051175" algn="l"/>
                  <a:tab pos="3230563" algn="l"/>
                  <a:tab pos="3409950" algn="l"/>
                </a:tabLst>
              </a:pPr>
              <a:r>
                <a:rPr lang="en-SG" sz="20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Precious Stones</a:t>
              </a:r>
              <a:endParaRPr lang="en-SG" sz="2000" dirty="0" smtClean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483768" y="2787774"/>
            <a:ext cx="1080120" cy="1080120"/>
            <a:chOff x="2195736" y="3075806"/>
            <a:chExt cx="1080120" cy="1080120"/>
          </a:xfrm>
        </p:grpSpPr>
        <p:sp>
          <p:nvSpPr>
            <p:cNvPr id="5" name="TextBox 4"/>
            <p:cNvSpPr txBox="1"/>
            <p:nvPr/>
          </p:nvSpPr>
          <p:spPr>
            <a:xfrm>
              <a:off x="2195736" y="3075806"/>
              <a:ext cx="108012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tabLst>
                  <a:tab pos="179388" algn="l"/>
                  <a:tab pos="358775" algn="l"/>
                  <a:tab pos="538163" algn="l"/>
                  <a:tab pos="717550" algn="l"/>
                  <a:tab pos="896938" algn="l"/>
                  <a:tab pos="1076325" algn="l"/>
                  <a:tab pos="1255713" algn="l"/>
                  <a:tab pos="1435100" algn="l"/>
                  <a:tab pos="1614488" algn="l"/>
                  <a:tab pos="1793875" algn="l"/>
                  <a:tab pos="1974850" algn="l"/>
                  <a:tab pos="2154238" algn="l"/>
                  <a:tab pos="2333625" algn="l"/>
                  <a:tab pos="2513013" algn="l"/>
                  <a:tab pos="2692400" algn="l"/>
                  <a:tab pos="2871788" algn="l"/>
                  <a:tab pos="3051175" algn="l"/>
                  <a:tab pos="3230563" algn="l"/>
                  <a:tab pos="3409950" algn="l"/>
                </a:tabLst>
              </a:pPr>
              <a:r>
                <a:rPr lang="en-SG" sz="20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Wood</a:t>
              </a:r>
              <a:endParaRPr lang="en-SG" sz="2000" dirty="0" smtClean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102" name="Picture 6" descr="http://preview.turbosquid.com/Preview/2015/09/28__15_09_51/thumbnail.png54fdfe07-297d-45b4-867e-c5d7612c1a95Original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7744" y="3219822"/>
              <a:ext cx="93610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" name="Group 17"/>
          <p:cNvGrpSpPr/>
          <p:nvPr/>
        </p:nvGrpSpPr>
        <p:grpSpPr>
          <a:xfrm>
            <a:off x="3923928" y="2715766"/>
            <a:ext cx="1296144" cy="1296144"/>
            <a:chOff x="4067944" y="3075806"/>
            <a:chExt cx="1296144" cy="1296144"/>
          </a:xfrm>
        </p:grpSpPr>
        <p:sp>
          <p:nvSpPr>
            <p:cNvPr id="6" name="TextBox 5"/>
            <p:cNvSpPr txBox="1"/>
            <p:nvPr/>
          </p:nvSpPr>
          <p:spPr>
            <a:xfrm>
              <a:off x="4067944" y="3075806"/>
              <a:ext cx="108012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tabLst>
                  <a:tab pos="179388" algn="l"/>
                  <a:tab pos="358775" algn="l"/>
                  <a:tab pos="538163" algn="l"/>
                  <a:tab pos="717550" algn="l"/>
                  <a:tab pos="896938" algn="l"/>
                  <a:tab pos="1076325" algn="l"/>
                  <a:tab pos="1255713" algn="l"/>
                  <a:tab pos="1435100" algn="l"/>
                  <a:tab pos="1614488" algn="l"/>
                  <a:tab pos="1793875" algn="l"/>
                  <a:tab pos="1974850" algn="l"/>
                  <a:tab pos="2154238" algn="l"/>
                  <a:tab pos="2333625" algn="l"/>
                  <a:tab pos="2513013" algn="l"/>
                  <a:tab pos="2692400" algn="l"/>
                  <a:tab pos="2871788" algn="l"/>
                  <a:tab pos="3051175" algn="l"/>
                  <a:tab pos="3230563" algn="l"/>
                  <a:tab pos="3409950" algn="l"/>
                </a:tabLst>
              </a:pPr>
              <a:r>
                <a:rPr lang="en-SG" sz="20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Hay</a:t>
              </a:r>
              <a:endParaRPr lang="en-SG" sz="2000" dirty="0" smtClean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104" name="Picture 8" descr="http://factorydirectcraft.com/pimages/20050718102953-065186/miniature_natural_straw_hay_bale.jp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9952" y="3147814"/>
              <a:ext cx="1224136" cy="1224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Group 18"/>
          <p:cNvGrpSpPr/>
          <p:nvPr/>
        </p:nvGrpSpPr>
        <p:grpSpPr>
          <a:xfrm>
            <a:off x="5292080" y="2787774"/>
            <a:ext cx="1688649" cy="1241362"/>
            <a:chOff x="5580112" y="3075806"/>
            <a:chExt cx="1688649" cy="1241362"/>
          </a:xfrm>
        </p:grpSpPr>
        <p:sp>
          <p:nvSpPr>
            <p:cNvPr id="7" name="TextBox 6"/>
            <p:cNvSpPr txBox="1"/>
            <p:nvPr/>
          </p:nvSpPr>
          <p:spPr>
            <a:xfrm>
              <a:off x="5580112" y="3075806"/>
              <a:ext cx="108012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tabLst>
                  <a:tab pos="179388" algn="l"/>
                  <a:tab pos="358775" algn="l"/>
                  <a:tab pos="538163" algn="l"/>
                  <a:tab pos="717550" algn="l"/>
                  <a:tab pos="896938" algn="l"/>
                  <a:tab pos="1076325" algn="l"/>
                  <a:tab pos="1255713" algn="l"/>
                  <a:tab pos="1435100" algn="l"/>
                  <a:tab pos="1614488" algn="l"/>
                  <a:tab pos="1793875" algn="l"/>
                  <a:tab pos="1974850" algn="l"/>
                  <a:tab pos="2154238" algn="l"/>
                  <a:tab pos="2333625" algn="l"/>
                  <a:tab pos="2513013" algn="l"/>
                  <a:tab pos="2692400" algn="l"/>
                  <a:tab pos="2871788" algn="l"/>
                  <a:tab pos="3051175" algn="l"/>
                  <a:tab pos="3230563" algn="l"/>
                  <a:tab pos="3409950" algn="l"/>
                </a:tabLst>
              </a:pPr>
              <a:r>
                <a:rPr lang="en-SG" sz="20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Straw</a:t>
              </a:r>
              <a:endParaRPr lang="en-SG" sz="2000" dirty="0" smtClean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106" name="Picture 10" descr="http://www.honeychop.com/wp-content/uploads/2015/09/Oat-Straw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8145" y="3147814"/>
              <a:ext cx="1400616" cy="11693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/>
          <p:cNvGrpSpPr/>
          <p:nvPr/>
        </p:nvGrpSpPr>
        <p:grpSpPr>
          <a:xfrm>
            <a:off x="2627784" y="3795886"/>
            <a:ext cx="1333039" cy="1177772"/>
            <a:chOff x="6948264" y="3003798"/>
            <a:chExt cx="1333039" cy="1177772"/>
          </a:xfrm>
        </p:grpSpPr>
        <p:sp>
          <p:nvSpPr>
            <p:cNvPr id="8" name="TextBox 7"/>
            <p:cNvSpPr txBox="1"/>
            <p:nvPr/>
          </p:nvSpPr>
          <p:spPr>
            <a:xfrm>
              <a:off x="7164288" y="3003798"/>
              <a:ext cx="108012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tabLst>
                  <a:tab pos="179388" algn="l"/>
                  <a:tab pos="358775" algn="l"/>
                  <a:tab pos="538163" algn="l"/>
                  <a:tab pos="717550" algn="l"/>
                  <a:tab pos="896938" algn="l"/>
                  <a:tab pos="1076325" algn="l"/>
                  <a:tab pos="1255713" algn="l"/>
                  <a:tab pos="1435100" algn="l"/>
                  <a:tab pos="1614488" algn="l"/>
                  <a:tab pos="1793875" algn="l"/>
                  <a:tab pos="1974850" algn="l"/>
                  <a:tab pos="2154238" algn="l"/>
                  <a:tab pos="2333625" algn="l"/>
                  <a:tab pos="2513013" algn="l"/>
                  <a:tab pos="2692400" algn="l"/>
                  <a:tab pos="2871788" algn="l"/>
                  <a:tab pos="3051175" algn="l"/>
                  <a:tab pos="3230563" algn="l"/>
                  <a:tab pos="3409950" algn="l"/>
                </a:tabLst>
              </a:pPr>
              <a:r>
                <a:rPr lang="en-SG" sz="20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Gold</a:t>
              </a:r>
              <a:endParaRPr lang="en-SG" sz="2000" dirty="0" smtClean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108" name="Picture 12" descr="http://kingofwallpapers.com/gold/gold-012.jpg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3291830"/>
              <a:ext cx="1333039" cy="8897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4860032" y="3867894"/>
            <a:ext cx="1512168" cy="1166529"/>
            <a:chOff x="5292080" y="4155926"/>
            <a:chExt cx="1512168" cy="1166529"/>
          </a:xfrm>
        </p:grpSpPr>
        <p:sp>
          <p:nvSpPr>
            <p:cNvPr id="9" name="TextBox 8"/>
            <p:cNvSpPr txBox="1"/>
            <p:nvPr/>
          </p:nvSpPr>
          <p:spPr>
            <a:xfrm>
              <a:off x="5724128" y="4155926"/>
              <a:ext cx="108012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tabLst>
                  <a:tab pos="179388" algn="l"/>
                  <a:tab pos="358775" algn="l"/>
                  <a:tab pos="538163" algn="l"/>
                  <a:tab pos="717550" algn="l"/>
                  <a:tab pos="896938" algn="l"/>
                  <a:tab pos="1076325" algn="l"/>
                  <a:tab pos="1255713" algn="l"/>
                  <a:tab pos="1435100" algn="l"/>
                  <a:tab pos="1614488" algn="l"/>
                  <a:tab pos="1793875" algn="l"/>
                  <a:tab pos="1974850" algn="l"/>
                  <a:tab pos="2154238" algn="l"/>
                  <a:tab pos="2333625" algn="l"/>
                  <a:tab pos="2513013" algn="l"/>
                  <a:tab pos="2692400" algn="l"/>
                  <a:tab pos="2871788" algn="l"/>
                  <a:tab pos="3051175" algn="l"/>
                  <a:tab pos="3230563" algn="l"/>
                  <a:tab pos="3409950" algn="l"/>
                </a:tabLst>
              </a:pPr>
              <a:r>
                <a:rPr lang="en-SG" sz="20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Silver</a:t>
              </a:r>
              <a:endParaRPr lang="en-SG" sz="2000" dirty="0" smtClean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110" name="Picture 14" descr="http://dela.biz/wp-content/uploads/2016/05/88249294557289bac5916e4.59003391.jp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2080" y="4227934"/>
              <a:ext cx="1368151" cy="10945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9986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276350"/>
            <a:ext cx="8785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2C. 	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They will all be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tested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by fire.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1821" y="1995686"/>
            <a:ext cx="8785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Corinthians 3:13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each one’s work will become clear; for the Day will declare it, because it </a:t>
            </a: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will be revealed by fire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; and </a:t>
            </a:r>
            <a:r>
              <a:rPr lang="en-SG" sz="2400" b="1" u="sng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fire will test each one’s work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of what sort it is.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</p:spTree>
    <p:extLst>
      <p:ext uri="{BB962C8B-B14F-4D97-AF65-F5344CB8AC3E}">
        <p14:creationId xmlns:p14="http://schemas.microsoft.com/office/powerpoint/2010/main" val="136743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276350"/>
            <a:ext cx="8785225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2D. </a:t>
            </a:r>
            <a:r>
              <a:rPr lang="en-US" sz="28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</a:t>
            </a:r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Fire will </a:t>
            </a:r>
            <a:r>
              <a:rPr lang="en-US" sz="28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burn up</a:t>
            </a:r>
            <a:r>
              <a:rPr lang="en-US" sz="28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wood, hay and straw 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		i.e</a:t>
            </a:r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the believer 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will </a:t>
            </a:r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suffer </a:t>
            </a:r>
            <a:r>
              <a:rPr lang="en-US" sz="28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loss</a:t>
            </a:r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2E.</a:t>
            </a:r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Fire will </a:t>
            </a:r>
            <a:r>
              <a:rPr lang="en-US" sz="28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purify</a:t>
            </a:r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good, silver and precious stones 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		i.e</a:t>
            </a:r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the believers will receive </a:t>
            </a:r>
            <a:r>
              <a:rPr lang="en-US" sz="28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rewards</a:t>
            </a:r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387" y="3363838"/>
            <a:ext cx="8785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Corinthians 3:14-15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14 </a:t>
            </a:r>
            <a:r>
              <a:rPr lang="en-SG" sz="24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If anyone’s work</a:t>
            </a:r>
            <a:r>
              <a:rPr lang="en-SG" sz="2400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which he has built on it </a:t>
            </a:r>
            <a:r>
              <a:rPr lang="en-SG" sz="2400" b="1" u="sng" dirty="0" smtClean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endures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 will receive </a:t>
            </a:r>
            <a:b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 reward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  </a:t>
            </a: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15 </a:t>
            </a:r>
            <a:r>
              <a:rPr lang="en-SG" sz="2400" b="1" u="sng" dirty="0" smtClean="0">
                <a:solidFill>
                  <a:srgbClr val="6633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If anyone’s work is burned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 will suffer loss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; but </a:t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he himself will be saved, yet so as through fire.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</p:spTree>
    <p:extLst>
      <p:ext uri="{BB962C8B-B14F-4D97-AF65-F5344CB8AC3E}">
        <p14:creationId xmlns:p14="http://schemas.microsoft.com/office/powerpoint/2010/main" val="428142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1276350"/>
            <a:ext cx="8785225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2F. 	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How we end this life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matters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?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	We must finish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well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	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7" y="2427734"/>
            <a:ext cx="87852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Ezekiel 18:26-28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26</a:t>
            </a:r>
            <a:r>
              <a:rPr lang="en-SG" sz="2400" b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When a </a:t>
            </a:r>
            <a:r>
              <a:rPr lang="en-SG" sz="2400" b="1" u="sng" dirty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righteous man turns away from his righteousness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, commits iniquity, and </a:t>
            </a:r>
            <a:r>
              <a:rPr lang="en-SG" sz="24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dies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 in it, it is because of the iniquity which he has done that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he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dies.  </a:t>
            </a: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27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 Again, when a </a:t>
            </a:r>
            <a:r>
              <a:rPr lang="en-SG" sz="2400" b="1" u="sng" dirty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wicked man turns away from the wickedness</a:t>
            </a:r>
            <a:r>
              <a:rPr lang="en-SG" sz="2400" dirty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which he committed, and does what is lawful and right, he preserves himself alive.  </a:t>
            </a: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28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 Because he considers and turns away from all the transgressions which he committed, he </a:t>
            </a:r>
            <a:r>
              <a:rPr lang="en-SG" sz="2400" b="1" u="sng" dirty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shall surely live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; he shall not die. </a:t>
            </a:r>
            <a:endParaRPr lang="en-SG" sz="2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</p:spTree>
    <p:extLst>
      <p:ext uri="{BB962C8B-B14F-4D97-AF65-F5344CB8AC3E}">
        <p14:creationId xmlns:p14="http://schemas.microsoft.com/office/powerpoint/2010/main" val="239358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23478"/>
            <a:ext cx="8496944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2F. 	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end this life </a:t>
            </a:r>
            <a:r>
              <a:rPr lang="en-US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matters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?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		We must finish </a:t>
            </a:r>
            <a:r>
              <a:rPr lang="en-US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well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.	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8" y="1276350"/>
            <a:ext cx="87851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Ezekiel 18:30-32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30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“Therefore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I will judge you, O house of Israel, every one according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to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his ways,” says the Lord God. “</a:t>
            </a:r>
            <a:r>
              <a:rPr lang="en-SG" sz="2400" b="1" u="sng" dirty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Repent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and turn from all your transgressions</a:t>
            </a:r>
            <a:r>
              <a:rPr lang="en-SG" sz="2400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so that iniquity will not be your ruin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r>
              <a:rPr lang="en-SG" sz="2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31</a:t>
            </a:r>
            <a:r>
              <a:rPr lang="en-SG" sz="2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Cast away from you all the transgressions which you have committed, and get yourselves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new heart and a new spirit. For why should you die, O house of Israel? </a:t>
            </a:r>
            <a:r>
              <a:rPr lang="en-SG" sz="2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32</a:t>
            </a:r>
            <a:r>
              <a:rPr lang="en-SG" sz="2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For </a:t>
            </a:r>
            <a:r>
              <a:rPr lang="en-SG" sz="2400" b="1" u="sng" dirty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 have no pleasure in the death of one who dies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,” says the Lord God. “Therefore </a:t>
            </a:r>
            <a:r>
              <a:rPr lang="en-SG" sz="2400" b="1" u="sng" dirty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turn and live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!”</a:t>
            </a:r>
            <a:endParaRPr lang="en-SG" sz="2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73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3" y="2427734"/>
            <a:ext cx="8785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Romans 1:16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For I am not ashamed of </a:t>
            </a:r>
            <a:r>
              <a:rPr lang="en-SG" sz="2400" b="1" u="sng" dirty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gospel of Christ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for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it is the </a:t>
            </a:r>
            <a:r>
              <a:rPr lang="en-SG" sz="24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power of God</a:t>
            </a:r>
            <a:r>
              <a:rPr lang="en-SG" sz="2400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to </a:t>
            </a:r>
            <a:r>
              <a:rPr lang="en-SG" sz="2400" b="1" u="sng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salvation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 for everyone who believes, for the Jew first and also for the Greek. </a:t>
            </a:r>
            <a:endParaRPr lang="en-SG" sz="2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8" y="1276350"/>
            <a:ext cx="878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3A. 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The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Message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of the Gospel of the Kingdom of God has 				inherent power to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save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deliver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and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heal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</p:spTree>
    <p:extLst>
      <p:ext uri="{BB962C8B-B14F-4D97-AF65-F5344CB8AC3E}">
        <p14:creationId xmlns:p14="http://schemas.microsoft.com/office/powerpoint/2010/main" val="84183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1290822"/>
            <a:ext cx="8785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Matthew 7:22-23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22</a:t>
            </a:r>
            <a:r>
              <a:rPr lang="en-SG" sz="2400" b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Many will say to Me in that day, ‘Lord, Lord, have we not </a:t>
            </a:r>
            <a:r>
              <a:rPr lang="en-SG" sz="2400" b="1" u="sng" dirty="0">
                <a:solidFill>
                  <a:srgbClr val="96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prophesied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in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Your name, </a:t>
            </a:r>
            <a:r>
              <a:rPr lang="en-SG" sz="2400" b="1" u="sng" dirty="0">
                <a:solidFill>
                  <a:srgbClr val="A7254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cast out demons</a:t>
            </a:r>
            <a:r>
              <a:rPr lang="en-SG" sz="2400" dirty="0">
                <a:solidFill>
                  <a:srgbClr val="A7254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in Your name, and </a:t>
            </a:r>
            <a:r>
              <a:rPr lang="en-SG" sz="2400" b="1" u="sng" dirty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done many wonders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in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Your name?’ </a:t>
            </a:r>
            <a:r>
              <a:rPr lang="en-SG" sz="2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23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And then I will declare to them, ‘I never knew you;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depart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from Me, you who practice </a:t>
            </a:r>
            <a:r>
              <a:rPr lang="en-SG" sz="24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lawlessness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!’</a:t>
            </a:r>
            <a:endParaRPr lang="en-SG" sz="2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8" y="123478"/>
            <a:ext cx="86410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3A. 	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The </a:t>
            </a:r>
            <a:r>
              <a:rPr lang="en-US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Message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of the Gospel of the Kingdom of God has inherent power 			to </a:t>
            </a:r>
            <a:r>
              <a:rPr lang="en-US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save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US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deliver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and </a:t>
            </a:r>
            <a:r>
              <a:rPr lang="en-US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heal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201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1275606"/>
            <a:ext cx="87852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1. 	 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Once saved, always saved?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2. 	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Can we be assured of our salvation?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3. 	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What happens to the backslidden?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4. 	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What happens if I die in my backslidden stage?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5. 	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What happens to those who were born again, </a:t>
            </a:r>
            <a:b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			served in the church but later on, left the church </a:t>
            </a:r>
            <a:b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			and denied the Lord?</a:t>
            </a:r>
            <a:endParaRPr lang="en-SG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8" y="267494"/>
            <a:ext cx="878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Questions:</a:t>
            </a:r>
            <a:endParaRPr lang="en-SG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31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388" y="1276350"/>
            <a:ext cx="878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3B.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The Message ought to be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the Messenger who delivers </a:t>
            </a:r>
            <a:b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			the Message.</a:t>
            </a:r>
          </a:p>
        </p:txBody>
      </p:sp>
      <p:sp>
        <p:nvSpPr>
          <p:cNvPr id="2" name="Oval 1"/>
          <p:cNvSpPr/>
          <p:nvPr/>
        </p:nvSpPr>
        <p:spPr>
          <a:xfrm>
            <a:off x="2627784" y="2211834"/>
            <a:ext cx="2160240" cy="2159992"/>
          </a:xfrm>
          <a:prstGeom prst="ellipse">
            <a:avLst/>
          </a:prstGeom>
          <a:solidFill>
            <a:schemeClr val="accent5">
              <a:lumMod val="60000"/>
              <a:lumOff val="40000"/>
              <a:alpha val="6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4211960" y="2211710"/>
            <a:ext cx="2088232" cy="2160116"/>
          </a:xfrm>
          <a:prstGeom prst="ellipse">
            <a:avLst/>
          </a:prstGeom>
          <a:solidFill>
            <a:schemeClr val="accent2">
              <a:lumMod val="60000"/>
              <a:lumOff val="40000"/>
              <a:alpha val="6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" name="TextBox 2"/>
          <p:cNvSpPr txBox="1"/>
          <p:nvPr/>
        </p:nvSpPr>
        <p:spPr>
          <a:xfrm>
            <a:off x="2627784" y="30603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Message</a:t>
            </a:r>
            <a:endParaRPr lang="en-SG" sz="24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98207" y="30603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Messenger</a:t>
            </a:r>
            <a:endParaRPr lang="en-SG" sz="24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</p:spTree>
    <p:extLst>
      <p:ext uri="{BB962C8B-B14F-4D97-AF65-F5344CB8AC3E}">
        <p14:creationId xmlns:p14="http://schemas.microsoft.com/office/powerpoint/2010/main" val="39116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388" y="1276350"/>
            <a:ext cx="86410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3C. 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When the Messenger himself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falls away</a:t>
            </a:r>
            <a:r>
              <a:rPr lang="en-US" sz="2800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from the Message, 			the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Message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will still save, deliver and heal but the 					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Messenger himself</a:t>
            </a:r>
            <a:r>
              <a:rPr lang="en-US" sz="2800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will face the consequences accordingly.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  <p:sp>
        <p:nvSpPr>
          <p:cNvPr id="9" name="Oval 8"/>
          <p:cNvSpPr/>
          <p:nvPr/>
        </p:nvSpPr>
        <p:spPr>
          <a:xfrm>
            <a:off x="2195736" y="2787650"/>
            <a:ext cx="2160240" cy="2159992"/>
          </a:xfrm>
          <a:prstGeom prst="ellipse">
            <a:avLst/>
          </a:prstGeom>
          <a:solidFill>
            <a:schemeClr val="accent5">
              <a:lumMod val="60000"/>
              <a:lumOff val="40000"/>
              <a:alpha val="6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Oval 9"/>
          <p:cNvSpPr/>
          <p:nvPr/>
        </p:nvSpPr>
        <p:spPr>
          <a:xfrm>
            <a:off x="4788024" y="2787774"/>
            <a:ext cx="2088232" cy="2160116"/>
          </a:xfrm>
          <a:prstGeom prst="ellipse">
            <a:avLst/>
          </a:prstGeom>
          <a:solidFill>
            <a:schemeClr val="accent2">
              <a:lumMod val="60000"/>
              <a:lumOff val="40000"/>
              <a:alpha val="6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TextBox 10"/>
          <p:cNvSpPr txBox="1"/>
          <p:nvPr/>
        </p:nvSpPr>
        <p:spPr>
          <a:xfrm>
            <a:off x="2555776" y="365187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Message</a:t>
            </a:r>
            <a:endParaRPr lang="en-SG" sz="24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6056" y="365187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Messenger</a:t>
            </a:r>
            <a:endParaRPr lang="en-SG" sz="24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73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1276350"/>
            <a:ext cx="87852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When a believer in his sound mind, deliberately, intentionally</a:t>
            </a:r>
            <a:r>
              <a:rPr lang="en-SG" sz="28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explicitly </a:t>
            </a:r>
            <a:r>
              <a:rPr lang="en-SG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reject</a:t>
            </a:r>
            <a:r>
              <a:rPr lang="en-SG" sz="2800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Lord up to his </a:t>
            </a:r>
            <a:r>
              <a:rPr lang="en-SG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last</a:t>
            </a:r>
            <a:r>
              <a:rPr lang="en-SG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breath, he will </a:t>
            </a:r>
            <a:r>
              <a:rPr lang="en-SG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lose</a:t>
            </a:r>
            <a:r>
              <a:rPr lang="en-SG" sz="2800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his salvation.</a:t>
            </a:r>
            <a:endParaRPr lang="en-SG" sz="28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8" y="339502"/>
            <a:ext cx="8785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III. 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Apostasy</a:t>
            </a:r>
          </a:p>
        </p:txBody>
      </p:sp>
    </p:spTree>
    <p:extLst>
      <p:ext uri="{BB962C8B-B14F-4D97-AF65-F5344CB8AC3E}">
        <p14:creationId xmlns:p14="http://schemas.microsoft.com/office/powerpoint/2010/main" val="29688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1276350"/>
            <a:ext cx="87832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 Peter 2:20-22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</a:t>
            </a:r>
            <a:r>
              <a:rPr lang="en-SG" sz="2400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For </a:t>
            </a:r>
            <a:r>
              <a:rPr lang="en-SG" sz="36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if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after they have escaped</a:t>
            </a:r>
            <a:r>
              <a:rPr lang="en-SG" sz="2400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the pollutions of the world </a:t>
            </a: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through </a:t>
            </a:r>
            <a:b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knowledge of the Lord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and </a:t>
            </a:r>
            <a:r>
              <a:rPr lang="en-SG" sz="24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Savior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Jesus Christ, they are </a:t>
            </a:r>
            <a:r>
              <a:rPr lang="en-SG" sz="36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again</a:t>
            </a:r>
            <a:r>
              <a:rPr lang="en-SG" sz="2400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entangled in them and overcome, the latter end is worse for them than </a:t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the beginning.  </a:t>
            </a: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21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For it would have been better for them not to have known the way of righteousness, than having known it, to turn from the holy commandment delivered to them.  </a:t>
            </a: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22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But it has happened to them according to the true proverb: “A dog returns to his own vomit,” and, “a sow, having washed, to her wallowing in the mire.”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388" y="123478"/>
            <a:ext cx="8785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III. 	</a:t>
            </a:r>
            <a:r>
              <a:rPr lang="en-S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	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Apostasy - When a believer in his sound mind, deliberately, intentionally, 			explicitly </a:t>
            </a:r>
            <a:r>
              <a:rPr lang="en-SG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reject</a:t>
            </a:r>
            <a:r>
              <a:rPr lang="en-SG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the Lord up to his </a:t>
            </a:r>
            <a:r>
              <a:rPr lang="en-SG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last</a:t>
            </a:r>
            <a:r>
              <a:rPr lang="en-SG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breath, he will </a:t>
            </a:r>
            <a:r>
              <a:rPr lang="en-SG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lose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his salvation.</a:t>
            </a:r>
            <a:endParaRPr lang="en-SG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68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1276350"/>
            <a:ext cx="87851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Hebrews 10:26-27; 29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26</a:t>
            </a:r>
            <a:r>
              <a:rPr lang="en-SG" sz="2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For if we </a:t>
            </a:r>
            <a:r>
              <a:rPr lang="en-SG" sz="24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sin </a:t>
            </a:r>
            <a:r>
              <a:rPr lang="en-SG" sz="2400" b="1" u="sng" dirty="0" err="1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willfully</a:t>
            </a:r>
            <a:r>
              <a:rPr lang="en-SG" sz="24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36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after</a:t>
            </a:r>
            <a:r>
              <a:rPr lang="en-SG" sz="24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we have received the knowledge of </a:t>
            </a: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</a:t>
            </a:r>
            <a:r>
              <a:rPr lang="en-SG" sz="24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truth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, there no longer remains a sacrifice for sins,  </a:t>
            </a: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27</a:t>
            </a:r>
            <a:r>
              <a:rPr lang="en-SG" sz="2400" b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but a certain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fearful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expectation of judgment, and fiery indignation which will devour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the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adversaries. </a:t>
            </a:r>
            <a:endParaRPr lang="en-SG" sz="2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29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Of how much worse punishment, do you suppose,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will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he be thought worthy who has </a:t>
            </a:r>
            <a:r>
              <a:rPr lang="en-SG" sz="2400" b="1" u="sng" dirty="0">
                <a:solidFill>
                  <a:srgbClr val="CC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trampled the Son of God underfoot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counted the blood </a:t>
            </a:r>
            <a:r>
              <a:rPr lang="en-SG" sz="24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4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of </a:t>
            </a:r>
            <a:r>
              <a:rPr lang="en-SG" sz="2400" b="1" u="sng" dirty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covenant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 by which he was sanctified a </a:t>
            </a:r>
            <a:r>
              <a:rPr lang="en-SG" sz="2400" b="1" u="sng" dirty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common thing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, and </a:t>
            </a:r>
            <a:r>
              <a:rPr lang="en-SG" sz="2400" b="1" u="sng" dirty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insulted the Spirit of grace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? </a:t>
            </a:r>
            <a:endParaRPr lang="en-US" sz="2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8" y="123478"/>
            <a:ext cx="8785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III. 	</a:t>
            </a:r>
            <a:r>
              <a:rPr lang="en-S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	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Apostasy - When a believer in his sound mind, deliberately, intentionally, 			explicitly </a:t>
            </a:r>
            <a:r>
              <a:rPr lang="en-SG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reject</a:t>
            </a:r>
            <a:r>
              <a:rPr lang="en-SG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the Lord up to his </a:t>
            </a:r>
            <a:r>
              <a:rPr lang="en-SG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last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breath, he will </a:t>
            </a:r>
            <a:r>
              <a:rPr lang="en-SG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lose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his salvation.</a:t>
            </a:r>
            <a:endParaRPr lang="en-SG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0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7" y="1276350"/>
            <a:ext cx="87852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Hebrews 6:4-6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For it is </a:t>
            </a:r>
            <a:r>
              <a:rPr lang="en-SG" sz="2400" b="1" u="sng" dirty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impossible for those who were </a:t>
            </a:r>
            <a:r>
              <a:rPr lang="en-SG" sz="36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once enlightened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and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have </a:t>
            </a:r>
            <a:r>
              <a:rPr lang="en-SG" sz="3600" b="1" u="sng" dirty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tasted</a:t>
            </a:r>
            <a:r>
              <a:rPr lang="en-SG" sz="2400" b="1" u="sng" dirty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the heavenly gift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, and have </a:t>
            </a:r>
            <a:r>
              <a:rPr lang="en-SG" sz="2400" b="1" u="sng" dirty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become </a:t>
            </a:r>
            <a:r>
              <a:rPr lang="en-SG" sz="3600" b="1" u="sng" dirty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partakers</a:t>
            </a:r>
            <a:r>
              <a:rPr lang="en-SG" sz="2400" b="1" u="sng" dirty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of </a:t>
            </a:r>
            <a:r>
              <a:rPr lang="en-SG" sz="2400" b="1" u="sng" dirty="0" smtClean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</a:t>
            </a:r>
            <a:r>
              <a:rPr lang="en-SG" sz="2400" b="1" u="sng" dirty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Holy Spirit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,  </a:t>
            </a: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5</a:t>
            </a:r>
            <a:r>
              <a:rPr lang="en-SG" sz="2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and have </a:t>
            </a:r>
            <a:r>
              <a:rPr lang="en-SG" sz="36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tasted</a:t>
            </a:r>
            <a:r>
              <a:rPr lang="en-SG" sz="24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the good word of God</a:t>
            </a:r>
            <a:r>
              <a:rPr lang="en-SG" sz="2400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and the </a:t>
            </a:r>
            <a:r>
              <a:rPr lang="en-SG" sz="2400" b="1" u="sng" dirty="0">
                <a:solidFill>
                  <a:srgbClr val="6633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powers of the age to come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,  </a:t>
            </a:r>
            <a:r>
              <a:rPr lang="en-SG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</a:t>
            </a:r>
            <a:r>
              <a:rPr lang="en-SG" sz="2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36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if</a:t>
            </a:r>
            <a:r>
              <a:rPr lang="en-SG" sz="2400" b="1" u="sng" dirty="0">
                <a:solidFill>
                  <a:srgbClr val="D1630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they fall away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to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renew them again to repentance,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since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they crucify again for themselves the Son of God, and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put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Him to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an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open shame.</a:t>
            </a:r>
            <a:endParaRPr lang="en-US" sz="2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8" y="123478"/>
            <a:ext cx="8785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III. 	</a:t>
            </a:r>
            <a:r>
              <a:rPr lang="en-S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	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Apostasy - When a believer in his sound mind, deliberately, intentionally, 			explicitly </a:t>
            </a:r>
            <a:r>
              <a:rPr lang="en-SG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reject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the Lord up to his </a:t>
            </a:r>
            <a:r>
              <a:rPr lang="en-SG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last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breath, he will</a:t>
            </a:r>
            <a:r>
              <a:rPr lang="en-SG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lose</a:t>
            </a:r>
            <a:r>
              <a:rPr lang="en-SG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his salvation.</a:t>
            </a:r>
            <a:endParaRPr lang="en-SG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20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79388" y="1276350"/>
            <a:ext cx="6697662" cy="3457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49" tIns="34289" rIns="68549" bIns="34289">
            <a:spAutoFit/>
          </a:bodyPr>
          <a:lstStyle>
            <a:lvl1pPr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ts val="450"/>
              </a:spcBef>
              <a:defRPr/>
            </a:pPr>
            <a:r>
              <a:rPr lang="en-SG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 Corinthians 4:3-4, 6</a:t>
            </a:r>
          </a:p>
          <a:p>
            <a:pPr eaLnBrk="1" hangingPunct="1">
              <a:spcBef>
                <a:spcPts val="450"/>
              </a:spcBef>
              <a:defRPr/>
            </a:pPr>
            <a:r>
              <a:rPr lang="en-SG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3</a:t>
            </a:r>
            <a:r>
              <a:rPr lang="en-SG" altLang="en-US" sz="24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But even if our gospel is </a:t>
            </a:r>
            <a:r>
              <a:rPr lang="en-SG" altLang="en-US" sz="2400" b="1" u="sng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veiled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it is </a:t>
            </a:r>
            <a:r>
              <a:rPr lang="en-SG" altLang="en-US" sz="2400" b="1" u="sng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veiled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to those </a:t>
            </a:r>
            <a: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/>
            </a:r>
            <a:b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who are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perishing,  </a:t>
            </a:r>
            <a:r>
              <a:rPr lang="en-SG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4</a:t>
            </a:r>
            <a:r>
              <a:rPr lang="en-SG" altLang="en-US" sz="24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SG" altLang="en-US" sz="2400" b="1" u="sng" dirty="0"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whose minds the god of this age has blinded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</a:t>
            </a:r>
            <a: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who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do not believe, lest the </a:t>
            </a:r>
            <a:r>
              <a:rPr lang="en-SG" altLang="en-US" sz="2400" b="1" u="sng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light of </a:t>
            </a:r>
            <a:r>
              <a:rPr lang="en-SG" altLang="en-US" sz="2400" b="1" u="sng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/>
            </a:r>
            <a:br>
              <a:rPr lang="en-SG" altLang="en-US" sz="2400" b="1" u="sng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n-SG" altLang="en-US" sz="2400" b="1" u="sng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</a:t>
            </a:r>
            <a:r>
              <a:rPr lang="en-SG" altLang="en-US" sz="2400" b="1" u="sng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gospel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of the glory </a:t>
            </a:r>
            <a: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Christ, who is the image of God, should </a:t>
            </a:r>
            <a:r>
              <a:rPr lang="en-SG" altLang="en-US" sz="2400" b="1" u="sng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shine on them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</a:t>
            </a:r>
            <a:r>
              <a:rPr lang="en-SG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6</a:t>
            </a:r>
            <a: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 it is the </a:t>
            </a:r>
            <a:r>
              <a:rPr lang="en-SG" altLang="en-US" sz="2400" b="1" u="sng" dirty="0">
                <a:solidFill>
                  <a:srgbClr val="CC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God who commanded light to shine out of darkness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who has </a:t>
            </a:r>
            <a:r>
              <a:rPr lang="en-SG" altLang="en-US" sz="2400" b="1" u="sng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shone in our hearts to give the light </a:t>
            </a:r>
            <a:r>
              <a:rPr lang="en-SG" altLang="en-US" sz="24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</a:t>
            </a:r>
            <a:r>
              <a:rPr lang="en-SG" altLang="en-US" sz="2400" b="1" u="sng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knowledge</a:t>
            </a:r>
            <a:r>
              <a:rPr lang="en-SG" alt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the glory of God in the face of Jesus Christ.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388" y="123825"/>
            <a:ext cx="669766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130969" algn="l"/>
                <a:tab pos="269081" algn="l"/>
                <a:tab pos="400050" algn="l"/>
                <a:tab pos="535781" algn="l"/>
                <a:tab pos="671513" algn="l"/>
                <a:tab pos="808435" algn="l"/>
                <a:tab pos="1077516" algn="l"/>
                <a:tab pos="1346597" algn="l"/>
                <a:tab pos="1616869" algn="l"/>
                <a:tab pos="1885950" algn="l"/>
                <a:tab pos="2155031" algn="l"/>
              </a:tabLst>
              <a:defRPr/>
            </a:pPr>
            <a:r>
              <a:rPr lang="en-SG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Bottom Line: 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Application # 1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/>
            </a:r>
            <a:b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</a:br>
            <a:r>
              <a:rPr lang="en-S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Praying </a:t>
            </a:r>
            <a:r>
              <a:rPr lang="en-SG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for Salvation of Loved Ones</a:t>
            </a:r>
          </a:p>
        </p:txBody>
      </p:sp>
    </p:spTree>
    <p:extLst>
      <p:ext uri="{BB962C8B-B14F-4D97-AF65-F5344CB8AC3E}">
        <p14:creationId xmlns:p14="http://schemas.microsoft.com/office/powerpoint/2010/main" val="391596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179388" y="1276350"/>
            <a:ext cx="6697662" cy="807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49" tIns="34289" rIns="68549" bIns="34289">
            <a:spAutoFit/>
          </a:bodyPr>
          <a:lstStyle>
            <a:lvl1pPr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SG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 John 3:8 </a:t>
            </a:r>
            <a:r>
              <a:rPr lang="en-SG" alt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…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For this purpose the </a:t>
            </a:r>
            <a:r>
              <a:rPr lang="en-SG" altLang="en-US" sz="2400" b="1" u="sng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Son of God</a:t>
            </a:r>
            <a:r>
              <a:rPr lang="en-SG" altLang="en-US" sz="24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was manifested, that He might </a:t>
            </a:r>
            <a:r>
              <a:rPr lang="en-SG" altLang="en-US" sz="2400" b="1" u="sng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destroy the works of the devil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</a:t>
            </a: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179387" y="2283718"/>
            <a:ext cx="6697663" cy="1915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49" tIns="34289" rIns="68549" bIns="34289">
            <a:spAutoFit/>
          </a:bodyPr>
          <a:lstStyle>
            <a:lvl1pPr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19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SG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Luke 4:18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Spirit of the Lord is upon Me, </a:t>
            </a:r>
            <a: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because</a:t>
            </a:r>
            <a:b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has </a:t>
            </a:r>
            <a:r>
              <a:rPr lang="en-SG" altLang="en-US" sz="2400" b="1" u="sng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anointed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Me to </a:t>
            </a:r>
            <a:r>
              <a:rPr lang="en-SG" altLang="en-US" sz="2400" b="1" u="sng" dirty="0"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preach the gospel</a:t>
            </a:r>
            <a:r>
              <a:rPr lang="en-SG" altLang="en-US" sz="2400" dirty="0"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the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poor; He has sent Me to heal </a:t>
            </a:r>
            <a: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broken-hearted, to proclaim liberty to the captives and recovery </a:t>
            </a:r>
            <a: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sight to the blind, </a:t>
            </a:r>
            <a: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/>
            </a:r>
            <a:b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n-SG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</a:t>
            </a:r>
            <a:r>
              <a:rPr lang="en-SG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set at liberty those who are oppressed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388" y="123825"/>
            <a:ext cx="669766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130969" algn="l"/>
                <a:tab pos="269081" algn="l"/>
                <a:tab pos="400050" algn="l"/>
                <a:tab pos="535781" algn="l"/>
                <a:tab pos="671513" algn="l"/>
                <a:tab pos="808435" algn="l"/>
                <a:tab pos="1077516" algn="l"/>
                <a:tab pos="1346597" algn="l"/>
                <a:tab pos="1616869" algn="l"/>
                <a:tab pos="1885950" algn="l"/>
                <a:tab pos="2155031" algn="l"/>
              </a:tabLst>
              <a:defRPr/>
            </a:pPr>
            <a:r>
              <a:rPr lang="en-SG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Bottom Line: 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Application # 1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/>
            </a:r>
            <a:b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</a:br>
            <a:r>
              <a:rPr lang="en-S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Praying </a:t>
            </a:r>
            <a:r>
              <a:rPr lang="en-SG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for Salvation of Loved Ones</a:t>
            </a:r>
          </a:p>
        </p:txBody>
      </p:sp>
    </p:spTree>
    <p:extLst>
      <p:ext uri="{BB962C8B-B14F-4D97-AF65-F5344CB8AC3E}">
        <p14:creationId xmlns:p14="http://schemas.microsoft.com/office/powerpoint/2010/main" val="58931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388" y="123825"/>
            <a:ext cx="669766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130969" algn="l"/>
                <a:tab pos="269081" algn="l"/>
                <a:tab pos="400050" algn="l"/>
                <a:tab pos="535781" algn="l"/>
                <a:tab pos="671513" algn="l"/>
                <a:tab pos="808435" algn="l"/>
                <a:tab pos="1077516" algn="l"/>
                <a:tab pos="1346597" algn="l"/>
                <a:tab pos="1616869" algn="l"/>
                <a:tab pos="1885950" algn="l"/>
                <a:tab pos="2155031" algn="l"/>
              </a:tabLst>
              <a:defRPr/>
            </a:pPr>
            <a:r>
              <a:rPr lang="en-SG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Bottom Line: 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Application # 1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/>
            </a:r>
            <a:b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</a:br>
            <a:r>
              <a:rPr lang="en-S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Praying </a:t>
            </a:r>
            <a:r>
              <a:rPr lang="en-SG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for Salvation of Loved Ones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79388" y="1276350"/>
            <a:ext cx="6689711" cy="2100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49" tIns="34289" rIns="68549" bIns="34289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SG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Acts 26:18 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to </a:t>
            </a:r>
            <a:r>
              <a:rPr lang="en-SG" altLang="en-US" b="1" u="sng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open their eyes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, in order to turn them </a:t>
            </a:r>
            <a:b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</a:br>
            <a:r>
              <a:rPr lang="en-SG" altLang="en-US" b="1" u="sng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from darkness to light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, and </a:t>
            </a:r>
            <a:r>
              <a:rPr lang="en-SG" altLang="en-US" b="1" u="sng" dirty="0"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from the power of Satan to God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, that they may receive forgiveness of sins and an inheritance among those who are sanctified by faith in Me …</a:t>
            </a:r>
          </a:p>
        </p:txBody>
      </p:sp>
    </p:spTree>
    <p:extLst>
      <p:ext uri="{BB962C8B-B14F-4D97-AF65-F5344CB8AC3E}">
        <p14:creationId xmlns:p14="http://schemas.microsoft.com/office/powerpoint/2010/main" val="293779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79388" y="1851670"/>
            <a:ext cx="6912892" cy="3023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49" tIns="34289" rIns="68549" bIns="34289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tabLst>
                <a:tab pos="354013" algn="l"/>
                <a:tab pos="722313" algn="l"/>
                <a:tab pos="1077913" algn="l"/>
                <a:tab pos="1433513" algn="l"/>
                <a:tab pos="1789113" algn="l"/>
                <a:tab pos="2157413" algn="l"/>
                <a:tab pos="2513013" algn="l"/>
                <a:tab pos="2868613" algn="l"/>
                <a:tab pos="3222625" algn="l"/>
                <a:tab pos="3590925" algn="l"/>
                <a:tab pos="3946525" algn="l"/>
                <a:tab pos="4302125" algn="l"/>
                <a:tab pos="4746625" algn="l"/>
                <a:tab pos="5026025" algn="l"/>
                <a:tab pos="5381625" algn="l"/>
                <a:tab pos="5737225" algn="l"/>
                <a:tab pos="6091238" algn="l"/>
                <a:tab pos="6548438" algn="l"/>
                <a:tab pos="69040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SG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Luke 10:5-7, 9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SG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5 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But whatever house </a:t>
            </a:r>
            <a:r>
              <a:rPr lang="en-SG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you 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enter, </a:t>
            </a:r>
            <a:r>
              <a:rPr lang="en-SG" altLang="en-US" sz="2400" b="1" u="sng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first say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, ‘</a:t>
            </a:r>
            <a:r>
              <a:rPr lang="en-SG" altLang="en-US" sz="2400" b="1" u="sng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Peace to this house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.’  </a:t>
            </a:r>
            <a:r>
              <a:rPr lang="en-SG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6</a:t>
            </a:r>
            <a:r>
              <a:rPr lang="en-SG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And if a </a:t>
            </a:r>
            <a:r>
              <a:rPr lang="en-SG" altLang="en-US" sz="2400" b="1" u="sng" dirty="0"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son </a:t>
            </a:r>
            <a:r>
              <a:rPr lang="en-SG" altLang="en-US" sz="2400" b="1" u="sng" dirty="0" smtClean="0"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of </a:t>
            </a:r>
            <a:r>
              <a:rPr lang="en-SG" altLang="en-US" sz="2400" b="1" u="sng" dirty="0"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peace</a:t>
            </a:r>
            <a:r>
              <a:rPr lang="en-SG" altLang="en-US" sz="2400" dirty="0">
                <a:solidFill>
                  <a:srgbClr val="CC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is there, your peace will rest on it; if not, it will return to you.  </a:t>
            </a:r>
            <a:r>
              <a:rPr lang="en-SG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7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 And remain in the same house, </a:t>
            </a:r>
            <a:r>
              <a:rPr lang="en-SG" altLang="en-US" sz="2400" b="1" u="sng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eating </a:t>
            </a:r>
            <a:r>
              <a:rPr lang="en-SG" altLang="en-US" sz="24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and </a:t>
            </a:r>
            <a:r>
              <a:rPr lang="en-SG" altLang="en-US" sz="2400" b="1" u="sng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drinking</a:t>
            </a:r>
            <a:r>
              <a:rPr lang="en-SG" alt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such things as they give, for the </a:t>
            </a:r>
            <a:r>
              <a:rPr lang="en-SG" alt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laborer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SG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is 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worthy of his wages. Do not go from </a:t>
            </a:r>
            <a:endParaRPr lang="en-SG" alt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SG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house 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to house. </a:t>
            </a:r>
            <a:r>
              <a:rPr lang="en-SG" alt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SG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9</a:t>
            </a:r>
            <a:r>
              <a:rPr lang="en-SG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And </a:t>
            </a:r>
            <a:r>
              <a:rPr lang="en-SG" altLang="en-US" sz="2400" b="1" u="sng" dirty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heal the sick</a:t>
            </a:r>
            <a:r>
              <a:rPr lang="en-SG" altLang="en-US" sz="2400" dirty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SG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there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, and </a:t>
            </a:r>
            <a:r>
              <a:rPr lang="en-SG" altLang="en-US" sz="2400" b="1" u="sng" dirty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say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endParaRPr lang="en-SG" alt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SG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to 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them, </a:t>
            </a:r>
            <a:r>
              <a:rPr lang="en-SG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‘</a:t>
            </a:r>
            <a:r>
              <a:rPr lang="en-SG" altLang="en-US" sz="24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The kingdom of God has come </a:t>
            </a:r>
            <a:r>
              <a:rPr lang="en-SG" altLang="en-US" sz="24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near </a:t>
            </a:r>
            <a:r>
              <a:rPr lang="en-SG" altLang="en-US" sz="24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to you</a:t>
            </a:r>
            <a:r>
              <a:rPr lang="en-SG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.’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8" y="123825"/>
            <a:ext cx="6697662" cy="1461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130969" algn="l"/>
                <a:tab pos="269081" algn="l"/>
                <a:tab pos="400050" algn="l"/>
                <a:tab pos="535781" algn="l"/>
                <a:tab pos="671513" algn="l"/>
                <a:tab pos="808435" algn="l"/>
                <a:tab pos="1077516" algn="l"/>
                <a:tab pos="1346597" algn="l"/>
                <a:tab pos="1616869" algn="l"/>
                <a:tab pos="1885950" algn="l"/>
                <a:tab pos="2155031" algn="l"/>
              </a:tabLst>
              <a:defRPr/>
            </a:pPr>
            <a:r>
              <a:rPr lang="en-SG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Bottom Line: 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Application # 1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/>
            </a:r>
            <a:b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</a:br>
            <a:r>
              <a:rPr lang="en-S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Praying </a:t>
            </a:r>
            <a:r>
              <a:rPr lang="en-SG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for Salvation of Loved </a:t>
            </a:r>
            <a:r>
              <a:rPr lang="en-S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Ones</a:t>
            </a:r>
          </a:p>
          <a:p>
            <a:pPr>
              <a:spcBef>
                <a:spcPts val="600"/>
              </a:spcBef>
              <a:tabLst>
                <a:tab pos="130969" algn="l"/>
                <a:tab pos="269081" algn="l"/>
                <a:tab pos="400050" algn="l"/>
                <a:tab pos="535781" algn="l"/>
                <a:tab pos="671513" algn="l"/>
                <a:tab pos="808435" algn="l"/>
                <a:tab pos="1077516" algn="l"/>
                <a:tab pos="1346597" algn="l"/>
                <a:tab pos="1616869" algn="l"/>
                <a:tab pos="1885950" algn="l"/>
                <a:tab pos="2155031" algn="l"/>
              </a:tabLst>
              <a:defRPr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A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Methodology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 for Evangelism</a:t>
            </a:r>
            <a:endParaRPr lang="en-SG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27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411510"/>
            <a:ext cx="460863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Introduction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 Truth and a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Principle </a:t>
            </a:r>
            <a:r>
              <a:rPr lang="en-SG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must be based on the weight of Scriptures.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8" y="2139950"/>
            <a:ext cx="46086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Psalm 119:160 </a:t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The </a:t>
            </a:r>
            <a:r>
              <a:rPr lang="en-SG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entirety of Your word is truth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, and every one of Your righteous judgments endures forever.</a:t>
            </a:r>
            <a:endParaRPr lang="en-SG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90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388" y="123478"/>
            <a:ext cx="6697662" cy="3924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3409950" algn="l"/>
                <a:tab pos="3589338" algn="l"/>
                <a:tab pos="3768725" algn="l"/>
                <a:tab pos="3948113" algn="l"/>
              </a:tabLst>
              <a:defRPr/>
            </a:pPr>
            <a:r>
              <a:rPr lang="en-SG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Bottom Line: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Application # 1 </a:t>
            </a:r>
            <a:b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</a:br>
            <a:r>
              <a:rPr lang="en-SG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Praying for Salvation of Loved Ones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3409950" algn="l"/>
                <a:tab pos="3589338" algn="l"/>
                <a:tab pos="3768725" algn="l"/>
                <a:tab pos="3948113" algn="l"/>
              </a:tabLst>
              <a:defRPr/>
            </a:pPr>
            <a:r>
              <a:rPr lang="en-SG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Luke 10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 - </a:t>
            </a:r>
            <a:r>
              <a:rPr lang="en-SG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A </a:t>
            </a:r>
            <a:r>
              <a:rPr lang="en-SG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Methodology</a:t>
            </a:r>
            <a:r>
              <a:rPr lang="en-SG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 for Evangelism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3409950" algn="l"/>
                <a:tab pos="3589338" algn="l"/>
                <a:tab pos="3768725" algn="l"/>
                <a:tab pos="3948113" algn="l"/>
              </a:tabLst>
              <a:defRPr/>
            </a:pPr>
            <a:r>
              <a:rPr lang="en-SG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A. 	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Find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a man of 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peace.</a:t>
            </a:r>
            <a:endParaRPr lang="en-SG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charset="0"/>
            </a:endParaRP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3409950" algn="l"/>
                <a:tab pos="3589338" algn="l"/>
                <a:tab pos="3768725" algn="l"/>
                <a:tab pos="3948113" algn="l"/>
              </a:tabLst>
              <a:defRPr/>
            </a:pPr>
            <a:r>
              <a:rPr lang="en-SG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B. 	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Fellowship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with them 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	-	eat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and 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drink.</a:t>
            </a:r>
            <a:endParaRPr lang="en-SG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charset="0"/>
            </a:endParaRP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3409950" algn="l"/>
                <a:tab pos="3589338" algn="l"/>
                <a:tab pos="3768725" algn="l"/>
                <a:tab pos="3948113" algn="l"/>
              </a:tabLst>
              <a:defRPr/>
            </a:pPr>
            <a:r>
              <a:rPr lang="en-SG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C. 	</a:t>
            </a:r>
            <a:r>
              <a:rPr lang="en-SG" sz="28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Fulfill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their felt needs 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	-	heal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the sick; 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/>
            </a:r>
            <a:b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</a:b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													pray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for them, etc.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3409950" algn="l"/>
                <a:tab pos="3589338" algn="l"/>
                <a:tab pos="3768725" algn="l"/>
                <a:tab pos="3948113" algn="l"/>
              </a:tabLst>
              <a:defRPr/>
            </a:pPr>
            <a:r>
              <a:rPr lang="en-SG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D. 	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Share </a:t>
            </a:r>
            <a:r>
              <a:rPr lang="en-SG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the Gospel of the </a:t>
            </a:r>
            <a:r>
              <a:rPr lang="en-SG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charset="0"/>
              </a:rPr>
              <a:t>Kingdom of God.</a:t>
            </a:r>
            <a:endParaRPr lang="en-SG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97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23825"/>
            <a:ext cx="8785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Bottom-Line: </a:t>
            </a:r>
            <a:r>
              <a:rPr lang="en-SG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Application #2 </a:t>
            </a:r>
            <a:br>
              <a:rPr lang="en-SG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Aim NOT to Fall-Stumble</a:t>
            </a:r>
            <a:endParaRPr lang="en-SG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8" y="1276350"/>
            <a:ext cx="65528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2 Peter 1:10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Therefore, brethren, </a:t>
            </a:r>
            <a:r>
              <a:rPr lang="en-SG" sz="2400" b="1" u="sng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be even more diligent to make your call and election sure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, for </a:t>
            </a:r>
            <a:r>
              <a:rPr lang="en-SG" sz="2400" b="1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if you do these things you will </a:t>
            </a:r>
            <a:r>
              <a:rPr lang="en-SG" sz="3600" b="1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never stumble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66051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23825"/>
            <a:ext cx="8785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Bottom-Line: </a:t>
            </a:r>
            <a:r>
              <a:rPr lang="en-SG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Application #2 </a:t>
            </a:r>
            <a:br>
              <a:rPr lang="en-SG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Aim NOT to Fall-Stumble</a:t>
            </a:r>
            <a:endParaRPr lang="en-SG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8" y="1275606"/>
            <a:ext cx="66248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2 Peter 1:5-9 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5</a:t>
            </a:r>
            <a:r>
              <a:rPr lang="en-SG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But also for this very reason, giving all diligence, add to your faith virtue, to virtue knowledge,  </a:t>
            </a:r>
            <a:r>
              <a:rPr lang="en-SG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6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to knowledge self-control, to self-control perseverance, to perseverance godliness,  </a:t>
            </a:r>
            <a:r>
              <a:rPr lang="en-SG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7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to godliness brotherly kindness, and to brotherly kindness love. </a:t>
            </a:r>
            <a:r>
              <a:rPr lang="en-S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8</a:t>
            </a:r>
            <a:r>
              <a:rPr lang="en-S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For if these things are yours and abound, you will be neither barren nor unfruitful in the knowledge of our Lord Jesus Christ.  </a:t>
            </a:r>
            <a:r>
              <a:rPr lang="en-SG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9</a:t>
            </a:r>
            <a:r>
              <a:rPr lang="en-S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For he who lacks these things is short-sighted, even to blindness, and has forgotten that he was cleansed from his old sins.</a:t>
            </a:r>
          </a:p>
        </p:txBody>
      </p:sp>
    </p:spTree>
    <p:extLst>
      <p:ext uri="{BB962C8B-B14F-4D97-AF65-F5344CB8AC3E}">
        <p14:creationId xmlns:p14="http://schemas.microsoft.com/office/powerpoint/2010/main" val="314506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388" y="123825"/>
            <a:ext cx="8785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Bottom-Line: </a:t>
            </a:r>
            <a:r>
              <a:rPr lang="en-SG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Application #2 </a:t>
            </a:r>
            <a:br>
              <a:rPr lang="en-SG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Aim NOT to Fall-Stumble</a:t>
            </a:r>
            <a:endParaRPr lang="en-SG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275606"/>
            <a:ext cx="66247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Jude 20-21, 24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20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But you, beloved, </a:t>
            </a:r>
            <a:r>
              <a:rPr lang="en-SG" sz="24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building yourselves up on your most holy faith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praying in the Holy Spirit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,  </a:t>
            </a:r>
            <a:r>
              <a:rPr lang="en-SG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21 </a:t>
            </a:r>
            <a:r>
              <a:rPr lang="en-SG" sz="2400" b="1" u="sng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keep yourselves in the love of God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SG" sz="24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looking for the mercy of our Lord</a:t>
            </a:r>
            <a:r>
              <a:rPr lang="en-SG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Jesus Christ unto eternal life.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endParaRPr lang="en-SG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24 </a:t>
            </a:r>
            <a:r>
              <a:rPr lang="en-SG" sz="2400" b="1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Now to Him who is able to </a:t>
            </a:r>
            <a:r>
              <a:rPr lang="en-SG" sz="3600" b="1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keep you from stumbling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, and to </a:t>
            </a:r>
            <a:r>
              <a:rPr lang="en-SG" sz="2400" b="1" u="sng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present you </a:t>
            </a:r>
            <a:r>
              <a:rPr lang="en-SG" sz="3600" b="1" u="sng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faultless</a:t>
            </a:r>
            <a:r>
              <a:rPr lang="en-SG" sz="24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before the presence of His glory with exceeding joy …</a:t>
            </a:r>
          </a:p>
        </p:txBody>
      </p:sp>
    </p:spTree>
    <p:extLst>
      <p:ext uri="{BB962C8B-B14F-4D97-AF65-F5344CB8AC3E}">
        <p14:creationId xmlns:p14="http://schemas.microsoft.com/office/powerpoint/2010/main" val="97860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275606"/>
            <a:ext cx="87851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I. 	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We must have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assurance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of Salvation.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III. 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Apostasy - we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lose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our salvation</a:t>
            </a:r>
            <a:endParaRPr lang="en-SG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8" y="51470"/>
            <a:ext cx="8642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Salvation belongs to the LORD </a:t>
            </a:r>
            <a:b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Three Broad Truths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  <a:endParaRPr lang="en-SG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54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411510"/>
            <a:ext cx="8641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I. 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Assurance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of Salvation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7" y="1276350"/>
            <a:ext cx="8785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John 1:12 </a:t>
            </a:r>
            <a:r>
              <a:rPr lang="en-SG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But as many as </a:t>
            </a:r>
            <a:r>
              <a:rPr lang="en-SG" sz="20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received</a:t>
            </a:r>
            <a:r>
              <a:rPr lang="en-SG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Him, to them He gave the right to </a:t>
            </a:r>
            <a:r>
              <a:rPr lang="en-SG" sz="20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become children </a:t>
            </a:r>
            <a:br>
              <a:rPr lang="en-SG" sz="20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0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of God</a:t>
            </a:r>
            <a:r>
              <a:rPr lang="en-SG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to those who </a:t>
            </a:r>
            <a:r>
              <a:rPr lang="en-SG" sz="3600" b="1" u="sng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believe</a:t>
            </a:r>
            <a:r>
              <a:rPr lang="en-SG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in His name …</a:t>
            </a:r>
            <a:endParaRPr lang="en-SG" sz="20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7" y="2409731"/>
            <a:ext cx="8785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John 3:16 </a:t>
            </a:r>
            <a:r>
              <a:rPr lang="en-SG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For God so loved the world that He gave His only begotten Son, that whoever </a:t>
            </a:r>
            <a:r>
              <a:rPr lang="en-SG" sz="3600" b="1" u="sng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believes</a:t>
            </a:r>
            <a:r>
              <a:rPr lang="en-SG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in Him should not perish but have </a:t>
            </a:r>
            <a:r>
              <a:rPr lang="en-SG" sz="20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everlasting life</a:t>
            </a:r>
            <a:r>
              <a:rPr lang="en-SG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endParaRPr lang="en-SG" sz="20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387" y="3356287"/>
            <a:ext cx="878522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John 5:24 </a:t>
            </a:r>
            <a:r>
              <a:rPr lang="en-SG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Most assuredly, I say to you, he who hears My word and </a:t>
            </a:r>
            <a:r>
              <a:rPr lang="en-SG" sz="3600" b="1" u="sng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believes</a:t>
            </a:r>
            <a:r>
              <a:rPr lang="en-SG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in Him who sent Me has </a:t>
            </a:r>
            <a:r>
              <a:rPr lang="en-SG" sz="20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everlasting life</a:t>
            </a:r>
            <a:r>
              <a:rPr lang="en-SG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and shall not come into judgment, but has passed from death into life. </a:t>
            </a:r>
            <a:endParaRPr lang="en-SG" sz="20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9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411510"/>
            <a:ext cx="8641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I. 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Assurance</a:t>
            </a:r>
            <a:r>
              <a:rPr lang="en-US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of Salvation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7" y="1276350"/>
            <a:ext cx="87852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2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John 5:11-13 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2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11</a:t>
            </a:r>
            <a:r>
              <a:rPr lang="en-SG" sz="22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200" dirty="0">
                <a:latin typeface="Arial Narrow" panose="020B0606020202030204" pitchFamily="34" charset="0"/>
                <a:cs typeface="Arial" panose="020B0604020202020204" pitchFamily="34" charset="0"/>
              </a:rPr>
              <a:t>And this is the testimony: that God has given us eternal life, and this life is in </a:t>
            </a:r>
            <a: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His </a:t>
            </a:r>
            <a:r>
              <a:rPr lang="en-SG" sz="2200" dirty="0">
                <a:latin typeface="Arial Narrow" panose="020B0606020202030204" pitchFamily="34" charset="0"/>
                <a:cs typeface="Arial" panose="020B0604020202020204" pitchFamily="34" charset="0"/>
              </a:rPr>
              <a:t>Son.  </a:t>
            </a:r>
            <a:r>
              <a:rPr lang="en-SG" sz="22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12</a:t>
            </a:r>
            <a: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200" b="1" u="sng" dirty="0">
                <a:solidFill>
                  <a:srgbClr val="96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 who has the Son has life</a:t>
            </a:r>
            <a:r>
              <a:rPr lang="en-SG" sz="2200" dirty="0">
                <a:latin typeface="Arial Narrow" panose="020B0606020202030204" pitchFamily="34" charset="0"/>
                <a:cs typeface="Arial" panose="020B0604020202020204" pitchFamily="34" charset="0"/>
              </a:rPr>
              <a:t>; </a:t>
            </a:r>
            <a:r>
              <a:rPr lang="en-SG" sz="2200" b="1" u="sng" dirty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 who does not have the Son of God does not have life</a:t>
            </a:r>
            <a:r>
              <a:rPr lang="en-SG" sz="2200" dirty="0">
                <a:latin typeface="Arial Narrow" panose="020B0606020202030204" pitchFamily="34" charset="0"/>
                <a:cs typeface="Arial" panose="020B0604020202020204" pitchFamily="34" charset="0"/>
              </a:rPr>
              <a:t>.  </a:t>
            </a:r>
            <a:r>
              <a:rPr lang="en-SG" sz="22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13</a:t>
            </a:r>
            <a: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SG" sz="2200" dirty="0">
                <a:latin typeface="Arial Narrow" panose="020B0606020202030204" pitchFamily="34" charset="0"/>
                <a:cs typeface="Arial" panose="020B0604020202020204" pitchFamily="34" charset="0"/>
              </a:rPr>
              <a:t>These things I have written to you who believe in the name </a:t>
            </a:r>
            <a: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of </a:t>
            </a:r>
            <a:r>
              <a:rPr lang="en-SG" sz="2200" dirty="0">
                <a:latin typeface="Arial Narrow" panose="020B0606020202030204" pitchFamily="34" charset="0"/>
                <a:cs typeface="Arial" panose="020B0604020202020204" pitchFamily="34" charset="0"/>
              </a:rPr>
              <a:t>the Son of God, that </a:t>
            </a:r>
            <a: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you </a:t>
            </a:r>
            <a:r>
              <a:rPr lang="en-SG" sz="2200" dirty="0">
                <a:latin typeface="Arial Narrow" panose="020B0606020202030204" pitchFamily="34" charset="0"/>
                <a:cs typeface="Arial" panose="020B0604020202020204" pitchFamily="34" charset="0"/>
              </a:rPr>
              <a:t>may </a:t>
            </a:r>
            <a:r>
              <a:rPr lang="en-SG" sz="3600" b="1" u="sng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know</a:t>
            </a:r>
            <a:r>
              <a:rPr lang="en-SG" sz="2200" b="1" u="sng" dirty="0">
                <a:solidFill>
                  <a:srgbClr val="33339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that you have eternal life</a:t>
            </a:r>
            <a: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and </a:t>
            </a:r>
            <a:r>
              <a:rPr lang="en-SG" sz="2200" dirty="0">
                <a:latin typeface="Arial Narrow" panose="020B0606020202030204" pitchFamily="34" charset="0"/>
                <a:cs typeface="Arial" panose="020B0604020202020204" pitchFamily="34" charset="0"/>
              </a:rPr>
              <a:t>that </a:t>
            </a:r>
            <a: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you </a:t>
            </a:r>
            <a:r>
              <a:rPr lang="en-SG" sz="2200" dirty="0">
                <a:latin typeface="Arial Narrow" panose="020B0606020202030204" pitchFamily="34" charset="0"/>
                <a:cs typeface="Arial" panose="020B0604020202020204" pitchFamily="34" charset="0"/>
              </a:rPr>
              <a:t>may </a:t>
            </a:r>
            <a:r>
              <a:rPr lang="en-SG" sz="3600" b="1" u="sng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continue</a:t>
            </a:r>
            <a:r>
              <a:rPr lang="en-SG" sz="2200" b="1" u="sng" dirty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to believe in the name of the Son of God</a:t>
            </a:r>
            <a:r>
              <a:rPr lang="en-SG" sz="2200" dirty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8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276350"/>
            <a:ext cx="878510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1.	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This covers: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			A. 	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Our Journey in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Discipleship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to become more like</a:t>
            </a:r>
            <a:r>
              <a:rPr lang="en-US" sz="2800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Christ</a:t>
            </a:r>
            <a:r>
              <a:rPr lang="en-US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8" y="2500313"/>
            <a:ext cx="8785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Romans 8:29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For whom He foreknew, He also </a:t>
            </a:r>
            <a:r>
              <a:rPr lang="en-SG" sz="2400" b="1" u="sng" dirty="0" smtClean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predestined to </a:t>
            </a:r>
            <a:r>
              <a:rPr lang="en-SG" sz="2400" b="1" u="sng" dirty="0">
                <a:solidFill>
                  <a:srgbClr val="66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 conformed to the image of His Son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, that He might be the firstborn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among </a:t>
            </a:r>
            <a:r>
              <a:rPr lang="en-SG" sz="2400" dirty="0">
                <a:latin typeface="Arial Narrow" panose="020B0606020202030204" pitchFamily="34" charset="0"/>
                <a:cs typeface="Arial" panose="020B0604020202020204" pitchFamily="34" charset="0"/>
              </a:rPr>
              <a:t>many brethren.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</p:spTree>
    <p:extLst>
      <p:ext uri="{BB962C8B-B14F-4D97-AF65-F5344CB8AC3E}">
        <p14:creationId xmlns:p14="http://schemas.microsoft.com/office/powerpoint/2010/main" val="38187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23825"/>
            <a:ext cx="8785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1.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This covers: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			A. 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Our Journey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Discipleship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to become more like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Christ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37201" y="422793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b="1" i="1" dirty="0">
                <a:latin typeface="Arial Narrow" panose="020B0606020202030204" pitchFamily="34" charset="0"/>
                <a:cs typeface="Arial" panose="020B0604020202020204" pitchFamily="34" charset="0"/>
              </a:rPr>
              <a:t>The Wheel </a:t>
            </a:r>
            <a:r>
              <a:rPr lang="en-US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Illustration </a:t>
            </a:r>
            <a:br>
              <a:rPr lang="en-US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- The Navigators</a:t>
            </a:r>
            <a:endParaRPr lang="en-SG" b="1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www.discipleshiplibrary.com/images/wheelbig.g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75606"/>
            <a:ext cx="37444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13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276350"/>
            <a:ext cx="849694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1. 		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This covers:</a:t>
            </a:r>
          </a:p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		B. 	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How we </a:t>
            </a:r>
            <a:r>
              <a:rPr lang="en-US" sz="2800" b="1" u="sng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serve</a:t>
            </a:r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God?</a:t>
            </a:r>
            <a:endParaRPr lang="en-US" sz="28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8" y="2500313"/>
            <a:ext cx="87830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Ephesians 2:10 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For </a:t>
            </a:r>
            <a:r>
              <a:rPr lang="en-SG" sz="2400" b="1" u="sng" dirty="0" smtClean="0">
                <a:solidFill>
                  <a:srgbClr val="0066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we are His workmanship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created in Christ Jesus </a:t>
            </a:r>
            <a:b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for </a:t>
            </a:r>
            <a:r>
              <a:rPr lang="en-SG" sz="2400" b="1" u="sng" dirty="0" smtClean="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good works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which God prepared beforehand </a:t>
            </a:r>
            <a:r>
              <a:rPr lang="en-SG" sz="2400" b="1" u="sng" dirty="0" smtClean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that we should walk </a:t>
            </a:r>
          </a:p>
          <a:p>
            <a:pPr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SG" sz="2400" b="1" u="sng" dirty="0" smtClean="0">
                <a:solidFill>
                  <a:srgbClr val="CC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 them</a:t>
            </a:r>
            <a:r>
              <a:rPr lang="en-SG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  <a:endParaRPr lang="en-SG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8" y="105475"/>
            <a:ext cx="86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9388" algn="l"/>
                <a:tab pos="358775" algn="l"/>
                <a:tab pos="538163" algn="l"/>
                <a:tab pos="717550" algn="l"/>
                <a:tab pos="896938" algn="l"/>
                <a:tab pos="1076325" algn="l"/>
                <a:tab pos="1255713" algn="l"/>
                <a:tab pos="1435100" algn="l"/>
                <a:tab pos="1614488" algn="l"/>
                <a:tab pos="1793875" algn="l"/>
                <a:tab pos="1974850" algn="l"/>
                <a:tab pos="2154238" algn="l"/>
                <a:tab pos="2333625" algn="l"/>
                <a:tab pos="2513013" algn="l"/>
                <a:tab pos="2692400" algn="l"/>
                <a:tab pos="2871788" algn="l"/>
                <a:tab pos="3051175" algn="l"/>
                <a:tab pos="3230563" algn="l"/>
                <a:tab pos="3409950" algn="l"/>
              </a:tabLs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II. 		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How we live and what we do will result in 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rewards or losses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; 			</a:t>
            </a:r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both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in this life and the life to come.</a:t>
            </a:r>
          </a:p>
        </p:txBody>
      </p:sp>
    </p:spTree>
    <p:extLst>
      <p:ext uri="{BB962C8B-B14F-4D97-AF65-F5344CB8AC3E}">
        <p14:creationId xmlns:p14="http://schemas.microsoft.com/office/powerpoint/2010/main" val="80999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1140</Words>
  <Application>Microsoft Office PowerPoint</Application>
  <PresentationFormat>On-screen Show (16:9)</PresentationFormat>
  <Paragraphs>124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Arial Narrow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</dc:creator>
  <cp:lastModifiedBy>Jessica Teng</cp:lastModifiedBy>
  <cp:revision>65</cp:revision>
  <cp:lastPrinted>2016-08-16T09:33:01Z</cp:lastPrinted>
  <dcterms:created xsi:type="dcterms:W3CDTF">2016-07-27T03:22:19Z</dcterms:created>
  <dcterms:modified xsi:type="dcterms:W3CDTF">2016-08-18T20:19:37Z</dcterms:modified>
</cp:coreProperties>
</file>