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43" r:id="rId2"/>
    <p:sldId id="402" r:id="rId3"/>
    <p:sldId id="397" r:id="rId4"/>
    <p:sldId id="364" r:id="rId5"/>
    <p:sldId id="365" r:id="rId6"/>
    <p:sldId id="366" r:id="rId7"/>
    <p:sldId id="403" r:id="rId8"/>
    <p:sldId id="368" r:id="rId9"/>
    <p:sldId id="369" r:id="rId10"/>
    <p:sldId id="371" r:id="rId11"/>
    <p:sldId id="372" r:id="rId12"/>
    <p:sldId id="373" r:id="rId13"/>
    <p:sldId id="374" r:id="rId14"/>
    <p:sldId id="394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404" r:id="rId23"/>
    <p:sldId id="384" r:id="rId24"/>
    <p:sldId id="385" r:id="rId25"/>
    <p:sldId id="386" r:id="rId26"/>
    <p:sldId id="387" r:id="rId27"/>
    <p:sldId id="388" r:id="rId28"/>
    <p:sldId id="389" r:id="rId29"/>
    <p:sldId id="405" r:id="rId30"/>
    <p:sldId id="391" r:id="rId31"/>
    <p:sldId id="334" r:id="rId32"/>
    <p:sldId id="326" r:id="rId33"/>
    <p:sldId id="354" r:id="rId34"/>
    <p:sldId id="328" r:id="rId35"/>
    <p:sldId id="315" r:id="rId36"/>
    <p:sldId id="346" r:id="rId37"/>
    <p:sldId id="347" r:id="rId38"/>
    <p:sldId id="406" r:id="rId39"/>
    <p:sldId id="39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9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1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800080"/>
    <a:srgbClr val="66FFFF"/>
    <a:srgbClr val="00FF99"/>
    <a:srgbClr val="00FF00"/>
    <a:srgbClr val="354747"/>
    <a:srgbClr val="FFF2CC"/>
    <a:srgbClr val="FFFFCC"/>
    <a:srgbClr val="CC0066"/>
    <a:srgbClr val="733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5258" autoAdjust="0"/>
  </p:normalViewPr>
  <p:slideViewPr>
    <p:cSldViewPr snapToGrid="0" showGuides="1">
      <p:cViewPr varScale="1">
        <p:scale>
          <a:sx n="71" d="100"/>
          <a:sy n="71" d="100"/>
        </p:scale>
        <p:origin x="413" y="62"/>
      </p:cViewPr>
      <p:guideLst>
        <p:guide orient="horz" pos="1094"/>
        <p:guide pos="3840"/>
        <p:guide pos="211"/>
        <p:guide pos="7469"/>
        <p:guide orient="horz" pos="16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13445"/>
    </p:cViewPr>
  </p:sorterViewPr>
  <p:notesViewPr>
    <p:cSldViewPr snapToGrid="0" showGuides="1">
      <p:cViewPr varScale="1">
        <p:scale>
          <a:sx n="63" d="100"/>
          <a:sy n="63" d="100"/>
        </p:scale>
        <p:origin x="313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9397D-F76E-47BB-A8D0-CF5F0CECA09B}" type="datetimeFigureOut">
              <a:rPr lang="en-SG" smtClean="0"/>
              <a:t>12/12/2019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S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4B332-DFEC-40E8-B96D-889599B02B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81118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94B332-DFEC-40E8-B96D-889599B02B8A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73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657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676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245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193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304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847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686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463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801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106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94B332-DFEC-40E8-B96D-889599B02B8A}" type="slidenum">
              <a:rPr lang="en-SG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914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229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776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736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9594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4851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354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B332-DFEC-40E8-B96D-889599B02B8A}" type="slidenum">
              <a:rPr lang="en-SG" smtClean="0"/>
              <a:t>32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279796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B332-DFEC-40E8-B96D-889599B02B8A}" type="slidenum">
              <a:rPr lang="en-SG" smtClean="0"/>
              <a:t>33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673237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B332-DFEC-40E8-B96D-889599B02B8A}" type="slidenum">
              <a:rPr lang="en-SG" smtClean="0"/>
              <a:t>34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321057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B332-DFEC-40E8-B96D-889599B02B8A}" type="slidenum">
              <a:rPr lang="en-SG" smtClean="0"/>
              <a:t>35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037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958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B332-DFEC-40E8-B96D-889599B02B8A}" type="slidenum">
              <a:rPr lang="en-SG" smtClean="0"/>
              <a:t>36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35718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4B332-DFEC-40E8-B96D-889599B02B8A}" type="slidenum">
              <a:rPr lang="en-SG" smtClean="0"/>
              <a:t>37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09405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3736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832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799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422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548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576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819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4B332-DFEC-40E8-B96D-889599B02B8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53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C906-7A4A-4F96-A704-4BDF61EEF02F}" type="datetimeFigureOut">
              <a:rPr lang="en-SG" smtClean="0"/>
              <a:t>12/12/2019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64075-19C6-48E9-944D-F578E02258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3998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C906-7A4A-4F96-A704-4BDF61EEF02F}" type="datetimeFigureOut">
              <a:rPr lang="en-SG" smtClean="0"/>
              <a:t>12/12/2019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64075-19C6-48E9-944D-F578E02258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7943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C906-7A4A-4F96-A704-4BDF61EEF02F}" type="datetimeFigureOut">
              <a:rPr lang="en-SG" smtClean="0"/>
              <a:t>12/12/2019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64075-19C6-48E9-944D-F578E02258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12006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C906-7A4A-4F96-A704-4BDF61EEF02F}" type="datetimeFigureOut">
              <a:rPr lang="en-SG" smtClean="0"/>
              <a:t>12/12/2019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64075-19C6-48E9-944D-F578E02258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489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C906-7A4A-4F96-A704-4BDF61EEF02F}" type="datetimeFigureOut">
              <a:rPr lang="en-SG" smtClean="0"/>
              <a:t>12/12/2019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64075-19C6-48E9-944D-F578E02258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80697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C906-7A4A-4F96-A704-4BDF61EEF02F}" type="datetimeFigureOut">
              <a:rPr lang="en-SG" smtClean="0"/>
              <a:t>12/12/2019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64075-19C6-48E9-944D-F578E02258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88124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C906-7A4A-4F96-A704-4BDF61EEF02F}" type="datetimeFigureOut">
              <a:rPr lang="en-SG" smtClean="0"/>
              <a:t>12/12/2019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64075-19C6-48E9-944D-F578E02258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77407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C906-7A4A-4F96-A704-4BDF61EEF02F}" type="datetimeFigureOut">
              <a:rPr lang="en-SG" smtClean="0"/>
              <a:t>12/12/2019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64075-19C6-48E9-944D-F578E02258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6171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C906-7A4A-4F96-A704-4BDF61EEF02F}" type="datetimeFigureOut">
              <a:rPr lang="en-SG" smtClean="0"/>
              <a:t>12/12/2019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64075-19C6-48E9-944D-F578E02258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33572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C906-7A4A-4F96-A704-4BDF61EEF02F}" type="datetimeFigureOut">
              <a:rPr lang="en-SG" smtClean="0"/>
              <a:t>12/12/2019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64075-19C6-48E9-944D-F578E02258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69139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C906-7A4A-4F96-A704-4BDF61EEF02F}" type="datetimeFigureOut">
              <a:rPr lang="en-SG" smtClean="0"/>
              <a:t>12/12/2019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64075-19C6-48E9-944D-F578E02258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31557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BC906-7A4A-4F96-A704-4BDF61EEF02F}" type="datetimeFigureOut">
              <a:rPr lang="en-SG" smtClean="0"/>
              <a:t>12/12/2019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64075-19C6-48E9-944D-F578E022581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9671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27266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28475" y="0"/>
            <a:ext cx="27266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87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39728" y="4960590"/>
            <a:ext cx="7317310" cy="15696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Gibeonites - Joshua 9 - 2 Samuel 21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Joshua failed re succession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BilHy-GLd</a:t>
            </a:r>
            <a:endParaRPr kumimoji="0" lang="en-SG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Parenting - </a:t>
            </a:r>
            <a:r>
              <a:rPr kumimoji="0" lang="en-SG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</a:t>
            </a:r>
            <a:r>
              <a:rPr kumimoji="0" lang="en-SG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 cycles - HI-elder-son/daughter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7662" y="1965325"/>
            <a:ext cx="11509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Timothy 5:24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Some men’s sins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7333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(failures)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clearly evident, preceding them to </a:t>
            </a: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rgbClr val="7333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judgment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4400" b="1" i="0" u="sng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those of some men </a:t>
            </a:r>
            <a:r>
              <a:rPr kumimoji="0" lang="en-SG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 </a:t>
            </a:r>
            <a:r>
              <a:rPr kumimoji="0" lang="en-SG" sz="4400" b="1" i="0" u="sng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later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7663" y="270853"/>
            <a:ext cx="11387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	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Mercy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not reaping the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negative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consequences of 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what we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have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previously sown wrongly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88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7661" y="3171825"/>
            <a:ext cx="115093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John 5:16-17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anyone sees his brother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sinning a sin which does not lead </a:t>
            </a:r>
            <a:r>
              <a:rPr kumimoji="0" lang="en-SG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death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he will ask, and He will give him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life for those who commit </a:t>
            </a:r>
            <a:r>
              <a:rPr kumimoji="0" lang="en-SG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leading to death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is sin leading to death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I do not say 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should pray about that. 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All unrighteousness is sin, and 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 not leading to death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7662" y="268492"/>
            <a:ext cx="1150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	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Mercy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not reaping the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negative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consequences of 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what we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have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previously sown wrongly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23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870" y="269837"/>
            <a:ext cx="11508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	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Mercy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not reaping the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negative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consequences of 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what we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have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previously sown wrongly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7985" y="1965325"/>
            <a:ext cx="836333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John 5:16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is sin leading to death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6170" y="2804302"/>
            <a:ext cx="4286630" cy="1477328"/>
          </a:xfrm>
          <a:prstGeom prst="rect">
            <a:avLst/>
          </a:prstGeom>
          <a:solidFill>
            <a:schemeClr val="accent6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563" algn="l"/>
                <a:tab pos="357188" algn="l"/>
                <a:tab pos="2514600" algn="l"/>
                <a:tab pos="2687638" algn="l"/>
                <a:tab pos="2871788" algn="l"/>
                <a:tab pos="3054350" algn="l"/>
              </a:tabLst>
              <a:defRPr/>
            </a:pP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Leviticus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563" algn="l"/>
                <a:tab pos="357188" algn="l"/>
                <a:tab pos="2514600" algn="l"/>
                <a:tab pos="2687638" algn="l"/>
                <a:tab pos="2871788" algn="l"/>
                <a:tab pos="3054350" algn="l"/>
              </a:tabLst>
              <a:defRPr/>
            </a:pP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Nadab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Abibu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offered strange fire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22800" y="2796152"/>
            <a:ext cx="3276600" cy="1477328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563" algn="l"/>
                <a:tab pos="357188" algn="l"/>
                <a:tab pos="2514600" algn="l"/>
                <a:tab pos="2687638" algn="l"/>
                <a:tab pos="2871788" algn="l"/>
                <a:tab pos="3054350" algn="l"/>
              </a:tabLst>
              <a:defRPr/>
            </a:pP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Numbers 16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Korah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his clan - Rebellion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6170" y="4280906"/>
            <a:ext cx="4286630" cy="1477328"/>
          </a:xfrm>
          <a:prstGeom prst="rect">
            <a:avLst/>
          </a:prstGeom>
          <a:solidFill>
            <a:schemeClr val="bg2">
              <a:lumMod val="25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563" algn="l"/>
                <a:tab pos="357188" algn="l"/>
                <a:tab pos="2514600" algn="l"/>
                <a:tab pos="2687638" algn="l"/>
                <a:tab pos="2871788" algn="l"/>
                <a:tab pos="3054350" algn="l"/>
              </a:tabLst>
              <a:defRPr/>
            </a:pP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Samuel 3-4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Eli’s two sons who sinned against the Lord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99400" y="2804302"/>
            <a:ext cx="3944938" cy="1477328"/>
          </a:xfrm>
          <a:prstGeom prst="rect">
            <a:avLst/>
          </a:prstGeo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563" algn="l"/>
                <a:tab pos="357188" algn="l"/>
                <a:tab pos="2514600" algn="l"/>
                <a:tab pos="2687638" algn="l"/>
                <a:tab pos="2871788" algn="l"/>
                <a:tab pos="3054350" algn="l"/>
              </a:tabLst>
              <a:defRPr/>
            </a:pP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Joshua 6-7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b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Achan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who took </a:t>
            </a:r>
            <a:b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accursed things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99400" y="4281630"/>
            <a:ext cx="3944938" cy="1477328"/>
          </a:xfrm>
          <a:prstGeom prst="rect">
            <a:avLst/>
          </a:prstGeom>
          <a:solidFill>
            <a:srgbClr val="2E1C09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563" algn="l"/>
                <a:tab pos="357188" algn="l"/>
                <a:tab pos="2514600" algn="l"/>
                <a:tab pos="2687638" algn="l"/>
                <a:tab pos="2871788" algn="l"/>
                <a:tab pos="3054350" algn="l"/>
              </a:tabLst>
              <a:defRPr/>
            </a:pP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Acts 5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Ananias &amp; </a:t>
            </a: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Sapphira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lied to the Holy Spirit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22800" y="4273480"/>
            <a:ext cx="3276600" cy="1477328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563" algn="l"/>
                <a:tab pos="357188" algn="l"/>
                <a:tab pos="2514600" algn="l"/>
                <a:tab pos="2687638" algn="l"/>
                <a:tab pos="2871788" algn="l"/>
                <a:tab pos="3054350" algn="l"/>
              </a:tabLst>
              <a:defRPr/>
            </a:pP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Samuel 6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Uzzah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touched the Ark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4963" y="5742658"/>
            <a:ext cx="11509375" cy="553998"/>
          </a:xfrm>
          <a:prstGeom prst="rect">
            <a:avLst/>
          </a:prstGeom>
          <a:solidFill>
            <a:srgbClr val="A50021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563" algn="l"/>
                <a:tab pos="357188" algn="l"/>
                <a:tab pos="2514600" algn="l"/>
                <a:tab pos="2687638" algn="l"/>
                <a:tab pos="2871788" algn="l"/>
                <a:tab pos="3054350" algn="l"/>
              </a:tabLst>
              <a:defRPr/>
            </a:pP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Corinthians 11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Those who abuse the Lord’s Supper</a:t>
            </a:r>
          </a:p>
        </p:txBody>
      </p:sp>
    </p:spTree>
    <p:extLst>
      <p:ext uri="{BB962C8B-B14F-4D97-AF65-F5344CB8AC3E}">
        <p14:creationId xmlns:p14="http://schemas.microsoft.com/office/powerpoint/2010/main" val="271988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7662" y="269837"/>
            <a:ext cx="1150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  <a:tab pos="2332038" algn="l"/>
                <a:tab pos="2514600" algn="l"/>
                <a:tab pos="2687638" algn="l"/>
                <a:tab pos="2871788" algn="l"/>
                <a:tab pos="3054350" algn="l"/>
                <a:tab pos="3227388" algn="l"/>
                <a:tab pos="3409950" algn="l"/>
                <a:tab pos="3584575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		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Appropriate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Blood of Jesus for: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  <a:tab pos="2332038" algn="l"/>
                <a:tab pos="2514600" algn="l"/>
                <a:tab pos="2687638" algn="l"/>
                <a:tab pos="2871788" algn="l"/>
                <a:tab pos="3054350" algn="l"/>
                <a:tab pos="3227388" algn="l"/>
                <a:tab pos="3409950" algn="l"/>
                <a:tab pos="3584575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	</a:t>
            </a: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Forgiveness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endParaRPr kumimoji="0" lang="en-SG" sz="36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662" y="2397948"/>
            <a:ext cx="69675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John 1:9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we confess our sins, 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faithful and just to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forgive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</a:t>
            </a:r>
            <a:b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sins and to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cleanse us from </a:t>
            </a:r>
            <a:r>
              <a:rPr kumimoji="0" lang="en-SG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unrighteousness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848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59300" y="2051823"/>
            <a:ext cx="72977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Corinthians 7:1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Therefore, having these promises, beloved, let us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cleanse ourselves from all filthiness of the flesh and spirit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perfecting holiness in the fear of God.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7662" y="272707"/>
            <a:ext cx="11509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		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Appropriate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Blood of Jesus for: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  <a:tab pos="2332038" algn="l"/>
                <a:tab pos="2514600" algn="l"/>
                <a:tab pos="2687638" algn="l"/>
                <a:tab pos="2871788" algn="l"/>
                <a:tab pos="3054350" algn="l"/>
                <a:tab pos="3227388" algn="l"/>
                <a:tab pos="3409950" algn="l"/>
                <a:tab pos="3584575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	</a:t>
            </a: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Cleansing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endParaRPr kumimoji="0" lang="en-SG" sz="36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51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50160" y="269837"/>
            <a:ext cx="9306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		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Appropriate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Blood of Jesus for: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  <a:tab pos="2332038" algn="l"/>
                <a:tab pos="2514600" algn="l"/>
                <a:tab pos="2687638" algn="l"/>
                <a:tab pos="2871788" algn="l"/>
                <a:tab pos="3054350" algn="l"/>
                <a:tab pos="3227388" algn="l"/>
                <a:tab pos="3409950" algn="l"/>
                <a:tab pos="3584575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	</a:t>
            </a: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Covering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0161" y="1965325"/>
            <a:ext cx="9306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Ephesians 4:27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 give 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place-doorway-foothold-ground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the devil.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50161" y="3271142"/>
            <a:ext cx="93068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Psalm 32:1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Blessed is he whose 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transgression is forgiven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whose </a:t>
            </a:r>
            <a:r>
              <a:rPr kumimoji="0" lang="en-SG" sz="48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 is covered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36424" y="6009138"/>
            <a:ext cx="2820614" cy="461665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Courts of Heaven</a:t>
            </a:r>
            <a:endParaRPr kumimoji="0" lang="en-SG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4804" y="4730847"/>
            <a:ext cx="93022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Peter 5:8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 sober, be vigilant; because your adversary the devil walks about like a roaring lion, 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seeking whom </a:t>
            </a:r>
            <a:r>
              <a:rPr kumimoji="0" lang="en-SG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devour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868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201144" cy="2222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663" y="275605"/>
            <a:ext cx="11509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Question: 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Doesn’t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appropriating the 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Blood</a:t>
            </a:r>
            <a:b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automatically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provide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forgiveness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cleansing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covering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2305536"/>
            <a:ext cx="12201824" cy="4552464"/>
            <a:chOff x="0" y="2305536"/>
            <a:chExt cx="12201824" cy="4552464"/>
          </a:xfrm>
        </p:grpSpPr>
        <p:sp>
          <p:nvSpPr>
            <p:cNvPr id="3" name="Rectangle 2"/>
            <p:cNvSpPr/>
            <p:nvPr/>
          </p:nvSpPr>
          <p:spPr>
            <a:xfrm>
              <a:off x="0" y="2305536"/>
              <a:ext cx="12201144" cy="45524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 descr="Image result for forgiveness restores fellowshi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1968" y="2305536"/>
              <a:ext cx="4899856" cy="325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47663" y="2535195"/>
              <a:ext cx="7704137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439863" algn="l"/>
                </a:tabLst>
                <a:defRPr/>
              </a:pPr>
              <a:r>
                <a:rPr kumimoji="0" lang="en-S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2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John 1:9 </a:t>
              </a:r>
              <a:r>
                <a:rPr kumimoji="0" lang="en-SG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If we confess our sins, </a:t>
              </a:r>
              <a:r>
                <a:rPr kumimoji="0" lang="en-SG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/>
              </a:r>
              <a:br>
                <a:rPr kumimoji="0" lang="en-SG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SG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 </a:t>
              </a:r>
              <a:r>
                <a:rPr kumimoji="0" lang="en-SG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is faithful and just to </a:t>
              </a:r>
              <a:r>
                <a:rPr kumimoji="0" lang="en-SG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forgive</a:t>
              </a:r>
              <a:r>
                <a:rPr kumimoji="0" lang="en-SG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us </a:t>
              </a:r>
              <a:r>
                <a:rPr kumimoji="0" lang="en-SG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/>
              </a:r>
              <a:br>
                <a:rPr kumimoji="0" lang="en-SG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SG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our </a:t>
              </a:r>
              <a:r>
                <a:rPr kumimoji="0" lang="en-SG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sins and to </a:t>
              </a:r>
              <a:r>
                <a:rPr kumimoji="0" lang="en-SG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cleanse us from </a:t>
              </a:r>
              <a:r>
                <a:rPr kumimoji="0" lang="en-SG" sz="32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/>
              </a:r>
              <a:br>
                <a:rPr kumimoji="0" lang="en-SG" sz="32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SG" sz="32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all </a:t>
              </a:r>
              <a:r>
                <a:rPr kumimoji="0" lang="en-SG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unrighteousness</a:t>
              </a:r>
              <a:r>
                <a:rPr kumimoji="0" lang="en-SG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endPara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499600" y="379616"/>
            <a:ext cx="2357438" cy="144655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662" y="4877757"/>
            <a:ext cx="8288337" cy="1323439"/>
          </a:xfrm>
          <a:prstGeom prst="rect">
            <a:avLst/>
          </a:prstGeom>
          <a:solidFill>
            <a:srgbClr val="FF0000"/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Forgiveness restores </a:t>
            </a:r>
            <a:r>
              <a:rPr kumimoji="0" lang="en-SG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Fellowship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Right Standing with God -</a:t>
            </a:r>
          </a:p>
        </p:txBody>
      </p:sp>
    </p:spTree>
    <p:extLst>
      <p:ext uri="{BB962C8B-B14F-4D97-AF65-F5344CB8AC3E}">
        <p14:creationId xmlns:p14="http://schemas.microsoft.com/office/powerpoint/2010/main" val="35050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326511"/>
            <a:ext cx="12201144" cy="4531489"/>
            <a:chOff x="0" y="2326511"/>
            <a:chExt cx="12201144" cy="4531489"/>
          </a:xfrm>
        </p:grpSpPr>
        <p:sp>
          <p:nvSpPr>
            <p:cNvPr id="3" name="Rectangle 2"/>
            <p:cNvSpPr/>
            <p:nvPr/>
          </p:nvSpPr>
          <p:spPr>
            <a:xfrm>
              <a:off x="0" y="2326511"/>
              <a:ext cx="12201144" cy="45314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76" name="Picture 4" descr="Related 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5156" y="2334260"/>
              <a:ext cx="4466844" cy="2759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47663" y="2484938"/>
              <a:ext cx="7377493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2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Corinthians 7:1 </a:t>
              </a:r>
              <a:r>
                <a:rPr kumimoji="0" lang="en-SG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Therefore, having these promises, beloved, let us </a:t>
              </a:r>
              <a:r>
                <a:rPr kumimoji="0" lang="en-SG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cleanse ourselves from all filthiness of the flesh and spirit</a:t>
              </a:r>
              <a:r>
                <a:rPr kumimoji="0" lang="en-SG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perfecting holiness in the fear of God.</a:t>
              </a:r>
              <a:endPara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89586" y="4818500"/>
            <a:ext cx="11224006" cy="646331"/>
          </a:xfrm>
          <a:prstGeom prst="rect">
            <a:avLst/>
          </a:prstGeom>
          <a:solidFill>
            <a:srgbClr val="55813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sins defile us. We must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cleanse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ourselves!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7663" y="5520212"/>
            <a:ext cx="11509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rgbClr val="FFF2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Hebrews 12:14 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Pursue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peace with all people, and 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holiness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without which no one will see the Lord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201144" cy="2222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663" y="275605"/>
            <a:ext cx="11509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Question: 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Doesn’t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appropriating the 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Blood</a:t>
            </a:r>
            <a:b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automatically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provide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forgiveness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cleansing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covering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99600" y="379616"/>
            <a:ext cx="2357438" cy="144655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NO!</a:t>
            </a:r>
          </a:p>
        </p:txBody>
      </p:sp>
    </p:spTree>
    <p:extLst>
      <p:ext uri="{BB962C8B-B14F-4D97-AF65-F5344CB8AC3E}">
        <p14:creationId xmlns:p14="http://schemas.microsoft.com/office/powerpoint/2010/main" val="89430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26511"/>
            <a:ext cx="12201144" cy="4531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7662" y="2716766"/>
            <a:ext cx="67072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Hebrews 4:16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 us therefore come boldly to the throne of grace, that we may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obtain mercy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grace to help in time of need.</a:t>
            </a:r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820" y="2326511"/>
            <a:ext cx="4996180" cy="285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47662" y="5169123"/>
            <a:ext cx="11522075" cy="1323439"/>
          </a:xfrm>
          <a:prstGeom prst="rect">
            <a:avLst/>
          </a:prstGeom>
          <a:solidFill>
            <a:srgbClr val="A27241"/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 to God and </a:t>
            </a:r>
            <a:r>
              <a:rPr kumimoji="0" lang="en-SG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intentionally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40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obtain mercy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cover our wrongs!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201144" cy="2222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663" y="275605"/>
            <a:ext cx="11509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Question: 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Doesn’t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appropriating the 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Blood</a:t>
            </a:r>
            <a:b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automatically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provide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forgiveness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cleansing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covering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99600" y="379616"/>
            <a:ext cx="2357438" cy="144655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NO!</a:t>
            </a:r>
          </a:p>
        </p:txBody>
      </p:sp>
    </p:spTree>
    <p:extLst>
      <p:ext uri="{BB962C8B-B14F-4D97-AF65-F5344CB8AC3E}">
        <p14:creationId xmlns:p14="http://schemas.microsoft.com/office/powerpoint/2010/main" val="206675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7663" y="272707"/>
            <a:ext cx="1150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</a:t>
            </a:r>
            <a:r>
              <a:rPr kumimoji="0" lang="en-SG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Lord’s mercies are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b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available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7662" y="1965325"/>
            <a:ext cx="66119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  <a:tab pos="2332038" algn="l"/>
                <a:tab pos="2514600" algn="l"/>
                <a:tab pos="2687638" algn="l"/>
                <a:tab pos="2871788" algn="l"/>
                <a:tab pos="3054350" algn="l"/>
                <a:tab pos="3227388" algn="l"/>
                <a:tab pos="3409950" algn="l"/>
                <a:tab pos="3584575" algn="l"/>
              </a:tabLst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Lamentation 3:22-23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Through the Lord’s mercies we are not consumed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because His compassions fail not.</a:t>
            </a:r>
            <a:b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 are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every morning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great is 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faithfulness.</a:t>
            </a:r>
          </a:p>
        </p:txBody>
      </p:sp>
    </p:spTree>
    <p:extLst>
      <p:ext uri="{BB962C8B-B14F-4D97-AF65-F5344CB8AC3E}">
        <p14:creationId xmlns:p14="http://schemas.microsoft.com/office/powerpoint/2010/main" val="374595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8027" y="271108"/>
            <a:ext cx="1150901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66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need to </a:t>
            </a:r>
            <a:r>
              <a:rPr kumimoji="0" lang="en-SG" sz="6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posture</a:t>
            </a:r>
            <a:r>
              <a:rPr kumimoji="0" lang="en-SG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66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lives to continually experience the </a:t>
            </a:r>
            <a:r>
              <a:rPr kumimoji="0" lang="en-SG" sz="6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Mercy</a:t>
            </a:r>
            <a:r>
              <a:rPr kumimoji="0" lang="en-SG" sz="66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6600" b="1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6600" b="1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6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Grace</a:t>
            </a:r>
            <a:r>
              <a:rPr kumimoji="0" lang="en-SG" sz="6600" b="1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6600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n-SG" sz="6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Favour</a:t>
            </a:r>
            <a:r>
              <a:rPr kumimoji="0" lang="en-SG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SG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66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</a:t>
            </a:r>
            <a:r>
              <a:rPr kumimoji="0" lang="en-SG" sz="6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God. </a:t>
            </a:r>
          </a:p>
        </p:txBody>
      </p:sp>
    </p:spTree>
    <p:extLst>
      <p:ext uri="{BB962C8B-B14F-4D97-AF65-F5344CB8AC3E}">
        <p14:creationId xmlns:p14="http://schemas.microsoft.com/office/powerpoint/2010/main" val="96047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662" y="1409593"/>
            <a:ext cx="11509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  <a:tab pos="2332038" algn="l"/>
                <a:tab pos="2514600" algn="l"/>
                <a:tab pos="2687638" algn="l"/>
                <a:tab pos="2871788" algn="l"/>
                <a:tab pos="3054350" algn="l"/>
                <a:tab pos="3227388" algn="l"/>
                <a:tab pos="3409950" algn="l"/>
                <a:tab pos="3584575" algn="l"/>
              </a:tabLst>
              <a:defRPr/>
            </a:pP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Psalm 51:1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Have mercy upon me, O God, according to </a:t>
            </a: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lovingkindness; according to the 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multitude of </a:t>
            </a:r>
            <a:r>
              <a:rPr kumimoji="0" lang="en-SG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tender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mercies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blot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 my transgressions.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7662" y="3174113"/>
            <a:ext cx="11522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  <a:tab pos="2332038" algn="l"/>
                <a:tab pos="2514600" algn="l"/>
                <a:tab pos="2687638" algn="l"/>
                <a:tab pos="2871788" algn="l"/>
                <a:tab pos="3054350" algn="l"/>
                <a:tab pos="3227388" algn="l"/>
                <a:tab pos="3409950" algn="l"/>
                <a:tab pos="3584575" algn="l"/>
              </a:tabLst>
              <a:defRPr/>
            </a:pP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Psalm 69:16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Hear me, O Lord, for Your lovingkindness is good; turn to me according to the 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multitude of Your tender mercies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7663" y="4476968"/>
            <a:ext cx="11509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  <a:tab pos="2332038" algn="l"/>
                <a:tab pos="2514600" algn="l"/>
                <a:tab pos="2687638" algn="l"/>
                <a:tab pos="2871788" algn="l"/>
                <a:tab pos="3054350" algn="l"/>
                <a:tab pos="3227388" algn="l"/>
                <a:tab pos="3409950" algn="l"/>
                <a:tab pos="3584575" algn="l"/>
              </a:tabLst>
              <a:defRPr/>
            </a:pP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Psalm 106:45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for their sake He remembered His covenant, and relented according to the 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multitude of His mercies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7319" y="273565"/>
            <a:ext cx="1152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</a:t>
            </a:r>
            <a:r>
              <a:rPr kumimoji="0" lang="en-SG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Lord’s mercies are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available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915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8520" y="922274"/>
            <a:ext cx="7612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	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Mercy triumphs over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judgment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28520" y="2155825"/>
            <a:ext cx="93268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James 2:13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judgment is without mercy 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one who has shown no mercy. 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Mercy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triumphs over judgment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62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027" y="271108"/>
            <a:ext cx="11509011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need to </a:t>
            </a: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posture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lives to continually experience the </a:t>
            </a: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Mercy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Grace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Favour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God. </a:t>
            </a:r>
            <a:endParaRPr kumimoji="0" lang="en-SG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5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35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		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35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Plead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35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Mercy.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II. 	</a:t>
            </a:r>
            <a:r>
              <a:rPr kumimoji="0" lang="en-SG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Pursue</a:t>
            </a:r>
            <a:r>
              <a:rPr kumimoji="0" lang="en-SG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specific Grace for </a:t>
            </a:r>
            <a:r>
              <a:rPr kumimoji="0" lang="en-SG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our </a:t>
            </a: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35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III. 	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35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Position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35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our lives to obtain Favour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srgbClr val="35474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75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7662" y="2527300"/>
            <a:ext cx="1150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II. 	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Pursue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specific Grace for our need.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7663" y="3682365"/>
            <a:ext cx="115093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Hebrews 4:16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 us therefore come boldly to the throne of grace, that we may obtain mercy and </a:t>
            </a:r>
            <a:r>
              <a:rPr kumimoji="0" lang="en-SG" sz="48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grace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help in time of need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72339" y="5385194"/>
            <a:ext cx="1884699" cy="461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James 4:6</a:t>
            </a:r>
            <a:endParaRPr kumimoji="0" lang="en-SG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76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784601" y="1404557"/>
            <a:ext cx="807243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Luke 11:11-13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a son asks for 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bread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from any father among you, will he give him a stone? Or if </a:t>
            </a: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asks for a 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fish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will he give him a serpent instead of a fish? </a:t>
            </a:r>
            <a:r>
              <a:rPr kumimoji="0" lang="en-SG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r>
              <a:rPr kumimoji="0" lang="en-SG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 if he asks for an 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egg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will he offer him a scorpion? </a:t>
            </a: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you then, being evil, know how to give 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good gifts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your children, 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much more will your heavenly Father give the Holy Spirit to those who ask Him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42018" y="273050"/>
            <a:ext cx="891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II. 	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Pursue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specific Grace for our need.</a:t>
            </a:r>
          </a:p>
        </p:txBody>
      </p:sp>
    </p:spTree>
    <p:extLst>
      <p:ext uri="{BB962C8B-B14F-4D97-AF65-F5344CB8AC3E}">
        <p14:creationId xmlns:p14="http://schemas.microsoft.com/office/powerpoint/2010/main" val="358969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7662" y="3129217"/>
            <a:ext cx="11522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James 1:17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Every good gift and every perfect gift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from above, 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comes down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the Father of lights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with whom there is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variation or shadow of turning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7662" y="1965325"/>
            <a:ext cx="1150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II. 	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Pursue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specific Grace for our need.</a:t>
            </a:r>
          </a:p>
        </p:txBody>
      </p:sp>
    </p:spTree>
    <p:extLst>
      <p:ext uri="{BB962C8B-B14F-4D97-AF65-F5344CB8AC3E}">
        <p14:creationId xmlns:p14="http://schemas.microsoft.com/office/powerpoint/2010/main" val="326907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65002">
            <a:off x="3390236" y="4055831"/>
            <a:ext cx="738733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is impossible to please Him, for he who comes </a:t>
            </a: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</a:t>
            </a:r>
            <a:r>
              <a:rPr kumimoji="0" lang="en-SG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 believe that He is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that He is a rewarder of </a:t>
            </a: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those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 </a:t>
            </a:r>
            <a:r>
              <a:rPr kumimoji="0" lang="en-SG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diligently seek Him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7662" y="273050"/>
            <a:ext cx="1150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II. 	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Pursue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specific Grace for our need.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12644" y="1414016"/>
            <a:ext cx="4134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Hebrews 11:6 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without</a:t>
            </a:r>
          </a:p>
        </p:txBody>
      </p:sp>
    </p:spTree>
    <p:extLst>
      <p:ext uri="{BB962C8B-B14F-4D97-AF65-F5344CB8AC3E}">
        <p14:creationId xmlns:p14="http://schemas.microsoft.com/office/powerpoint/2010/main" val="17623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145" y="10160"/>
            <a:ext cx="12192000" cy="6858000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663" y="1338717"/>
            <a:ext cx="115093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9128" algn="l"/>
                <a:tab pos="298244" algn="l"/>
                <a:tab pos="385754" algn="l"/>
                <a:tab pos="506301" algn="l"/>
                <a:tab pos="605418" algn="l"/>
                <a:tab pos="705428" algn="l"/>
                <a:tab pos="804546" algn="l"/>
                <a:tab pos="904556" algn="l"/>
                <a:tab pos="1011709" algn="l"/>
                <a:tab pos="1111719" algn="l"/>
                <a:tab pos="1210836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Peter 2:2-3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newborn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babes, desire the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pure milk </a:t>
            </a:r>
            <a:r>
              <a:rPr kumimoji="0" lang="en-SG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word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that you may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grow thereby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b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indeed you have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tasted-experienced </a:t>
            </a:r>
            <a:r>
              <a:rPr kumimoji="0" lang="en-SG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Lord is gracious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663" y="4125822"/>
            <a:ext cx="8148637" cy="1569660"/>
          </a:xfrm>
          <a:prstGeom prst="rect">
            <a:avLst/>
          </a:prstGeom>
          <a:solidFill>
            <a:srgbClr val="733331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9128" algn="l"/>
                <a:tab pos="298244" algn="l"/>
                <a:tab pos="385754" algn="l"/>
                <a:tab pos="506301" algn="l"/>
                <a:tab pos="605418" algn="l"/>
                <a:tab pos="705428" algn="l"/>
                <a:tab pos="804546" algn="l"/>
                <a:tab pos="904556" algn="l"/>
                <a:tab pos="1011709" algn="l"/>
                <a:tab pos="1111719" algn="l"/>
                <a:tab pos="1210836" algn="l"/>
              </a:tabLst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we continually 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stand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the Word and 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experience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God coming through for us, we grow 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Faith Convictions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473" y="271684"/>
            <a:ext cx="1152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II. 	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Pursue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specific Grace for our need.</a:t>
            </a:r>
          </a:p>
        </p:txBody>
      </p:sp>
    </p:spTree>
    <p:extLst>
      <p:ext uri="{BB962C8B-B14F-4D97-AF65-F5344CB8AC3E}">
        <p14:creationId xmlns:p14="http://schemas.microsoft.com/office/powerpoint/2010/main" val="68877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156200" y="1137920"/>
            <a:ext cx="6556375" cy="4832092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663" y="271684"/>
            <a:ext cx="1150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II. 	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Pursue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specific Grace for our need.</a:t>
            </a:r>
          </a:p>
        </p:txBody>
      </p:sp>
      <p:sp>
        <p:nvSpPr>
          <p:cNvPr id="2" name="Rectangle 1"/>
          <p:cNvSpPr/>
          <p:nvPr/>
        </p:nvSpPr>
        <p:spPr>
          <a:xfrm>
            <a:off x="488445" y="1137920"/>
            <a:ext cx="4362955" cy="4832092"/>
          </a:xfrm>
          <a:prstGeom prst="rect">
            <a:avLst/>
          </a:prstGeom>
          <a:gradFill flip="none" rotWithShape="1">
            <a:gsLst>
              <a:gs pos="0">
                <a:srgbClr val="333399">
                  <a:tint val="66000"/>
                  <a:satMod val="160000"/>
                </a:srgbClr>
              </a:gs>
              <a:gs pos="50000">
                <a:srgbClr val="333399">
                  <a:tint val="44500"/>
                  <a:satMod val="160000"/>
                </a:srgbClr>
              </a:gs>
              <a:gs pos="100000">
                <a:srgbClr val="333399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0560" y="1137920"/>
            <a:ext cx="41808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Needs in One Lives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5600" algn="l"/>
                <a:tab pos="538163" algn="l"/>
              </a:tabLst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Needs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5600" algn="l"/>
                <a:tab pos="538163" algn="l"/>
              </a:tabLst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Sickness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5600" algn="l"/>
                <a:tab pos="538163" algn="l"/>
              </a:tabLst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Safety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5600" algn="l"/>
                <a:tab pos="538163" algn="l"/>
              </a:tabLst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Anxieties &amp; Worries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5600" algn="l"/>
                <a:tab pos="538163" algn="l"/>
              </a:tabLst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Fears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5600" algn="l"/>
                <a:tab pos="538163" algn="l"/>
              </a:tabLst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Emptiness &amp; Void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5600" algn="l"/>
                <a:tab pos="538163" algn="l"/>
              </a:tabLst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Bondage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5600" algn="l"/>
                <a:tab pos="538163" algn="l"/>
              </a:tabLst>
              <a:defRPr/>
            </a:pPr>
            <a:r>
              <a:rPr lang="en-SG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Loneliness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1" y="1137920"/>
            <a:ext cx="6387844" cy="536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Specific Grace that we need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5600" algn="l"/>
                <a:tab pos="538163" algn="l"/>
              </a:tabLst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Provision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5600" algn="l"/>
                <a:tab pos="538163" algn="l"/>
              </a:tabLst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Healing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5600" algn="l"/>
                <a:tab pos="538163" algn="l"/>
              </a:tabLst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Protection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5600" algn="l"/>
                <a:tab pos="538163" algn="l"/>
              </a:tabLst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Strength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5600" algn="l"/>
                <a:tab pos="538163" algn="l"/>
              </a:tabLst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Peace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5600" algn="l"/>
                <a:tab pos="538163" algn="l"/>
              </a:tabLst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Love of God</a:t>
            </a:r>
          </a:p>
          <a:p>
            <a:pPr lvl="0"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355600" algn="l"/>
                <a:tab pos="538163" algn="l"/>
              </a:tabLst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</a:t>
            </a:r>
            <a:r>
              <a:rPr lang="en-SG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5600" algn="l"/>
                <a:tab pos="538163" algn="l"/>
              </a:tabLst>
              <a:defRPr/>
            </a:pP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Presence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God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5600" algn="l"/>
                <a:tab pos="538163" algn="l"/>
              </a:tabLst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77905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027" y="271108"/>
            <a:ext cx="1150901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need to </a:t>
            </a: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posture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lives to continually experience the </a:t>
            </a: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Mercy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Grace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Favour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God. </a:t>
            </a:r>
            <a:endParaRPr kumimoji="0" lang="en-SG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5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35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		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35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Plead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35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Mercy.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35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II. 	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5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35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Pursue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3547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specific Grace for our need.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III.</a:t>
            </a:r>
            <a:r>
              <a:rPr kumimoji="0" lang="en-SG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</a:t>
            </a:r>
            <a:r>
              <a:rPr kumimoji="0" lang="en-SG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Position</a:t>
            </a:r>
            <a:r>
              <a:rPr kumimoji="0" lang="en-SG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lives to obtain Favour</a:t>
            </a:r>
            <a:r>
              <a:rPr kumimoji="0" lang="en-SG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SG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26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8027" y="271108"/>
            <a:ext cx="11509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lang="en-SG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need to</a:t>
            </a:r>
            <a:r>
              <a:rPr lang="en-SG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posture</a:t>
            </a:r>
            <a:r>
              <a:rPr lang="en-SG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lives to continually experience the </a:t>
            </a:r>
            <a:r>
              <a:rPr lang="en-SG" sz="3600" b="1" u="sng" dirty="0" smtClean="0"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Mercy</a:t>
            </a:r>
            <a:r>
              <a:rPr lang="en-SG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3600" b="1" u="sng" dirty="0" smtClean="0"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Grace</a:t>
            </a:r>
            <a:r>
              <a:rPr lang="en-SG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SG" sz="3600" b="1" u="sng" dirty="0" smtClean="0">
                <a:solidFill>
                  <a:srgbClr val="70AD4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Favour</a:t>
            </a:r>
            <a:r>
              <a:rPr lang="en-SG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SG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God.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51766" y="1741787"/>
            <a:ext cx="8005271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SG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	</a:t>
            </a:r>
            <a:r>
              <a:rPr lang="en-SG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</a:t>
            </a:r>
            <a:r>
              <a:rPr lang="en-SG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Blessed to </a:t>
            </a:r>
            <a:r>
              <a:rPr lang="en-SG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a </a:t>
            </a:r>
            <a:r>
              <a:rPr lang="en-SG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Blessing </a:t>
            </a:r>
            <a:r>
              <a:rPr lang="en-SG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SG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SG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to </a:t>
            </a:r>
            <a:r>
              <a:rPr lang="en-SG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  <a:r>
              <a:rPr lang="en-SG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spcBef>
                <a:spcPts val="6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SG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	</a:t>
            </a:r>
            <a:r>
              <a:rPr lang="en-SG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it is </a:t>
            </a:r>
            <a:r>
              <a:rPr lang="en-SG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SG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automatic</a:t>
            </a:r>
            <a:r>
              <a:rPr lang="en-SG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SG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474" y="3843408"/>
            <a:ext cx="115115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Deuteronomy 30:19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call heaven and earth as witnesses today against you, that I have set before you 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life and death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blessing and cursing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therefore 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life, that both you and </a:t>
            </a: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descendants may live </a:t>
            </a: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	</a:t>
            </a:r>
            <a:endParaRPr kumimoji="0" lang="en-SG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9306" y="1471437"/>
            <a:ext cx="2961182" cy="2170847"/>
            <a:chOff x="8719815" y="688716"/>
            <a:chExt cx="2961182" cy="2170847"/>
          </a:xfrm>
        </p:grpSpPr>
        <p:sp>
          <p:nvSpPr>
            <p:cNvPr id="2" name="Explosion 2 1"/>
            <p:cNvSpPr/>
            <p:nvPr/>
          </p:nvSpPr>
          <p:spPr>
            <a:xfrm rot="643118">
              <a:off x="8719815" y="688716"/>
              <a:ext cx="2961182" cy="2170847"/>
            </a:xfrm>
            <a:prstGeom prst="irregularSeal2">
              <a:avLst/>
            </a:prstGeom>
            <a:solidFill>
              <a:schemeClr val="tx1"/>
            </a:solidFill>
            <a:ln w="571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8" name="TextBox 7"/>
            <p:cNvSpPr txBox="1"/>
            <p:nvPr/>
          </p:nvSpPr>
          <p:spPr>
            <a:xfrm rot="21066113">
              <a:off x="9079584" y="1471367"/>
              <a:ext cx="19992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57188" algn="l"/>
                  <a:tab pos="539750" algn="l"/>
                  <a:tab pos="712788" algn="l"/>
                  <a:tab pos="895350" algn="l"/>
                  <a:tab pos="1079500" algn="l"/>
                  <a:tab pos="1252538" algn="l"/>
                  <a:tab pos="1435100" algn="l"/>
                </a:tabLst>
                <a:defRPr/>
              </a:pPr>
              <a:r>
                <a:rPr lang="en-SG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WHY?</a:t>
              </a:r>
              <a:endParaRPr lang="en-SG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863840" y="5429591"/>
            <a:ext cx="3993198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Choices &amp; Consequences</a:t>
            </a:r>
            <a:endParaRPr kumimoji="0" lang="en-SG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10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84319" y="282194"/>
            <a:ext cx="7879081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6075" algn="l"/>
                <a:tab pos="1798638" algn="l"/>
                <a:tab pos="1971675" algn="l"/>
                <a:tab pos="2154238" algn="l"/>
                <a:tab pos="2336800" algn="l"/>
                <a:tab pos="2509838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	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 increasingly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know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6075" algn="l"/>
                <a:tab pos="1798638" algn="l"/>
                <a:tab pos="1971675" algn="l"/>
                <a:tab pos="2154238" algn="l"/>
                <a:tab pos="2336800" algn="l"/>
                <a:tab pos="2509838" algn="l"/>
              </a:tabLst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SG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		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</a:t>
            </a:r>
            <a:r>
              <a:rPr kumimoji="0" lang="en-SG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Calling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connected to 						our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basic </a:t>
            </a:r>
            <a:r>
              <a:rPr kumimoji="0" lang="en-SG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responsibilities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life.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6075" algn="l"/>
                <a:tab pos="1798638" algn="l"/>
                <a:tab pos="1971675" algn="l"/>
                <a:tab pos="2154238" algn="l"/>
                <a:tab pos="2336800" algn="l"/>
                <a:tab pos="2509838" algn="l"/>
              </a:tabLst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SG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Missional Calling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God’s 							</a:t>
            </a:r>
            <a:r>
              <a:rPr kumimoji="0" lang="en-SG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assignment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us 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influence 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and impact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6075" algn="l"/>
                <a:tab pos="1798638" algn="l"/>
                <a:tab pos="1971675" algn="l"/>
                <a:tab pos="2154238" algn="l"/>
                <a:tab pos="2336800" algn="l"/>
                <a:tab pos="2509838" algn="l"/>
              </a:tabLst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SG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	</a:t>
            </a:r>
            <a:r>
              <a:rPr kumimoji="0" lang="en-SG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need the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Favour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God 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fulfil 	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especially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Missional 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Calling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4136" y="5081238"/>
            <a:ext cx="4982902" cy="830997"/>
          </a:xfrm>
          <a:prstGeom prst="rect">
            <a:avLst/>
          </a:prstGeom>
          <a:solidFill>
            <a:srgbClr val="54362E"/>
          </a:solidFill>
          <a:effectLst>
            <a:softEdge rad="127000"/>
          </a:effectLst>
        </p:spPr>
        <p:txBody>
          <a:bodyPr wrap="square" rtlCol="0">
            <a:spAutoFit/>
            <a:sp3d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9128" algn="l"/>
                <a:tab pos="298244" algn="l"/>
                <a:tab pos="385754" algn="l"/>
                <a:tab pos="506301" algn="l"/>
                <a:tab pos="605418" algn="l"/>
                <a:tab pos="705428" algn="l"/>
                <a:tab pos="804546" algn="l"/>
                <a:tab pos="904556" algn="l"/>
                <a:tab pos="1011709" algn="l"/>
                <a:tab pos="1111719" algn="l"/>
                <a:tab pos="1210836" algn="l"/>
              </a:tabLst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E.g. Joseph, Esther, Daniel, Jesus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9128" algn="l"/>
                <a:tab pos="298244" algn="l"/>
                <a:tab pos="385754" algn="l"/>
                <a:tab pos="506301" algn="l"/>
                <a:tab pos="605418" algn="l"/>
                <a:tab pos="705428" algn="l"/>
                <a:tab pos="804546" algn="l"/>
                <a:tab pos="904556" algn="l"/>
                <a:tab pos="1011709" algn="l"/>
                <a:tab pos="1111719" algn="l"/>
                <a:tab pos="1210836" algn="l"/>
              </a:tabLst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They grew in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Favour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3462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5473" y="271684"/>
            <a:ext cx="11511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SG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	</a:t>
            </a:r>
            <a:r>
              <a:rPr lang="en-SG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  <a:t>must increasingly </a:t>
            </a:r>
            <a:r>
              <a:rPr lang="en-SG" sz="3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recognize</a:t>
            </a:r>
            <a: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  <a:t> the Favour of God </a:t>
            </a:r>
            <a:b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SG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  <a:t>our lives: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6448" y="3673691"/>
            <a:ext cx="4055419" cy="954107"/>
          </a:xfrm>
          <a:prstGeom prst="rect">
            <a:avLst/>
          </a:prstGeom>
          <a:solidFill>
            <a:srgbClr val="D60093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lvl="0" algn="ctr"/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Higher levels of success and service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472" y="5428939"/>
            <a:ext cx="2313643" cy="523220"/>
          </a:xfrm>
          <a:prstGeom prst="rect">
            <a:avLst/>
          </a:prstGeom>
          <a:solidFill>
            <a:srgbClr val="C00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SG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Open doors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0992" y="5443923"/>
            <a:ext cx="2601869" cy="523220"/>
          </a:xfrm>
          <a:prstGeom prst="rect">
            <a:avLst/>
          </a:prstGeom>
          <a:solidFill>
            <a:srgbClr val="1C2E4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SG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Promotion</a:t>
            </a:r>
            <a:endParaRPr lang="en-SG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415" y="3614961"/>
            <a:ext cx="3829817" cy="954107"/>
          </a:xfrm>
          <a:prstGeom prst="rect">
            <a:avLst/>
          </a:prstGeom>
          <a:solidFill>
            <a:srgbClr val="FF0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lvl="0" algn="ctr"/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Goodwill, acceptance and benefits flowing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473" y="4543986"/>
            <a:ext cx="7837390" cy="954107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SG" sz="28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en-SG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help us to help others extend </a:t>
            </a:r>
            <a:r>
              <a:rPr lang="en-SG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SG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SG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SG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Kingdom of God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09137" y="2773754"/>
            <a:ext cx="4173726" cy="954107"/>
          </a:xfrm>
          <a:prstGeom prst="rect">
            <a:avLst/>
          </a:prstGeom>
          <a:solidFill>
            <a:srgbClr val="00006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lvl="0" algn="ctr"/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Special advantages and</a:t>
            </a:r>
          </a:p>
          <a:p>
            <a:pPr lvl="0" algn="ctr"/>
            <a:r>
              <a:rPr lang="en-SG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preferential treatment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4963" y="2754929"/>
            <a:ext cx="3788033" cy="954107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lvl="0" algn="ctr"/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kumimoji="0" lang="en-SG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us in places </a:t>
            </a:r>
            <a:br>
              <a:rPr kumimoji="0" lang="en-SG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SG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influence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9116" y="5428939"/>
            <a:ext cx="2921873" cy="523220"/>
          </a:xfrm>
          <a:prstGeom prst="rect">
            <a:avLst/>
          </a:prstGeom>
          <a:solidFill>
            <a:schemeClr val="accent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SG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Winsomeness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4963" y="1894897"/>
            <a:ext cx="7847899" cy="954107"/>
          </a:xfrm>
          <a:prstGeom prst="rect">
            <a:avLst/>
          </a:prstGeom>
          <a:solidFill>
            <a:srgbClr val="660066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SG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Ability to mobilize resources </a:t>
            </a:r>
            <a:r>
              <a:rPr lang="en-SG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SG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accomplish </a:t>
            </a:r>
            <a:br>
              <a:rPr lang="en-SG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SG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SG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destiny plans and calling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7962" y="5927907"/>
            <a:ext cx="2601869" cy="523220"/>
          </a:xfrm>
          <a:prstGeom prst="rect">
            <a:avLst/>
          </a:prstGeom>
          <a:solidFill>
            <a:srgbClr val="1C2E4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SG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Platforms</a:t>
            </a:r>
            <a:endParaRPr lang="en-SG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80304" y="5922980"/>
            <a:ext cx="2313643" cy="523220"/>
          </a:xfrm>
          <a:prstGeom prst="rect">
            <a:avLst/>
          </a:prstGeom>
          <a:solidFill>
            <a:srgbClr val="C00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SG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Connections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83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3618" y="1426530"/>
            <a:ext cx="115134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Psalm 84:11 </a:t>
            </a: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[ESV] </a:t>
            </a:r>
            <a:r>
              <a:rPr lang="en-S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Lord God is a sun and shield; </a:t>
            </a:r>
            <a:r>
              <a:rPr lang="en-SG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SG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SG" sz="400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SG" sz="4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Lord bestows favour</a:t>
            </a:r>
            <a:r>
              <a:rPr lang="en-SG" sz="3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honour. No good thing does he withhold from those who walk uprightly.</a:t>
            </a:r>
            <a:endParaRPr kumimoji="0" lang="en-SG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3618" y="3641560"/>
            <a:ext cx="11513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Psalm 5:12</a:t>
            </a:r>
            <a:r>
              <a:rPr kumimoji="0" lang="en-SG" sz="3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You, O Lord, will bless the righteous; </a:t>
            </a:r>
            <a:r>
              <a:rPr lang="en-SG" sz="4000" b="1" u="sng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favour </a:t>
            </a:r>
            <a:r>
              <a:rPr lang="en-SG" sz="4000" b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SG" sz="4000" b="1" u="sng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will surround him as with a shield</a:t>
            </a:r>
            <a:r>
              <a:rPr lang="en-SG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SG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3618" y="271684"/>
            <a:ext cx="11513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SG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en-SG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	</a:t>
            </a:r>
            <a:r>
              <a:rPr lang="en-SG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en-SG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lives to obtain Favour.</a:t>
            </a:r>
          </a:p>
        </p:txBody>
      </p:sp>
    </p:spTree>
    <p:extLst>
      <p:ext uri="{BB962C8B-B14F-4D97-AF65-F5344CB8AC3E}">
        <p14:creationId xmlns:p14="http://schemas.microsoft.com/office/powerpoint/2010/main" val="414138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notice boar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" r="11130"/>
          <a:stretch/>
        </p:blipFill>
        <p:spPr bwMode="auto">
          <a:xfrm>
            <a:off x="220286" y="1235280"/>
            <a:ext cx="7841148" cy="493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3612" y="270894"/>
            <a:ext cx="11513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SG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SG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  <a:t> 	Be aware of what </a:t>
            </a:r>
            <a:r>
              <a:rPr lang="en-SG" sz="3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blocks</a:t>
            </a:r>
            <a: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  <a:t> God’s </a:t>
            </a:r>
            <a:r>
              <a:rPr lang="en-SG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Favour in </a:t>
            </a:r>
            <a: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  <a:t>our lives.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9228" y="4011412"/>
            <a:ext cx="1292773" cy="553998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lvl="0" algn="ctr"/>
            <a:r>
              <a:rPr lang="en-SG" sz="3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Sins</a:t>
            </a:r>
            <a:endParaRPr kumimoji="0" lang="en-SG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1" y="4011412"/>
            <a:ext cx="1629102" cy="553998"/>
          </a:xfrm>
          <a:prstGeom prst="rect">
            <a:avLst/>
          </a:prstGeom>
          <a:solidFill>
            <a:srgbClr val="334444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lvl="0" algn="ctr"/>
            <a:r>
              <a:rPr lang="en-S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Pride</a:t>
            </a:r>
            <a:endParaRPr kumimoji="0" lang="en-SG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235" y="1877201"/>
            <a:ext cx="5454869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lvl="0" algn="ctr"/>
            <a:r>
              <a:rPr lang="en-SG" sz="3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Rebellion against the ways and instruction of God</a:t>
            </a:r>
            <a:endParaRPr kumimoji="0" lang="en-SG" sz="3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234" y="4013281"/>
            <a:ext cx="2532994" cy="553998"/>
          </a:xfrm>
          <a:prstGeom prst="rect">
            <a:avLst/>
          </a:prstGeom>
          <a:solidFill>
            <a:srgbClr val="D60093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lvl="0" algn="ctr"/>
            <a:r>
              <a:rPr lang="en-S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Disobedience</a:t>
            </a:r>
            <a:endParaRPr kumimoji="0" lang="en-SG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468" y="4615379"/>
            <a:ext cx="5470635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lvl="0" algn="ctr"/>
            <a:r>
              <a:rPr lang="en-SG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 of alignment with God’s purpose and call</a:t>
            </a:r>
            <a:endParaRPr kumimoji="0" lang="en-SG" sz="3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6236" y="2945780"/>
            <a:ext cx="5454868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lvl="0" algn="ctr"/>
            <a:r>
              <a:rPr lang="en-SG" sz="3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Sympathy with the world vs Kingdom Values</a:t>
            </a:r>
            <a:endParaRPr kumimoji="0" lang="en-SG" sz="30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3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5471" y="1736725"/>
            <a:ext cx="1151156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Psalm 119:58-60</a:t>
            </a:r>
          </a:p>
          <a:p>
            <a:pPr lvl="0"/>
            <a:r>
              <a:rPr lang="en-SG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r>
              <a:rPr lang="en-SG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4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entreated Your favour with my whole heart</a:t>
            </a:r>
            <a:r>
              <a:rPr lang="en-SG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be merciful to me </a:t>
            </a:r>
            <a:r>
              <a:rPr lang="en-SG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according </a:t>
            </a:r>
            <a:r>
              <a:rPr lang="en-SG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Your word. </a:t>
            </a:r>
            <a:r>
              <a:rPr lang="en-SG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lang="en-SG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200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SG" sz="4000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thought about my ways</a:t>
            </a:r>
            <a:r>
              <a:rPr lang="en-SG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SG" sz="40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turned </a:t>
            </a:r>
            <a:r>
              <a:rPr lang="en-SG" sz="40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SG" sz="40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feet to </a:t>
            </a:r>
            <a:r>
              <a:rPr lang="en-SG" sz="40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SG" sz="40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SG" sz="40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SG" sz="40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testimonies</a:t>
            </a:r>
            <a:r>
              <a:rPr lang="en-SG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SG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SG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SG" sz="40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haste</a:t>
            </a:r>
            <a:r>
              <a:rPr lang="en-SG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SG" sz="4000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not delay </a:t>
            </a:r>
            <a:r>
              <a:rPr lang="en-SG" sz="40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SG" sz="4000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Your commandments</a:t>
            </a:r>
            <a:r>
              <a:rPr lang="en-SG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SG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472" y="268451"/>
            <a:ext cx="11511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SG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	</a:t>
            </a:r>
            <a:r>
              <a:rPr lang="en-SG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  <a:t>whatever is necessary to </a:t>
            </a:r>
            <a:r>
              <a:rPr lang="en-SG" sz="3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restore</a:t>
            </a:r>
            <a: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  <a:t> God’s Favour </a:t>
            </a:r>
            <a:b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SG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  <a:t>our lives.</a:t>
            </a:r>
          </a:p>
        </p:txBody>
      </p:sp>
    </p:spTree>
    <p:extLst>
      <p:ext uri="{BB962C8B-B14F-4D97-AF65-F5344CB8AC3E}">
        <p14:creationId xmlns:p14="http://schemas.microsoft.com/office/powerpoint/2010/main" val="39796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5472" y="1740282"/>
            <a:ext cx="696972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Revelation 3:20 </a:t>
            </a:r>
            <a:r>
              <a:rPr lang="en-S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Behold, I stand at </a:t>
            </a:r>
            <a:r>
              <a:rPr lang="en-SG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SG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SG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S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and knock. </a:t>
            </a:r>
            <a:r>
              <a:rPr lang="en-SG" sz="30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anyone </a:t>
            </a:r>
            <a:r>
              <a:rPr lang="en-SG" sz="4400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hears</a:t>
            </a:r>
            <a:r>
              <a:rPr lang="en-SG" sz="32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SG" sz="3200" b="1" u="sng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SG" sz="30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SG" sz="30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voice</a:t>
            </a:r>
            <a:r>
              <a:rPr lang="en-S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SG" sz="4400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opens the door</a:t>
            </a:r>
            <a:r>
              <a:rPr lang="en-S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30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will come </a:t>
            </a:r>
            <a:r>
              <a:rPr lang="en-SG" sz="3000" b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SG" sz="30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him and dine with him</a:t>
            </a:r>
            <a:r>
              <a:rPr lang="en-S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SG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000" b="1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 with Me</a:t>
            </a:r>
            <a:r>
              <a:rPr lang="en-S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SG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5472" y="271685"/>
            <a:ext cx="11511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SG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	</a:t>
            </a:r>
            <a:r>
              <a:rPr lang="en-SG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SG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whatever is necessary to </a:t>
            </a:r>
            <a:r>
              <a:rPr lang="en-SG" sz="36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restore</a:t>
            </a:r>
            <a:r>
              <a:rPr lang="en-SG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God’s Favour in our lives.</a:t>
            </a:r>
          </a:p>
        </p:txBody>
      </p:sp>
    </p:spTree>
    <p:extLst>
      <p:ext uri="{BB962C8B-B14F-4D97-AF65-F5344CB8AC3E}">
        <p14:creationId xmlns:p14="http://schemas.microsoft.com/office/powerpoint/2010/main" val="33570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5473" y="4449571"/>
            <a:ext cx="115220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Isaiah 57:15 </a:t>
            </a:r>
            <a:r>
              <a:rPr lang="en-S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thus says </a:t>
            </a:r>
            <a:r>
              <a:rPr lang="en-SG" sz="30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High and Lofty One</a:t>
            </a:r>
            <a:r>
              <a:rPr lang="en-SG" sz="3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inhabits eternity, whose name is Holy: “</a:t>
            </a:r>
            <a:r>
              <a:rPr lang="en-SG" sz="3000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dwell</a:t>
            </a:r>
            <a:r>
              <a:rPr lang="en-SG" sz="3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high and holy place, </a:t>
            </a:r>
            <a:r>
              <a:rPr lang="en-SG" sz="3000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him who has a contrite and humble spirit</a:t>
            </a:r>
            <a:r>
              <a:rPr lang="en-S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 </a:t>
            </a:r>
            <a:r>
              <a:rPr lang="en-SG" sz="4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revive</a:t>
            </a:r>
            <a:r>
              <a:rPr lang="en-S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spirit of the humble, and to </a:t>
            </a:r>
            <a:r>
              <a:rPr lang="en-SG" sz="4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revive</a:t>
            </a:r>
            <a:r>
              <a:rPr lang="en-SG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heart of the contrite ones.</a:t>
            </a:r>
            <a:endParaRPr kumimoji="0" lang="en-SG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5473" y="271684"/>
            <a:ext cx="11522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SG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SG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  <a:t> 	Do whatever is necessary to </a:t>
            </a:r>
            <a:r>
              <a:rPr lang="en-SG" sz="3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restore</a:t>
            </a:r>
            <a: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  <a:t> God’s Favour </a:t>
            </a:r>
            <a:b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SG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  <a:t>our lives.</a:t>
            </a:r>
          </a:p>
        </p:txBody>
      </p:sp>
    </p:spTree>
    <p:extLst>
      <p:ext uri="{BB962C8B-B14F-4D97-AF65-F5344CB8AC3E}">
        <p14:creationId xmlns:p14="http://schemas.microsoft.com/office/powerpoint/2010/main" val="401038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8320" y="2254237"/>
            <a:ext cx="63601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Psalm 51:17 </a:t>
            </a:r>
            <a:r>
              <a:rPr lang="en-SG" sz="3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SG" sz="3200" b="1" u="sng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sacrifices </a:t>
            </a:r>
            <a:r>
              <a:rPr lang="en-SG" sz="3200" b="1" u="sng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SG" sz="3200" b="1" u="sng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SG" sz="3200" b="1" u="sng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SG" sz="3200" b="1" u="sng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are a broken spirit</a:t>
            </a:r>
            <a:r>
              <a:rPr lang="en-SG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SG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SG" sz="3200" b="1" u="sng" dirty="0" smtClean="0">
                <a:solidFill>
                  <a:srgbClr val="7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SG" sz="3200" b="1" u="sng" dirty="0">
                <a:solidFill>
                  <a:srgbClr val="7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broken and </a:t>
            </a:r>
            <a:r>
              <a:rPr lang="en-SG" sz="3200" b="1" u="sng" dirty="0" smtClean="0">
                <a:solidFill>
                  <a:srgbClr val="7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SG" sz="3200" b="1" u="sng" dirty="0">
                <a:solidFill>
                  <a:srgbClr val="7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contrite heart</a:t>
            </a:r>
            <a:r>
              <a:rPr lang="en-SG" sz="3200" dirty="0">
                <a:latin typeface="Arial" panose="020B0604020202020204" pitchFamily="34" charset="0"/>
                <a:cs typeface="Arial" panose="020B0604020202020204" pitchFamily="34" charset="0"/>
              </a:rPr>
              <a:t>—these, O God, </a:t>
            </a:r>
            <a:r>
              <a:rPr lang="en-SG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SG" sz="3200" dirty="0">
                <a:latin typeface="Arial" panose="020B0604020202020204" pitchFamily="34" charset="0"/>
                <a:cs typeface="Arial" panose="020B0604020202020204" pitchFamily="34" charset="0"/>
              </a:rPr>
              <a:t>will not despise.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320" y="268452"/>
            <a:ext cx="11508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</a:pPr>
            <a:r>
              <a:rPr lang="en-SG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	</a:t>
            </a:r>
            <a:r>
              <a:rPr lang="en-SG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  <a:t>whatever is necessary </a:t>
            </a:r>
            <a:r>
              <a:rPr lang="en-SG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SG" sz="3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restore</a:t>
            </a:r>
            <a: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  <a:t> God’s Favour </a:t>
            </a:r>
            <a:b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SG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SG" sz="3600" dirty="0">
                <a:latin typeface="Arial" panose="020B0604020202020204" pitchFamily="34" charset="0"/>
                <a:cs typeface="Arial" panose="020B0604020202020204" pitchFamily="34" charset="0"/>
              </a:rPr>
              <a:t>our lives.</a:t>
            </a:r>
          </a:p>
        </p:txBody>
      </p:sp>
    </p:spTree>
    <p:extLst>
      <p:ext uri="{BB962C8B-B14F-4D97-AF65-F5344CB8AC3E}">
        <p14:creationId xmlns:p14="http://schemas.microsoft.com/office/powerpoint/2010/main" val="134571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027" y="271108"/>
            <a:ext cx="115090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need to </a:t>
            </a: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posture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lives to continually experience the </a:t>
            </a: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Mercy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Grace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Favour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God. </a:t>
            </a:r>
            <a:endParaRPr kumimoji="0" lang="en-SG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		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Plead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Mercy.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II. 	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Pursue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specific Grace for our need.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III. 	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Position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our lives to obtain Favour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37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7662" y="273050"/>
            <a:ext cx="11509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BOTTOM-LINE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662" y="1479467"/>
            <a:ext cx="1150937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Know the Redemptive Purpose of God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54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Mercy, Grace and Favour </a:t>
            </a:r>
            <a:br>
              <a:rPr kumimoji="0" lang="en-SG" sz="54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SG" sz="54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is always for the above purpose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5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Blessed to be a Blessing</a:t>
            </a:r>
          </a:p>
        </p:txBody>
      </p:sp>
    </p:spTree>
    <p:extLst>
      <p:ext uri="{BB962C8B-B14F-4D97-AF65-F5344CB8AC3E}">
        <p14:creationId xmlns:p14="http://schemas.microsoft.com/office/powerpoint/2010/main" val="427990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8026" y="3807191"/>
            <a:ext cx="115090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John 3 </a:t>
            </a:r>
            <a:r>
              <a:rPr kumimoji="0" lang="en-SG" sz="40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Grace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4000" b="1" i="0" u="sng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mercy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 and </a:t>
            </a:r>
            <a:r>
              <a:rPr kumimoji="0" lang="en-SG" sz="4000" b="1" i="0" u="sng" strike="noStrike" kern="1200" cap="none" spc="0" normalizeH="0" baseline="0" noProof="0" dirty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peace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will be with you </a:t>
            </a: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 </a:t>
            </a: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Father and from the Lord Jesus Christ, the Son </a:t>
            </a: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Father, </a:t>
            </a: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truth and love</a:t>
            </a: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SG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024" y="1745955"/>
            <a:ext cx="1150901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Titus 1:4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 Titus, a true son in our common faith: </a:t>
            </a:r>
            <a:r>
              <a:rPr kumimoji="0" lang="en-SG" sz="40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Grace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4000" b="1" i="0" u="sng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mercy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n-SG" sz="4000" b="1" i="0" u="sng" strike="noStrike" kern="1200" cap="none" spc="0" normalizeH="0" baseline="0" noProof="0" dirty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peace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from God the Father and the Lord Jesus Christ our Saviour.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8027" y="269494"/>
            <a:ext cx="11509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lang="en-SG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need to </a:t>
            </a:r>
            <a:r>
              <a:rPr lang="en-SG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posture</a:t>
            </a:r>
            <a:r>
              <a:rPr lang="en-SG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lives to continually experience the </a:t>
            </a:r>
            <a:r>
              <a:rPr lang="en-SG" sz="3600" b="1" u="sng" dirty="0" smtClean="0"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Mercy</a:t>
            </a:r>
            <a:r>
              <a:rPr lang="en-SG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3600" b="1" u="sng" dirty="0" smtClean="0"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Grace</a:t>
            </a:r>
            <a:r>
              <a:rPr lang="en-SG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SG" sz="3600" b="1" u="sng" dirty="0" smtClean="0">
                <a:solidFill>
                  <a:srgbClr val="70AD4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Favour</a:t>
            </a:r>
            <a:r>
              <a:rPr lang="en-SG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SG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God.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11727" y="5117620"/>
            <a:ext cx="2745311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Jeremiah 9:23-24</a:t>
            </a:r>
            <a:endParaRPr kumimoji="0" lang="en-SG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31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8024" y="1747358"/>
            <a:ext cx="1150901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Timothy 1:2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Timothy, a true son in the faith: </a:t>
            </a:r>
            <a:r>
              <a:rPr kumimoji="0" lang="en-SG" sz="40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Grace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4000" b="1" i="0" u="sng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mercy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 </a:t>
            </a:r>
            <a:r>
              <a:rPr kumimoji="0" lang="en-SG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peace</a:t>
            </a: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God our Father and Jesus Christ </a:t>
            </a: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8026" y="3673885"/>
            <a:ext cx="11509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Timothy 1:2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Timothy, a beloved son: </a:t>
            </a:r>
            <a:r>
              <a:rPr kumimoji="0" lang="en-SG" sz="40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Grace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mercy</a:t>
            </a: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and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en-SG" sz="4000" b="1" i="0" u="sng" strike="noStrike" kern="1200" cap="none" spc="0" normalizeH="0" baseline="0" noProof="0" dirty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peace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from God the Father and Christ Jesus our Lord.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BDEB2D-A7A5-4917-9BAF-31E9B4FF07A1}"/>
              </a:ext>
            </a:extLst>
          </p:cNvPr>
          <p:cNvSpPr txBox="1"/>
          <p:nvPr/>
        </p:nvSpPr>
        <p:spPr>
          <a:xfrm>
            <a:off x="345721" y="5198662"/>
            <a:ext cx="6773537" cy="1077218"/>
          </a:xfrm>
          <a:prstGeom prst="rect">
            <a:avLst/>
          </a:prstGeom>
          <a:solidFill>
            <a:srgbClr val="73333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Peace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Eirene-Shalom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Favour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Wholesome </a:t>
            </a:r>
            <a:r>
              <a:rPr kumimoji="0" lang="en-SG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Well-being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721" y="268747"/>
            <a:ext cx="11509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lang="en-SG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need to </a:t>
            </a:r>
            <a:r>
              <a:rPr lang="en-SG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posture</a:t>
            </a:r>
            <a:r>
              <a:rPr lang="en-SG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lives to continually experience the </a:t>
            </a:r>
            <a:r>
              <a:rPr lang="en-SG" sz="3600" b="1" u="sng" dirty="0" smtClean="0"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Mercy</a:t>
            </a:r>
            <a:r>
              <a:rPr lang="en-SG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3600" b="1" u="sng" dirty="0" smtClean="0"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Grace</a:t>
            </a:r>
            <a:r>
              <a:rPr lang="en-SG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SG" sz="3600" b="1" u="sng" dirty="0" smtClean="0">
                <a:solidFill>
                  <a:srgbClr val="70AD4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Favour</a:t>
            </a:r>
            <a:r>
              <a:rPr lang="en-SG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SG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BDEB2D-A7A5-4917-9BAF-31E9B4FF07A1}"/>
              </a:ext>
            </a:extLst>
          </p:cNvPr>
          <p:cNvSpPr txBox="1"/>
          <p:nvPr/>
        </p:nvSpPr>
        <p:spPr>
          <a:xfrm>
            <a:off x="7119258" y="5198662"/>
            <a:ext cx="3165053" cy="1015663"/>
          </a:xfrm>
          <a:prstGeom prst="rect">
            <a:avLst/>
          </a:prstGeom>
          <a:solidFill>
            <a:srgbClr val="73333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lang="en-SG" sz="6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HOW?</a:t>
            </a:r>
            <a:endParaRPr kumimoji="0" lang="en-SG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37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027" y="271108"/>
            <a:ext cx="115090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lang="en-SG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need to </a:t>
            </a:r>
            <a:r>
              <a:rPr lang="en-SG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posture</a:t>
            </a:r>
            <a:r>
              <a:rPr lang="en-SG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lives to continually experience the </a:t>
            </a:r>
            <a:r>
              <a:rPr lang="en-SG" sz="3600" b="1" u="sng" dirty="0" smtClean="0"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Mercy</a:t>
            </a:r>
            <a:r>
              <a:rPr lang="en-SG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3600" b="1" u="sng" dirty="0" smtClean="0"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Grace</a:t>
            </a:r>
            <a:r>
              <a:rPr lang="en-SG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SG" sz="3600" b="1" u="sng" dirty="0" smtClean="0">
                <a:solidFill>
                  <a:srgbClr val="70AD4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Favour</a:t>
            </a:r>
            <a:r>
              <a:rPr lang="en-SG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SG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God. </a:t>
            </a:r>
            <a:endParaRPr lang="en-SG" sz="3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12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lang="en-SG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SG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		</a:t>
            </a:r>
            <a:r>
              <a:rPr lang="en-SG" sz="36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Plead</a:t>
            </a:r>
            <a:r>
              <a:rPr lang="en-SG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Mercy.</a:t>
            </a:r>
          </a:p>
          <a:p>
            <a:pPr lvl="0">
              <a:spcBef>
                <a:spcPts val="12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lang="en-SG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	</a:t>
            </a:r>
            <a:r>
              <a:rPr lang="en-SG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SG" sz="3600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Pursue</a:t>
            </a:r>
            <a:r>
              <a:rPr lang="en-SG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specific Grace for our need.</a:t>
            </a:r>
          </a:p>
          <a:p>
            <a:pPr lvl="0">
              <a:spcBef>
                <a:spcPts val="12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lang="en-SG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	</a:t>
            </a:r>
            <a:r>
              <a:rPr lang="en-SG" sz="36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en-SG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our lives to obtain Favour</a:t>
            </a:r>
            <a:r>
              <a:rPr lang="en-SG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SG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99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027" y="271108"/>
            <a:ext cx="1150901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lang="en-SG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need to </a:t>
            </a:r>
            <a:r>
              <a:rPr lang="en-SG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posture</a:t>
            </a:r>
            <a:r>
              <a:rPr lang="en-SG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lives to continually experience the </a:t>
            </a:r>
            <a:r>
              <a:rPr lang="en-SG" sz="3600" b="1" u="sng" dirty="0" smtClean="0"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Mercy</a:t>
            </a:r>
            <a:r>
              <a:rPr lang="en-SG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G" sz="3600" b="1" u="sng" dirty="0" smtClean="0"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Grace</a:t>
            </a:r>
            <a:r>
              <a:rPr lang="en-SG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SG" sz="3600" b="1" u="sng" dirty="0" smtClean="0">
                <a:solidFill>
                  <a:srgbClr val="70AD4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Favour</a:t>
            </a:r>
            <a:r>
              <a:rPr lang="en-SG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SG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God. </a:t>
            </a:r>
            <a:endParaRPr lang="en-SG" sz="3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12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lang="en-SG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SG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		</a:t>
            </a:r>
            <a:r>
              <a:rPr lang="en-SG" sz="4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Plead</a:t>
            </a:r>
            <a:r>
              <a:rPr lang="en-SG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Mercy.</a:t>
            </a:r>
          </a:p>
          <a:p>
            <a:pPr lvl="0">
              <a:spcBef>
                <a:spcPts val="12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lang="en-SG" sz="3600" b="1" dirty="0">
                <a:solidFill>
                  <a:srgbClr val="35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	</a:t>
            </a:r>
            <a:r>
              <a:rPr lang="en-SG" sz="3600" b="1" dirty="0" smtClean="0">
                <a:solidFill>
                  <a:srgbClr val="35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SG" sz="3600" b="1" u="sng" dirty="0" smtClean="0">
                <a:solidFill>
                  <a:srgbClr val="35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Pursue</a:t>
            </a:r>
            <a:r>
              <a:rPr lang="en-SG" sz="3600" dirty="0" smtClean="0">
                <a:solidFill>
                  <a:srgbClr val="35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600" dirty="0">
                <a:solidFill>
                  <a:srgbClr val="35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specific Grace for our need.</a:t>
            </a:r>
          </a:p>
          <a:p>
            <a:pPr lvl="0">
              <a:spcBef>
                <a:spcPts val="1200"/>
              </a:spcBef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</a:tabLst>
              <a:defRPr/>
            </a:pPr>
            <a:r>
              <a:rPr lang="en-SG" sz="3600" b="1" dirty="0">
                <a:solidFill>
                  <a:srgbClr val="35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	</a:t>
            </a:r>
            <a:r>
              <a:rPr lang="en-SG" sz="3600" b="1" u="sng" dirty="0">
                <a:solidFill>
                  <a:srgbClr val="35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en-SG" sz="3600" dirty="0">
                <a:solidFill>
                  <a:srgbClr val="35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our lives to obtain Favour</a:t>
            </a:r>
            <a:r>
              <a:rPr lang="en-SG" sz="3600" dirty="0" smtClean="0">
                <a:solidFill>
                  <a:srgbClr val="35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SG" sz="3600" dirty="0">
              <a:solidFill>
                <a:srgbClr val="3547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3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8026" y="269837"/>
            <a:ext cx="11509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	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Definition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	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Mercy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not getting what we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deserve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026" y="1747483"/>
            <a:ext cx="7372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Romans 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6:23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the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wages of sin </a:t>
            </a:r>
            <a:r>
              <a:rPr kumimoji="0" lang="en-SG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death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but the </a:t>
            </a:r>
            <a:r>
              <a:rPr kumimoji="0" lang="en-SG" sz="3200" b="1" i="0" u="sng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gift of God is eternal life in Christ Jesus our Lord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8026" y="3594460"/>
            <a:ext cx="11509012" cy="206210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Separated from God, we reap everything 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devil hurls at us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lvl="0">
              <a:defRPr/>
            </a:pPr>
            <a:r>
              <a:rPr kumimoji="0" lang="en-SG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continually 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accused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condemned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lied </a:t>
            </a:r>
            <a:r>
              <a:rPr kumimoji="0" lang="en-SG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to, deceived,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stolen, hurt, wounded, in bondage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destroyed</a:t>
            </a:r>
            <a:r>
              <a:rPr kumimoji="0" lang="en-SG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lang="en-SG" sz="3200" b="1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killed</a:t>
            </a:r>
            <a:r>
              <a:rPr lang="en-SG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SG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death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7093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8026" y="269837"/>
            <a:ext cx="11509012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		Definition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7188" algn="l"/>
                <a:tab pos="539750" algn="l"/>
                <a:tab pos="712788" algn="l"/>
                <a:tab pos="895350" algn="l"/>
                <a:tab pos="1079500" algn="l"/>
                <a:tab pos="1252538" algn="l"/>
                <a:tab pos="1435100" algn="l"/>
                <a:tab pos="1619250" algn="l"/>
                <a:tab pos="1792288" algn="l"/>
                <a:tab pos="1974850" algn="l"/>
                <a:tab pos="2149475" algn="l"/>
              </a:tabLst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SG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B. 	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Mercy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reaping the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negative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	consequences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</a:t>
            </a:r>
            <a:r>
              <a:rPr kumimoji="0" lang="en-SG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have </a:t>
            </a:r>
            <a:r>
              <a:rPr kumimoji="0" lang="en-SG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previously</a:t>
            </a:r>
            <a:r>
              <a:rPr kumimoji="0" lang="en-SG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</a:t>
            </a:r>
            <a:r>
              <a:rPr kumimoji="0" lang="en-SG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sown </a:t>
            </a:r>
            <a:r>
              <a:rPr kumimoji="0" lang="en-SG" sz="4000" b="1" i="0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wrongly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026" y="3004186"/>
            <a:ext cx="11509012" cy="2585323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Galatians 6:7-8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not be deceived, God is not mocked; for </a:t>
            </a: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whatever </a:t>
            </a:r>
            <a:b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 sows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 </a:t>
            </a:r>
            <a:r>
              <a:rPr kumimoji="0" lang="en-SG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will also reap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who </a:t>
            </a:r>
            <a:r>
              <a:rPr kumimoji="0" lang="en-SG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sows 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his flesh will of the flesh reap corruption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SG" sz="3000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who sows to </a:t>
            </a:r>
            <a:r>
              <a:rPr kumimoji="0" lang="en-SG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kumimoji="0" lang="en-SG" sz="3000" b="1" i="0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Spirit will of the Spirit reap everlasting life</a:t>
            </a:r>
            <a:r>
              <a:rPr kumimoji="0" lang="en-SG" sz="30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8809" y="5682930"/>
            <a:ext cx="7948230" cy="830997"/>
          </a:xfrm>
          <a:prstGeom prst="rect">
            <a:avLst/>
          </a:prstGeom>
          <a:solidFill>
            <a:srgbClr val="795735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Reflect from time born to date,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SG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bring every </a:t>
            </a:r>
            <a:r>
              <a:rPr kumimoji="0" lang="en-SG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wrong-failure-mistake </a:t>
            </a:r>
            <a:r>
              <a:rPr kumimoji="0" lang="en-SG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 the Blood</a:t>
            </a:r>
            <a:r>
              <a:rPr kumimoji="0" lang="en-SG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3293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3671</TotalTime>
  <Words>1172</Words>
  <Application>Microsoft Office PowerPoint</Application>
  <PresentationFormat>Widescreen</PresentationFormat>
  <Paragraphs>209</Paragraphs>
  <Slides>39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</dc:creator>
  <cp:lastModifiedBy>Jessica Teng</cp:lastModifiedBy>
  <cp:revision>190</cp:revision>
  <dcterms:created xsi:type="dcterms:W3CDTF">2018-10-29T08:15:22Z</dcterms:created>
  <dcterms:modified xsi:type="dcterms:W3CDTF">2019-12-12T02:56:58Z</dcterms:modified>
</cp:coreProperties>
</file>