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32" r:id="rId2"/>
    <p:sldMasterId id="2147483744" r:id="rId3"/>
    <p:sldMasterId id="2147483756" r:id="rId4"/>
  </p:sldMasterIdLst>
  <p:notesMasterIdLst>
    <p:notesMasterId r:id="rId26"/>
  </p:notesMasterIdLst>
  <p:sldIdLst>
    <p:sldId id="256" r:id="rId5"/>
    <p:sldId id="257" r:id="rId6"/>
    <p:sldId id="377" r:id="rId7"/>
    <p:sldId id="348" r:id="rId8"/>
    <p:sldId id="372" r:id="rId9"/>
    <p:sldId id="294" r:id="rId10"/>
    <p:sldId id="295" r:id="rId11"/>
    <p:sldId id="296" r:id="rId12"/>
    <p:sldId id="299" r:id="rId13"/>
    <p:sldId id="300" r:id="rId14"/>
    <p:sldId id="301" r:id="rId15"/>
    <p:sldId id="302" r:id="rId16"/>
    <p:sldId id="276" r:id="rId17"/>
    <p:sldId id="375" r:id="rId18"/>
    <p:sldId id="320" r:id="rId19"/>
    <p:sldId id="376" r:id="rId20"/>
    <p:sldId id="322" r:id="rId21"/>
    <p:sldId id="334" r:id="rId22"/>
    <p:sldId id="336" r:id="rId23"/>
    <p:sldId id="374" r:id="rId24"/>
    <p:sldId id="345" r:id="rId25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CC0066"/>
    <a:srgbClr val="000066"/>
    <a:srgbClr val="006600"/>
    <a:srgbClr val="660033"/>
    <a:srgbClr val="382918"/>
    <a:srgbClr val="660066"/>
    <a:srgbClr val="973807"/>
    <a:srgbClr val="4B3720"/>
    <a:srgbClr val="710A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06" autoAdjust="0"/>
    <p:restoredTop sz="76410" autoAdjust="0"/>
  </p:normalViewPr>
  <p:slideViewPr>
    <p:cSldViewPr showGuides="1">
      <p:cViewPr>
        <p:scale>
          <a:sx n="50" d="100"/>
          <a:sy n="50" d="100"/>
        </p:scale>
        <p:origin x="-1704" y="-126"/>
      </p:cViewPr>
      <p:guideLst>
        <p:guide orient="horz" pos="1389"/>
        <p:guide pos="11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 showGuides="1">
      <p:cViewPr varScale="1">
        <p:scale>
          <a:sx n="51" d="100"/>
          <a:sy n="51" d="100"/>
        </p:scale>
        <p:origin x="-2856" y="-96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763CA0-123D-418C-8206-5A896F32CB8C}" type="datetimeFigureOut">
              <a:rPr lang="en-SG" smtClean="0"/>
              <a:pPr/>
              <a:t>21/12/2012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F57EA2-D036-48FB-800E-6C4E065F2534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25352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F57EA2-D036-48FB-800E-6C4E065F2534}" type="slidenum">
              <a:rPr lang="en-SG" smtClean="0"/>
              <a:pPr/>
              <a:t>1</a:t>
            </a:fld>
            <a:endParaRPr lang="en-SG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SG" sz="1200" dirty="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F57EA2-D036-48FB-800E-6C4E065F2534}" type="slidenum">
              <a:rPr lang="en-SG" smtClean="0"/>
              <a:pPr/>
              <a:t>10</a:t>
            </a:fld>
            <a:endParaRPr lang="en-SG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F57EA2-D036-48FB-800E-6C4E065F2534}" type="slidenum">
              <a:rPr lang="en-SG" smtClean="0"/>
              <a:pPr/>
              <a:t>11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216884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sz="1200" b="0" u="none" dirty="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F57EA2-D036-48FB-800E-6C4E065F2534}" type="slidenum">
              <a:rPr lang="en-SG" smtClean="0"/>
              <a:pPr/>
              <a:t>12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726295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F57EA2-D036-48FB-800E-6C4E065F2534}" type="slidenum">
              <a:rPr lang="en-SG" smtClean="0"/>
              <a:pPr/>
              <a:t>13</a:t>
            </a:fld>
            <a:endParaRPr lang="en-SG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S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FCE86-2687-4A85-AC6E-DFA723856A27}" type="slidenum">
              <a:rPr lang="en-SG" smtClean="0">
                <a:solidFill>
                  <a:prstClr val="black"/>
                </a:solidFill>
              </a:rPr>
              <a:pPr/>
              <a:t>14</a:t>
            </a:fld>
            <a:endParaRPr lang="en-SG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5311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F57EA2-D036-48FB-800E-6C4E065F2534}" type="slidenum">
              <a:rPr lang="en-SG" smtClean="0"/>
              <a:pPr/>
              <a:t>15</a:t>
            </a:fld>
            <a:endParaRPr lang="en-SG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F57EA2-D036-48FB-800E-6C4E065F2534}" type="slidenum">
              <a:rPr lang="en-SG" smtClean="0">
                <a:solidFill>
                  <a:prstClr val="black"/>
                </a:solidFill>
              </a:rPr>
              <a:pPr/>
              <a:t>16</a:t>
            </a:fld>
            <a:endParaRPr lang="en-SG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S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F57EA2-D036-48FB-800E-6C4E065F2534}" type="slidenum">
              <a:rPr lang="en-SG" smtClean="0"/>
              <a:pPr/>
              <a:t>17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776366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F57EA2-D036-48FB-800E-6C4E065F2534}" type="slidenum">
              <a:rPr lang="en-SG" smtClean="0"/>
              <a:pPr/>
              <a:t>18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494262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S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F57EA2-D036-48FB-800E-6C4E065F2534}" type="slidenum">
              <a:rPr lang="en-SG" smtClean="0"/>
              <a:pPr/>
              <a:t>19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87774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F57EA2-D036-48FB-800E-6C4E065F2534}" type="slidenum">
              <a:rPr lang="en-SG" smtClean="0"/>
              <a:pPr/>
              <a:t>2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447449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F57EA2-D036-48FB-800E-6C4E065F2534}" type="slidenum">
              <a:rPr lang="en-SG" smtClean="0">
                <a:solidFill>
                  <a:prstClr val="black"/>
                </a:solidFill>
              </a:rPr>
              <a:pPr/>
              <a:t>20</a:t>
            </a:fld>
            <a:endParaRPr lang="en-SG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2925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F57EA2-D036-48FB-800E-6C4E065F2534}" type="slidenum">
              <a:rPr lang="en-SG" smtClean="0"/>
              <a:pPr/>
              <a:t>21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02751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F57EA2-D036-48FB-800E-6C4E065F2534}" type="slidenum">
              <a:rPr lang="en-SG" smtClean="0">
                <a:solidFill>
                  <a:prstClr val="black"/>
                </a:solidFill>
              </a:rPr>
              <a:pPr/>
              <a:t>3</a:t>
            </a:fld>
            <a:endParaRPr lang="en-SG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F57EA2-D036-48FB-800E-6C4E065F2534}" type="slidenum">
              <a:rPr lang="en-SG" smtClean="0"/>
              <a:pPr/>
              <a:t>4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082925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F57EA2-D036-48FB-800E-6C4E065F2534}" type="slidenum">
              <a:rPr lang="en-SG" smtClean="0"/>
              <a:pPr/>
              <a:t>5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082925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S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F57EA2-D036-48FB-800E-6C4E065F2534}" type="slidenum">
              <a:rPr lang="en-SG" smtClean="0"/>
              <a:pPr/>
              <a:t>6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321566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S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F57EA2-D036-48FB-800E-6C4E065F2534}" type="slidenum">
              <a:rPr lang="en-SG" smtClean="0"/>
              <a:pPr/>
              <a:t>7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172763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F57EA2-D036-48FB-800E-6C4E065F2534}" type="slidenum">
              <a:rPr lang="en-SG" smtClean="0"/>
              <a:pPr/>
              <a:t>8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732973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SG" sz="1200" dirty="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F57EA2-D036-48FB-800E-6C4E065F2534}" type="slidenum">
              <a:rPr lang="en-SG" smtClean="0"/>
              <a:pPr/>
              <a:t>9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9314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/>
              <a:pPr/>
              <a:t>21/12/2012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34901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/>
              <a:pPr/>
              <a:t>21/12/2012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33838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/>
              <a:pPr/>
              <a:t>21/12/2012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400022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21/12/2012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9014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21/12/2012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479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21/12/2012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042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21/12/2012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86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21/12/2012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1894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21/12/2012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551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21/12/2012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7171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21/12/2012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252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/>
              <a:pPr/>
              <a:t>21/12/2012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524795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21/12/2012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043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21/12/2012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8386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21/12/2012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0022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21/12/2012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9014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21/12/2012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4795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21/12/2012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0426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21/12/2012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866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21/12/2012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1894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21/12/2012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551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21/12/2012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717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/>
              <a:pPr/>
              <a:t>21/12/2012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850426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21/12/2012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2529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21/12/2012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043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21/12/2012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83866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21/12/2012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00228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21/12/2012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90149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21/12/2012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47951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21/12/2012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04268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21/12/2012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8665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21/12/2012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18948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21/12/2012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55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/>
              <a:pPr/>
              <a:t>21/12/2012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678665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21/12/2012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71711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21/12/2012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2529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21/12/2012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0434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21/12/2012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83866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21/12/2012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002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/>
              <a:pPr/>
              <a:t>21/12/2012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6618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/>
              <a:pPr/>
              <a:t>21/12/2012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1555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/>
              <a:pPr/>
              <a:t>21/12/2012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09717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/>
              <a:pPr/>
              <a:t>21/12/2012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17252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7F33-0BB8-4237-B85C-A00122A1DED5}" type="datetimeFigureOut">
              <a:rPr lang="en-SG" smtClean="0"/>
              <a:pPr/>
              <a:t>21/12/2012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F9A4-CD33-45D6-86FB-8AED9EFA4777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2104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37F33-0BB8-4237-B85C-A00122A1DED5}" type="datetimeFigureOut">
              <a:rPr lang="en-SG" smtClean="0"/>
              <a:pPr/>
              <a:t>21/12/2012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0F9A4-CD33-45D6-86FB-8AED9EFA4777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1263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37F33-0BB8-4237-B85C-A00122A1DED5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21/12/2012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0F9A4-CD33-45D6-86FB-8AED9EFA4777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63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37F33-0BB8-4237-B85C-A00122A1DED5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21/12/2012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0F9A4-CD33-45D6-86FB-8AED9EFA4777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63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37F33-0BB8-4237-B85C-A00122A1DED5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21/12/2012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0F9A4-CD33-45D6-86FB-8AED9EFA4777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63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296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404813"/>
            <a:ext cx="69128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  <a:tab pos="3584575" algn="l"/>
              </a:tabLst>
            </a:pP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5. </a:t>
            </a:r>
            <a:r>
              <a:rPr lang="en-US" sz="3200" b="1" dirty="0">
                <a:solidFill>
                  <a:prstClr val="black"/>
                </a:solidFill>
                <a:latin typeface="Arial Narrow" pitchFamily="34" charset="0"/>
              </a:rPr>
              <a:t>	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It is entirely due to the </a:t>
            </a:r>
            <a:r>
              <a:rPr lang="en-US" sz="3200" b="1" u="sng" dirty="0" smtClean="0">
                <a:solidFill>
                  <a:srgbClr val="C00000"/>
                </a:solidFill>
                <a:latin typeface="Arial Narrow" pitchFamily="34" charset="0"/>
              </a:rPr>
              <a:t>mercy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and </a:t>
            </a:r>
            <a:r>
              <a:rPr lang="en-US" sz="3200" b="1" u="sng" dirty="0" smtClean="0">
                <a:solidFill>
                  <a:srgbClr val="C00000"/>
                </a:solidFill>
                <a:latin typeface="Arial Narrow" pitchFamily="34" charset="0"/>
              </a:rPr>
              <a:t>grace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		of God to give us this righteousness in 			Christ.</a:t>
            </a:r>
            <a:endParaRPr lang="en-SG" sz="32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388" y="2205013"/>
            <a:ext cx="691301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973807"/>
                </a:solidFill>
                <a:latin typeface="Arial Narrow" pitchFamily="34" charset="0"/>
              </a:rPr>
              <a:t>Ephesians 2:8 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For </a:t>
            </a:r>
            <a:r>
              <a:rPr lang="en-SG" sz="3000" b="1" u="sng" dirty="0">
                <a:solidFill>
                  <a:srgbClr val="CC0066"/>
                </a:solidFill>
                <a:latin typeface="Arial Narrow" pitchFamily="34" charset="0"/>
              </a:rPr>
              <a:t>by grace</a:t>
            </a:r>
            <a:r>
              <a:rPr lang="en-SG" sz="3000" dirty="0">
                <a:solidFill>
                  <a:srgbClr val="CC0066"/>
                </a:solidFill>
                <a:latin typeface="Arial Narrow" pitchFamily="34" charset="0"/>
              </a:rPr>
              <a:t> 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you have been saved </a:t>
            </a:r>
            <a:r>
              <a:rPr lang="en-SG" sz="3000" b="1" u="sng" dirty="0">
                <a:solidFill>
                  <a:srgbClr val="FF0000"/>
                </a:solidFill>
                <a:latin typeface="Arial Narrow" pitchFamily="34" charset="0"/>
              </a:rPr>
              <a:t>through faith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, and that not of yourselves; it is the </a:t>
            </a:r>
            <a:r>
              <a:rPr lang="en-SG" sz="3000" b="1" u="sng" dirty="0">
                <a:solidFill>
                  <a:srgbClr val="000066"/>
                </a:solidFill>
                <a:latin typeface="Arial Narrow" pitchFamily="34" charset="0"/>
              </a:rPr>
              <a:t>gift of God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, </a:t>
            </a:r>
            <a:r>
              <a:rPr lang="en-SG" sz="3000" b="1" dirty="0">
                <a:solidFill>
                  <a:srgbClr val="973807"/>
                </a:solidFill>
                <a:latin typeface="Arial Narrow" pitchFamily="34" charset="0"/>
              </a:rPr>
              <a:t>9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 </a:t>
            </a:r>
            <a:r>
              <a:rPr lang="en-SG" sz="3000" b="1" u="sng" dirty="0">
                <a:solidFill>
                  <a:srgbClr val="660033"/>
                </a:solidFill>
                <a:latin typeface="Arial Narrow" pitchFamily="34" charset="0"/>
              </a:rPr>
              <a:t>not </a:t>
            </a:r>
            <a:r>
              <a:rPr lang="en-SG" sz="3000" b="1" u="sng" dirty="0" smtClean="0">
                <a:solidFill>
                  <a:srgbClr val="660033"/>
                </a:solidFill>
                <a:latin typeface="Arial Narrow" pitchFamily="34" charset="0"/>
              </a:rPr>
              <a:t>of </a:t>
            </a:r>
            <a:r>
              <a:rPr lang="en-SG" sz="3000" b="1" u="sng" dirty="0">
                <a:solidFill>
                  <a:srgbClr val="660033"/>
                </a:solidFill>
                <a:latin typeface="Arial Narrow" pitchFamily="34" charset="0"/>
              </a:rPr>
              <a:t>works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, 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lest 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anyone should boast.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9388" y="6351711"/>
            <a:ext cx="8785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tabLst>
                <a:tab pos="180975" algn="l"/>
                <a:tab pos="361950" algn="l"/>
                <a:tab pos="542925" algn="l"/>
                <a:tab pos="714375" algn="l"/>
                <a:tab pos="895350" algn="l"/>
                <a:tab pos="1076325" algn="l"/>
                <a:tab pos="1257300" algn="l"/>
                <a:tab pos="1438275" algn="l"/>
                <a:tab pos="1619250" algn="l"/>
                <a:tab pos="1790700" algn="l"/>
                <a:tab pos="1971675" algn="l"/>
                <a:tab pos="2152650" algn="l"/>
                <a:tab pos="2333625" algn="l"/>
                <a:tab pos="2514600" algn="l"/>
                <a:tab pos="2695575" algn="l"/>
                <a:tab pos="2867025" algn="l"/>
                <a:tab pos="3048000" algn="l"/>
                <a:tab pos="3228975" algn="l"/>
                <a:tab pos="3409950" algn="l"/>
              </a:tabLst>
            </a:pPr>
            <a:r>
              <a:rPr lang="en-US" sz="2400" b="1" dirty="0" smtClean="0">
                <a:solidFill>
                  <a:schemeClr val="bg1">
                    <a:lumMod val="75000"/>
                  </a:schemeClr>
                </a:solidFill>
                <a:latin typeface="Arial Narrow" pitchFamily="34" charset="0"/>
              </a:rPr>
              <a:t>Ephesians 2:8-9</a:t>
            </a:r>
            <a:endParaRPr lang="en-SG" sz="2400" dirty="0">
              <a:solidFill>
                <a:schemeClr val="bg1">
                  <a:lumMod val="75000"/>
                </a:schemeClr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569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388" y="404813"/>
            <a:ext cx="70569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  <a:tab pos="3584575" algn="l"/>
              </a:tabLst>
            </a:pP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6. </a:t>
            </a:r>
            <a:r>
              <a:rPr lang="en-US" sz="3200" b="1" dirty="0">
                <a:solidFill>
                  <a:prstClr val="black"/>
                </a:solidFill>
                <a:latin typeface="Arial Narrow" pitchFamily="34" charset="0"/>
              </a:rPr>
              <a:t>	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We cannot </a:t>
            </a:r>
            <a:r>
              <a:rPr lang="en-US" sz="3200" b="1" u="sng" dirty="0" smtClean="0">
                <a:solidFill>
                  <a:srgbClr val="C00000"/>
                </a:solidFill>
                <a:latin typeface="Arial Narrow" pitchFamily="34" charset="0"/>
              </a:rPr>
              <a:t>work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to earn this 				righteousness.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9264" y="1772965"/>
            <a:ext cx="691301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973807"/>
                </a:solidFill>
                <a:latin typeface="Arial Narrow" pitchFamily="34" charset="0"/>
              </a:rPr>
              <a:t>Romans 10:3 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For they being </a:t>
            </a:r>
            <a:r>
              <a:rPr lang="en-SG" sz="3000" b="1" dirty="0">
                <a:solidFill>
                  <a:srgbClr val="CC0066"/>
                </a:solidFill>
                <a:latin typeface="Arial Narrow" pitchFamily="34" charset="0"/>
              </a:rPr>
              <a:t>ignorant of </a:t>
            </a:r>
            <a:r>
              <a:rPr lang="en-SG" sz="3000" b="1" u="sng" dirty="0" smtClean="0">
                <a:solidFill>
                  <a:srgbClr val="FF0000"/>
                </a:solidFill>
                <a:latin typeface="Arial Narrow" pitchFamily="34" charset="0"/>
              </a:rPr>
              <a:t>God’s </a:t>
            </a:r>
            <a:r>
              <a:rPr lang="en-SG" sz="3000" b="1" u="sng" dirty="0">
                <a:solidFill>
                  <a:srgbClr val="FF0000"/>
                </a:solidFill>
                <a:latin typeface="Arial Narrow" pitchFamily="34" charset="0"/>
              </a:rPr>
              <a:t>righteousness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, and </a:t>
            </a:r>
            <a:r>
              <a:rPr lang="en-SG" sz="3000" b="1" dirty="0">
                <a:solidFill>
                  <a:srgbClr val="660066"/>
                </a:solidFill>
                <a:latin typeface="Arial Narrow" pitchFamily="34" charset="0"/>
              </a:rPr>
              <a:t>seeking </a:t>
            </a:r>
            <a:r>
              <a:rPr lang="en-SG" sz="3000" b="1" dirty="0" smtClean="0">
                <a:solidFill>
                  <a:srgbClr val="660066"/>
                </a:solidFill>
                <a:latin typeface="Arial Narrow" pitchFamily="34" charset="0"/>
              </a:rPr>
              <a:t>to </a:t>
            </a:r>
            <a:r>
              <a:rPr lang="en-SG" sz="3000" b="1" dirty="0">
                <a:solidFill>
                  <a:srgbClr val="660066"/>
                </a:solidFill>
                <a:latin typeface="Arial Narrow" pitchFamily="34" charset="0"/>
              </a:rPr>
              <a:t>establish their own </a:t>
            </a:r>
            <a:r>
              <a:rPr lang="en-SG" sz="3000" b="1" u="sng" dirty="0">
                <a:solidFill>
                  <a:srgbClr val="000066"/>
                </a:solidFill>
                <a:latin typeface="Arial Narrow" pitchFamily="34" charset="0"/>
              </a:rPr>
              <a:t>righteousness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, have not submitted to the 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righteousness of 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God. </a:t>
            </a:r>
          </a:p>
        </p:txBody>
      </p:sp>
    </p:spTree>
    <p:extLst>
      <p:ext uri="{BB962C8B-B14F-4D97-AF65-F5344CB8AC3E}">
        <p14:creationId xmlns:p14="http://schemas.microsoft.com/office/powerpoint/2010/main" val="3054598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79264" y="1772816"/>
            <a:ext cx="691301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973807"/>
                </a:solidFill>
                <a:latin typeface="Arial Narrow" pitchFamily="34" charset="0"/>
              </a:rPr>
              <a:t>Philippians 3:9 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and be found in Him, 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not </a:t>
            </a:r>
          </a:p>
          <a:p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having 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my </a:t>
            </a:r>
            <a:r>
              <a:rPr lang="en-SG" sz="3000" b="1" u="sng" dirty="0">
                <a:solidFill>
                  <a:srgbClr val="006600"/>
                </a:solidFill>
                <a:latin typeface="Arial Narrow" pitchFamily="34" charset="0"/>
              </a:rPr>
              <a:t>own righteousness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, </a:t>
            </a:r>
            <a:r>
              <a:rPr lang="en-SG" sz="3000" b="1" u="sng" dirty="0">
                <a:solidFill>
                  <a:srgbClr val="CC0066"/>
                </a:solidFill>
                <a:latin typeface="Arial Narrow" pitchFamily="34" charset="0"/>
              </a:rPr>
              <a:t>which </a:t>
            </a:r>
            <a:r>
              <a:rPr lang="en-SG" sz="3000" b="1" u="sng" dirty="0" smtClean="0">
                <a:solidFill>
                  <a:srgbClr val="CC0066"/>
                </a:solidFill>
                <a:latin typeface="Arial Narrow" pitchFamily="34" charset="0"/>
              </a:rPr>
              <a:t>is </a:t>
            </a:r>
          </a:p>
          <a:p>
            <a:r>
              <a:rPr lang="en-SG" sz="3000" b="1" u="sng" dirty="0" smtClean="0">
                <a:solidFill>
                  <a:srgbClr val="CC0066"/>
                </a:solidFill>
                <a:latin typeface="Arial Narrow" pitchFamily="34" charset="0"/>
              </a:rPr>
              <a:t>from the </a:t>
            </a:r>
            <a:r>
              <a:rPr lang="en-SG" sz="3000" b="1" u="sng" dirty="0">
                <a:solidFill>
                  <a:srgbClr val="CC0066"/>
                </a:solidFill>
                <a:latin typeface="Arial Narrow" pitchFamily="34" charset="0"/>
              </a:rPr>
              <a:t>law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, but that 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which 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is </a:t>
            </a:r>
            <a:r>
              <a:rPr lang="en-SG" sz="3000" b="1" u="sng" dirty="0" smtClean="0">
                <a:solidFill>
                  <a:srgbClr val="000066"/>
                </a:solidFill>
                <a:latin typeface="Arial Narrow" pitchFamily="34" charset="0"/>
              </a:rPr>
              <a:t>through</a:t>
            </a:r>
          </a:p>
          <a:p>
            <a:r>
              <a:rPr lang="en-SG" sz="3000" b="1" u="sng" dirty="0" smtClean="0">
                <a:solidFill>
                  <a:srgbClr val="000066"/>
                </a:solidFill>
                <a:latin typeface="Arial Narrow" pitchFamily="34" charset="0"/>
              </a:rPr>
              <a:t> </a:t>
            </a:r>
            <a:r>
              <a:rPr lang="en-SG" sz="3000" b="1" u="sng" dirty="0">
                <a:solidFill>
                  <a:srgbClr val="000066"/>
                </a:solidFill>
                <a:latin typeface="Arial Narrow" pitchFamily="34" charset="0"/>
              </a:rPr>
              <a:t>faith </a:t>
            </a:r>
            <a:r>
              <a:rPr lang="en-SG" sz="3000" b="1" u="sng" dirty="0" smtClean="0">
                <a:solidFill>
                  <a:srgbClr val="000066"/>
                </a:solidFill>
                <a:latin typeface="Arial Narrow" pitchFamily="34" charset="0"/>
              </a:rPr>
              <a:t>in </a:t>
            </a:r>
            <a:r>
              <a:rPr lang="en-SG" sz="3000" b="1" u="sng" dirty="0">
                <a:solidFill>
                  <a:srgbClr val="000066"/>
                </a:solidFill>
                <a:latin typeface="Arial Narrow" pitchFamily="34" charset="0"/>
              </a:rPr>
              <a:t>Christ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, the </a:t>
            </a:r>
            <a:r>
              <a:rPr lang="en-SG" sz="3000" b="1" u="sng" dirty="0">
                <a:solidFill>
                  <a:srgbClr val="FF0000"/>
                </a:solidFill>
                <a:latin typeface="Arial Narrow" pitchFamily="34" charset="0"/>
              </a:rPr>
              <a:t>righteousness which </a:t>
            </a:r>
            <a:endParaRPr lang="en-SG" sz="3000" b="1" u="sng" dirty="0" smtClean="0">
              <a:solidFill>
                <a:srgbClr val="FF0000"/>
              </a:solidFill>
              <a:latin typeface="Arial Narrow" pitchFamily="34" charset="0"/>
            </a:endParaRPr>
          </a:p>
          <a:p>
            <a:r>
              <a:rPr lang="en-SG" sz="3000" b="1" u="sng" dirty="0" smtClean="0">
                <a:solidFill>
                  <a:srgbClr val="FF0000"/>
                </a:solidFill>
                <a:latin typeface="Arial Narrow" pitchFamily="34" charset="0"/>
              </a:rPr>
              <a:t>is </a:t>
            </a:r>
            <a:r>
              <a:rPr lang="en-SG" sz="3000" b="1" u="sng" dirty="0">
                <a:solidFill>
                  <a:srgbClr val="FF0000"/>
                </a:solidFill>
                <a:latin typeface="Arial Narrow" pitchFamily="34" charset="0"/>
              </a:rPr>
              <a:t>from God by </a:t>
            </a:r>
            <a:r>
              <a:rPr lang="en-SG" sz="3000" b="1" u="sng" dirty="0" smtClean="0">
                <a:solidFill>
                  <a:srgbClr val="FF0000"/>
                </a:solidFill>
                <a:latin typeface="Arial Narrow" pitchFamily="34" charset="0"/>
              </a:rPr>
              <a:t>faith</a:t>
            </a:r>
            <a:r>
              <a:rPr lang="en-SG" sz="30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…</a:t>
            </a:r>
            <a:endParaRPr lang="en-SG" sz="3000" dirty="0">
              <a:solidFill>
                <a:srgbClr val="973807"/>
              </a:solidFill>
              <a:latin typeface="Arial Narrow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388" y="404813"/>
            <a:ext cx="69128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  <a:tab pos="3584575" algn="l"/>
              </a:tabLst>
            </a:pP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6. </a:t>
            </a:r>
            <a:r>
              <a:rPr lang="en-US" sz="3200" b="1" dirty="0">
                <a:solidFill>
                  <a:prstClr val="black"/>
                </a:solidFill>
                <a:latin typeface="Arial Narrow" pitchFamily="34" charset="0"/>
              </a:rPr>
              <a:t>	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We cannot </a:t>
            </a:r>
            <a:r>
              <a:rPr lang="en-US" sz="3200" b="1" u="sng" dirty="0" smtClean="0">
                <a:solidFill>
                  <a:srgbClr val="C00000"/>
                </a:solidFill>
                <a:latin typeface="Arial Narrow" pitchFamily="34" charset="0"/>
              </a:rPr>
              <a:t>work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to earn this 				righteousness.</a:t>
            </a:r>
          </a:p>
        </p:txBody>
      </p:sp>
    </p:spTree>
    <p:extLst>
      <p:ext uri="{BB962C8B-B14F-4D97-AF65-F5344CB8AC3E}">
        <p14:creationId xmlns:p14="http://schemas.microsoft.com/office/powerpoint/2010/main" val="391947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388" y="404813"/>
            <a:ext cx="6912893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  <a:tab pos="3584575" algn="l"/>
              </a:tabLst>
            </a:pPr>
            <a:r>
              <a:rPr lang="en-US" sz="3200" b="1" dirty="0" smtClean="0">
                <a:latin typeface="Arial Narrow" pitchFamily="34" charset="0"/>
              </a:rPr>
              <a:t>II. 	</a:t>
            </a:r>
            <a:r>
              <a:rPr lang="en-US" sz="3200" dirty="0" smtClean="0">
                <a:latin typeface="Arial Narrow" pitchFamily="34" charset="0"/>
              </a:rPr>
              <a:t>Focus on the super abundant </a:t>
            </a:r>
            <a:r>
              <a:rPr lang="en-US" sz="3200" b="1" u="sng" dirty="0" smtClean="0">
                <a:solidFill>
                  <a:srgbClr val="C00000"/>
                </a:solidFill>
                <a:latin typeface="Arial Narrow" pitchFamily="34" charset="0"/>
              </a:rPr>
              <a:t>grace</a:t>
            </a:r>
            <a:r>
              <a:rPr lang="en-US" sz="3200" dirty="0" smtClean="0">
                <a:latin typeface="Arial Narrow" pitchFamily="34" charset="0"/>
              </a:rPr>
              <a:t> </a:t>
            </a:r>
            <a:br>
              <a:rPr lang="en-US" sz="3200" dirty="0" smtClean="0">
                <a:latin typeface="Arial Narrow" pitchFamily="34" charset="0"/>
              </a:rPr>
            </a:br>
            <a:r>
              <a:rPr lang="en-US" sz="3200" dirty="0" smtClean="0">
                <a:latin typeface="Arial Narrow" pitchFamily="34" charset="0"/>
              </a:rPr>
              <a:t>		in Christ, not on our level of </a:t>
            </a:r>
            <a:r>
              <a:rPr lang="en-US" sz="3200" b="1" u="sng" dirty="0" smtClean="0">
                <a:solidFill>
                  <a:srgbClr val="C00000"/>
                </a:solidFill>
                <a:latin typeface="Arial Narrow" pitchFamily="34" charset="0"/>
              </a:rPr>
              <a:t>faith</a:t>
            </a:r>
            <a:r>
              <a:rPr lang="en-US" sz="3200" dirty="0" smtClean="0">
                <a:latin typeface="Arial Narrow" pitchFamily="34" charset="0"/>
              </a:rPr>
              <a:t>.</a:t>
            </a:r>
          </a:p>
          <a:p>
            <a:pPr>
              <a:spcBef>
                <a:spcPts val="600"/>
              </a:spcBef>
              <a:tabLst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  <a:tab pos="3584575" algn="l"/>
              </a:tabLst>
            </a:pPr>
            <a:r>
              <a:rPr lang="en-US" sz="3200" b="1" dirty="0" smtClean="0">
                <a:latin typeface="Arial Narrow" pitchFamily="34" charset="0"/>
              </a:rPr>
              <a:t>		1. 	 	</a:t>
            </a:r>
            <a:r>
              <a:rPr lang="en-US" sz="3200" dirty="0" smtClean="0">
                <a:latin typeface="Arial Narrow" pitchFamily="34" charset="0"/>
              </a:rPr>
              <a:t>From God’s perspective, He has 						already given us </a:t>
            </a:r>
            <a:r>
              <a:rPr lang="en-US" sz="3200" b="1" u="sng" dirty="0" smtClean="0">
                <a:solidFill>
                  <a:srgbClr val="C00000"/>
                </a:solidFill>
                <a:latin typeface="Arial Narrow" pitchFamily="34" charset="0"/>
              </a:rPr>
              <a:t>all</a:t>
            </a:r>
            <a:r>
              <a:rPr lang="en-US" sz="3200" dirty="0" smtClean="0">
                <a:latin typeface="Arial Narrow" pitchFamily="34" charset="0"/>
              </a:rPr>
              <a:t> the faith for </a:t>
            </a:r>
            <a:br>
              <a:rPr lang="en-US" sz="3200" dirty="0" smtClean="0">
                <a:latin typeface="Arial Narrow" pitchFamily="34" charset="0"/>
              </a:rPr>
            </a:br>
            <a:r>
              <a:rPr lang="en-US" sz="3200" dirty="0" smtClean="0">
                <a:latin typeface="Arial Narrow" pitchFamily="34" charset="0"/>
              </a:rPr>
              <a:t>					</a:t>
            </a:r>
            <a:r>
              <a:rPr lang="en-US" sz="3200" b="1" u="sng" dirty="0" smtClean="0">
                <a:solidFill>
                  <a:srgbClr val="C00000"/>
                </a:solidFill>
                <a:latin typeface="Arial Narrow" pitchFamily="34" charset="0"/>
              </a:rPr>
              <a:t>all</a:t>
            </a:r>
            <a:r>
              <a:rPr lang="en-US" sz="3200" dirty="0" smtClean="0">
                <a:latin typeface="Arial Narrow" pitchFamily="34" charset="0"/>
              </a:rPr>
              <a:t> the needs in our lives.</a:t>
            </a:r>
          </a:p>
        </p:txBody>
      </p:sp>
    </p:spTree>
    <p:extLst>
      <p:ext uri="{BB962C8B-B14F-4D97-AF65-F5344CB8AC3E}">
        <p14:creationId xmlns:p14="http://schemas.microsoft.com/office/powerpoint/2010/main" val="2758690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388" y="404813"/>
            <a:ext cx="69849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80975" algn="l"/>
                <a:tab pos="361950" algn="l"/>
                <a:tab pos="542925" algn="l"/>
                <a:tab pos="714375" algn="l"/>
                <a:tab pos="895350" algn="l"/>
                <a:tab pos="1076325" algn="l"/>
                <a:tab pos="1257300" algn="l"/>
                <a:tab pos="1438275" algn="l"/>
                <a:tab pos="1619250" algn="l"/>
                <a:tab pos="1790700" algn="l"/>
                <a:tab pos="1971675" algn="l"/>
                <a:tab pos="2152650" algn="l"/>
                <a:tab pos="2333625" algn="l"/>
                <a:tab pos="2514600" algn="l"/>
                <a:tab pos="2695575" algn="l"/>
                <a:tab pos="2867025" algn="l"/>
                <a:tab pos="3048000" algn="l"/>
                <a:tab pos="3228975" algn="l"/>
                <a:tab pos="3409950" algn="l"/>
              </a:tabLst>
            </a:pPr>
            <a:r>
              <a:rPr lang="en-US" sz="3000" b="1" dirty="0" smtClean="0">
                <a:solidFill>
                  <a:srgbClr val="973807"/>
                </a:solidFill>
                <a:latin typeface="Arial Narrow" pitchFamily="34" charset="0"/>
              </a:rPr>
              <a:t>2 Peter 1:2 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Grace 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and peace be 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multiplied to 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you 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in the </a:t>
            </a:r>
            <a:r>
              <a:rPr lang="en-SG" sz="3000" b="1" u="sng" dirty="0">
                <a:solidFill>
                  <a:srgbClr val="CC0066"/>
                </a:solidFill>
                <a:latin typeface="Arial Narrow" pitchFamily="34" charset="0"/>
              </a:rPr>
              <a:t>knowledge of God</a:t>
            </a:r>
            <a:r>
              <a:rPr lang="en-SG" sz="3000" dirty="0">
                <a:solidFill>
                  <a:srgbClr val="CC0066"/>
                </a:solidFill>
                <a:latin typeface="Arial Narrow" pitchFamily="34" charset="0"/>
              </a:rPr>
              <a:t> 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and of </a:t>
            </a:r>
            <a:r>
              <a:rPr lang="en-SG" sz="3000" b="1" u="sng" dirty="0">
                <a:solidFill>
                  <a:srgbClr val="FF0000"/>
                </a:solidFill>
                <a:latin typeface="Arial Narrow" pitchFamily="34" charset="0"/>
              </a:rPr>
              <a:t>Jesus </a:t>
            </a:r>
            <a:endParaRPr lang="en-SG" sz="3000" b="1" u="sng" dirty="0" smtClean="0">
              <a:solidFill>
                <a:srgbClr val="FF0000"/>
              </a:solidFill>
              <a:latin typeface="Arial Narrow" pitchFamily="34" charset="0"/>
            </a:endParaRPr>
          </a:p>
          <a:p>
            <a:pPr>
              <a:tabLst>
                <a:tab pos="180975" algn="l"/>
                <a:tab pos="361950" algn="l"/>
                <a:tab pos="542925" algn="l"/>
                <a:tab pos="714375" algn="l"/>
                <a:tab pos="895350" algn="l"/>
                <a:tab pos="1076325" algn="l"/>
                <a:tab pos="1257300" algn="l"/>
                <a:tab pos="1438275" algn="l"/>
                <a:tab pos="1619250" algn="l"/>
                <a:tab pos="1790700" algn="l"/>
                <a:tab pos="1971675" algn="l"/>
                <a:tab pos="2152650" algn="l"/>
                <a:tab pos="2333625" algn="l"/>
                <a:tab pos="2514600" algn="l"/>
                <a:tab pos="2695575" algn="l"/>
                <a:tab pos="2867025" algn="l"/>
                <a:tab pos="3048000" algn="l"/>
                <a:tab pos="3228975" algn="l"/>
                <a:tab pos="3409950" algn="l"/>
              </a:tabLst>
            </a:pPr>
            <a:r>
              <a:rPr lang="en-SG" sz="3000" b="1" u="sng" dirty="0" smtClean="0">
                <a:solidFill>
                  <a:srgbClr val="FF0000"/>
                </a:solidFill>
                <a:latin typeface="Arial Narrow" pitchFamily="34" charset="0"/>
              </a:rPr>
              <a:t>our </a:t>
            </a:r>
            <a:r>
              <a:rPr lang="en-SG" sz="3000" b="1" u="sng" dirty="0">
                <a:solidFill>
                  <a:srgbClr val="FF0000"/>
                </a:solidFill>
                <a:latin typeface="Arial Narrow" pitchFamily="34" charset="0"/>
              </a:rPr>
              <a:t>Lord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, </a:t>
            </a:r>
            <a:r>
              <a:rPr lang="en-SG" sz="3000" b="1" dirty="0" smtClean="0">
                <a:solidFill>
                  <a:srgbClr val="973807"/>
                </a:solidFill>
                <a:latin typeface="Arial Narrow" pitchFamily="34" charset="0"/>
              </a:rPr>
              <a:t>3 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as His 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divine power 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has </a:t>
            </a:r>
            <a:r>
              <a:rPr lang="en-SG" sz="3000" b="1" u="sng" dirty="0">
                <a:solidFill>
                  <a:srgbClr val="006600"/>
                </a:solidFill>
                <a:latin typeface="Arial Narrow" pitchFamily="34" charset="0"/>
              </a:rPr>
              <a:t>given to </a:t>
            </a:r>
            <a:r>
              <a:rPr lang="en-SG" sz="3000" b="1" u="sng" dirty="0" smtClean="0">
                <a:solidFill>
                  <a:srgbClr val="006600"/>
                </a:solidFill>
                <a:latin typeface="Arial Narrow" pitchFamily="34" charset="0"/>
              </a:rPr>
              <a:t>us </a:t>
            </a:r>
            <a:r>
              <a:rPr lang="en-SG" sz="3000" b="1" u="sng" dirty="0">
                <a:solidFill>
                  <a:srgbClr val="006600"/>
                </a:solidFill>
                <a:latin typeface="Arial Narrow" pitchFamily="34" charset="0"/>
              </a:rPr>
              <a:t>all things </a:t>
            </a:r>
            <a:r>
              <a:rPr lang="en-SG" sz="3000" b="1" u="sng" dirty="0" smtClean="0">
                <a:solidFill>
                  <a:srgbClr val="006600"/>
                </a:solidFill>
                <a:latin typeface="Arial Narrow" pitchFamily="34" charset="0"/>
              </a:rPr>
              <a:t>that </a:t>
            </a:r>
            <a:r>
              <a:rPr lang="en-SG" sz="3000" b="1" u="sng" dirty="0">
                <a:solidFill>
                  <a:srgbClr val="006600"/>
                </a:solidFill>
                <a:latin typeface="Arial Narrow" pitchFamily="34" charset="0"/>
              </a:rPr>
              <a:t>pertain </a:t>
            </a:r>
            <a:r>
              <a:rPr lang="en-SG" sz="3000" b="1" u="sng" dirty="0" smtClean="0">
                <a:solidFill>
                  <a:srgbClr val="006600"/>
                </a:solidFill>
                <a:latin typeface="Arial Narrow" pitchFamily="34" charset="0"/>
              </a:rPr>
              <a:t>to </a:t>
            </a:r>
            <a:r>
              <a:rPr lang="en-SG" sz="3000" b="1" u="sng" dirty="0">
                <a:solidFill>
                  <a:srgbClr val="006600"/>
                </a:solidFill>
                <a:latin typeface="Arial Narrow" pitchFamily="34" charset="0"/>
              </a:rPr>
              <a:t>life and godliness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, </a:t>
            </a:r>
            <a:r>
              <a:rPr lang="en-SG" sz="3000" b="1" u="sng" dirty="0">
                <a:solidFill>
                  <a:srgbClr val="000066"/>
                </a:solidFill>
                <a:latin typeface="Arial Narrow" pitchFamily="34" charset="0"/>
              </a:rPr>
              <a:t>through </a:t>
            </a:r>
            <a:r>
              <a:rPr lang="en-SG" sz="3000" b="1" u="sng" dirty="0" smtClean="0">
                <a:solidFill>
                  <a:srgbClr val="000066"/>
                </a:solidFill>
                <a:latin typeface="Arial Narrow" pitchFamily="34" charset="0"/>
              </a:rPr>
              <a:t>the knowledge </a:t>
            </a:r>
            <a:r>
              <a:rPr lang="en-SG" sz="3000" b="1" u="sng" dirty="0">
                <a:solidFill>
                  <a:srgbClr val="000066"/>
                </a:solidFill>
                <a:latin typeface="Arial Narrow" pitchFamily="34" charset="0"/>
              </a:rPr>
              <a:t>of Him</a:t>
            </a:r>
            <a:r>
              <a:rPr lang="en-SG" sz="3000" dirty="0">
                <a:solidFill>
                  <a:srgbClr val="000066"/>
                </a:solidFill>
                <a:latin typeface="Arial Narrow" pitchFamily="34" charset="0"/>
              </a:rPr>
              <a:t> 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who 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called us by glory and virtue, </a:t>
            </a:r>
            <a:r>
              <a:rPr lang="en-SG" sz="3000" b="1" dirty="0" smtClean="0">
                <a:solidFill>
                  <a:srgbClr val="973807"/>
                </a:solidFill>
                <a:latin typeface="Arial Narrow" pitchFamily="34" charset="0"/>
              </a:rPr>
              <a:t>4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 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by which have been given to us </a:t>
            </a:r>
            <a:r>
              <a:rPr lang="en-SG" sz="3000" b="1" u="sng" dirty="0" smtClean="0">
                <a:solidFill>
                  <a:srgbClr val="660033"/>
                </a:solidFill>
                <a:latin typeface="Arial Narrow" pitchFamily="34" charset="0"/>
              </a:rPr>
              <a:t>exceedingly </a:t>
            </a:r>
            <a:r>
              <a:rPr lang="en-SG" sz="3000" b="1" u="sng" dirty="0">
                <a:solidFill>
                  <a:srgbClr val="660033"/>
                </a:solidFill>
                <a:latin typeface="Arial Narrow" pitchFamily="34" charset="0"/>
              </a:rPr>
              <a:t>great </a:t>
            </a:r>
            <a:r>
              <a:rPr lang="en-SG" sz="3000" b="1" u="sng" dirty="0" smtClean="0">
                <a:solidFill>
                  <a:srgbClr val="660033"/>
                </a:solidFill>
                <a:latin typeface="Arial Narrow" pitchFamily="34" charset="0"/>
              </a:rPr>
              <a:t>and </a:t>
            </a:r>
            <a:r>
              <a:rPr lang="en-SG" sz="3000" b="1" u="sng" dirty="0">
                <a:solidFill>
                  <a:srgbClr val="660033"/>
                </a:solidFill>
                <a:latin typeface="Arial Narrow" pitchFamily="34" charset="0"/>
              </a:rPr>
              <a:t>precious promises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, that through these 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you 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may 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be 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partakers of the divine nature, having escaped 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the 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corruption that is in 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the 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world through lust.</a:t>
            </a:r>
            <a:endParaRPr lang="en-SG" sz="3000" dirty="0" smtClean="0">
              <a:solidFill>
                <a:srgbClr val="973807"/>
              </a:solidFill>
              <a:latin typeface="Arial Narrow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388" y="6351711"/>
            <a:ext cx="8785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tabLst>
                <a:tab pos="180975" algn="l"/>
                <a:tab pos="361950" algn="l"/>
                <a:tab pos="542925" algn="l"/>
                <a:tab pos="714375" algn="l"/>
                <a:tab pos="895350" algn="l"/>
                <a:tab pos="1076325" algn="l"/>
                <a:tab pos="1257300" algn="l"/>
                <a:tab pos="1438275" algn="l"/>
                <a:tab pos="1619250" algn="l"/>
                <a:tab pos="1790700" algn="l"/>
                <a:tab pos="1971675" algn="l"/>
                <a:tab pos="2152650" algn="l"/>
                <a:tab pos="2333625" algn="l"/>
                <a:tab pos="2514600" algn="l"/>
                <a:tab pos="2695575" algn="l"/>
                <a:tab pos="2867025" algn="l"/>
                <a:tab pos="3048000" algn="l"/>
                <a:tab pos="3228975" algn="l"/>
                <a:tab pos="3409950" algn="l"/>
              </a:tabLst>
            </a:pPr>
            <a:r>
              <a:rPr lang="en-US" sz="2400" b="1" dirty="0" smtClean="0">
                <a:solidFill>
                  <a:prstClr val="white">
                    <a:lumMod val="75000"/>
                  </a:prstClr>
                </a:solidFill>
                <a:latin typeface="Arial Narrow" pitchFamily="34" charset="0"/>
              </a:rPr>
              <a:t>2 Peter 1:2-4</a:t>
            </a:r>
            <a:endParaRPr lang="en-SG" sz="2400" dirty="0">
              <a:solidFill>
                <a:prstClr val="white">
                  <a:lumMod val="75000"/>
                </a:prstClr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376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388" y="404813"/>
            <a:ext cx="69849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  <a:tab pos="3584575" algn="l"/>
              </a:tabLst>
            </a:pPr>
            <a:r>
              <a:rPr lang="en-US" sz="3200" b="1" dirty="0" smtClean="0">
                <a:latin typeface="Arial Narrow" pitchFamily="34" charset="0"/>
              </a:rPr>
              <a:t>2. </a:t>
            </a:r>
            <a:r>
              <a:rPr lang="en-US" sz="3200" b="1" dirty="0">
                <a:latin typeface="Arial Narrow" pitchFamily="34" charset="0"/>
              </a:rPr>
              <a:t>	</a:t>
            </a:r>
            <a:r>
              <a:rPr lang="en-US" sz="3200" dirty="0" smtClean="0">
                <a:latin typeface="Arial Narrow" pitchFamily="34" charset="0"/>
              </a:rPr>
              <a:t>From the believer’s perspective, our faith 		“</a:t>
            </a:r>
            <a:r>
              <a:rPr lang="en-US" sz="3200" b="1" dirty="0" smtClean="0">
                <a:solidFill>
                  <a:srgbClr val="000066"/>
                </a:solidFill>
                <a:latin typeface="Arial Narrow" pitchFamily="34" charset="0"/>
              </a:rPr>
              <a:t>grows</a:t>
            </a:r>
            <a:r>
              <a:rPr lang="en-US" sz="3200" dirty="0" smtClean="0">
                <a:latin typeface="Arial Narrow" pitchFamily="34" charset="0"/>
              </a:rPr>
              <a:t>” as we journey in </a:t>
            </a:r>
            <a:r>
              <a:rPr lang="en-US" sz="3200" b="1" u="sng" dirty="0" smtClean="0">
                <a:solidFill>
                  <a:srgbClr val="C00000"/>
                </a:solidFill>
                <a:latin typeface="Arial Narrow" pitchFamily="34" charset="0"/>
              </a:rPr>
              <a:t>revelation</a:t>
            </a:r>
            <a:r>
              <a:rPr lang="en-US" sz="3200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en-US" sz="3200" dirty="0" smtClean="0">
                <a:latin typeface="Arial Narrow" pitchFamily="34" charset="0"/>
              </a:rPr>
              <a:t>and 		</a:t>
            </a:r>
            <a:r>
              <a:rPr lang="en-US" sz="3200" b="1" u="sng" dirty="0" smtClean="0">
                <a:solidFill>
                  <a:srgbClr val="C00000"/>
                </a:solidFill>
                <a:latin typeface="Arial Narrow" pitchFamily="34" charset="0"/>
              </a:rPr>
              <a:t>experience</a:t>
            </a:r>
            <a:r>
              <a:rPr lang="en-US" sz="3200" dirty="0" smtClean="0">
                <a:latin typeface="Arial Narrow" pitchFamily="34" charset="0"/>
              </a:rPr>
              <a:t> with 	God.</a:t>
            </a: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2370898" y="2348880"/>
            <a:ext cx="2703512" cy="646331"/>
          </a:xfrm>
          <a:prstGeom prst="rect">
            <a:avLst/>
          </a:prstGeom>
          <a:solidFill>
            <a:srgbClr val="CC0066"/>
          </a:solidFill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Bef>
                <a:spcPts val="1200"/>
              </a:spcBef>
              <a:tabLst>
                <a:tab pos="463550" algn="l"/>
                <a:tab pos="682625" algn="l"/>
                <a:tab pos="900113" algn="l"/>
                <a:tab pos="1146175" algn="l"/>
                <a:tab pos="1377950" algn="l"/>
                <a:tab pos="1597025" algn="l"/>
                <a:tab pos="1828800" algn="l"/>
                <a:tab pos="2060575" algn="l"/>
                <a:tab pos="2292350" algn="l"/>
                <a:tab pos="2511425" algn="l"/>
                <a:tab pos="2743200" algn="l"/>
                <a:tab pos="2974975" algn="l"/>
                <a:tab pos="3206750" algn="l"/>
                <a:tab pos="3425825" algn="l"/>
                <a:tab pos="3657600" algn="l"/>
                <a:tab pos="3889375" algn="l"/>
                <a:tab pos="4121150" algn="l"/>
                <a:tab pos="4340225" algn="l"/>
                <a:tab pos="4572000" algn="l"/>
              </a:tabLst>
              <a:defRPr/>
            </a:pPr>
            <a:r>
              <a:rPr lang="en-US" sz="3600" b="1" dirty="0" smtClean="0">
                <a:solidFill>
                  <a:schemeClr val="bg1"/>
                </a:solidFill>
                <a:latin typeface="Arial Narrow" pitchFamily="34" charset="0"/>
              </a:rPr>
              <a:t>Faith of God</a:t>
            </a:r>
            <a:endParaRPr lang="en-US" sz="3600" b="1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323528" y="3034680"/>
            <a:ext cx="66967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tabLst>
                <a:tab pos="463550" algn="l"/>
                <a:tab pos="682625" algn="l"/>
                <a:tab pos="900113" algn="l"/>
                <a:tab pos="1146175" algn="l"/>
                <a:tab pos="1377950" algn="l"/>
                <a:tab pos="1597025" algn="l"/>
                <a:tab pos="1828800" algn="l"/>
                <a:tab pos="2060575" algn="l"/>
                <a:tab pos="2292350" algn="l"/>
                <a:tab pos="2511425" algn="l"/>
                <a:tab pos="2743200" algn="l"/>
                <a:tab pos="2974975" algn="l"/>
                <a:tab pos="3206750" algn="l"/>
                <a:tab pos="3425825" algn="l"/>
                <a:tab pos="3657600" algn="l"/>
                <a:tab pos="3889375" algn="l"/>
                <a:tab pos="4121150" algn="l"/>
                <a:tab pos="4340225" algn="l"/>
                <a:tab pos="4572000" algn="l"/>
              </a:tabLst>
              <a:defRPr/>
            </a:pPr>
            <a:r>
              <a:rPr lang="en-US" sz="3200" dirty="0" smtClean="0">
                <a:solidFill>
                  <a:srgbClr val="CC0066"/>
                </a:solidFill>
                <a:latin typeface="Arial Narrow" pitchFamily="34" charset="0"/>
              </a:rPr>
              <a:t>(Gift - Ephesians 2:8-9 and Romans 12:3)</a:t>
            </a:r>
            <a:endParaRPr lang="en-US" sz="3200" kern="1200" dirty="0">
              <a:solidFill>
                <a:srgbClr val="CC0066"/>
              </a:solidFill>
              <a:latin typeface="Arial Narrow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 rot="5400000">
            <a:off x="3552335" y="3860410"/>
            <a:ext cx="326361" cy="1588"/>
          </a:xfrm>
          <a:prstGeom prst="straightConnector1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370898" y="4065879"/>
            <a:ext cx="2703512" cy="646331"/>
          </a:xfrm>
          <a:prstGeom prst="rect">
            <a:avLst/>
          </a:prstGeom>
          <a:solidFill>
            <a:srgbClr val="0000FF"/>
          </a:solidFill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Bef>
                <a:spcPts val="1200"/>
              </a:spcBef>
              <a:tabLst>
                <a:tab pos="463550" algn="l"/>
                <a:tab pos="682625" algn="l"/>
                <a:tab pos="900113" algn="l"/>
                <a:tab pos="1146175" algn="l"/>
                <a:tab pos="1377950" algn="l"/>
                <a:tab pos="1597025" algn="l"/>
                <a:tab pos="1828800" algn="l"/>
                <a:tab pos="2060575" algn="l"/>
                <a:tab pos="2292350" algn="l"/>
                <a:tab pos="2511425" algn="l"/>
                <a:tab pos="2743200" algn="l"/>
                <a:tab pos="2974975" algn="l"/>
                <a:tab pos="3206750" algn="l"/>
                <a:tab pos="3425825" algn="l"/>
                <a:tab pos="3657600" algn="l"/>
                <a:tab pos="3889375" algn="l"/>
                <a:tab pos="4121150" algn="l"/>
                <a:tab pos="4340225" algn="l"/>
                <a:tab pos="4572000" algn="l"/>
              </a:tabLst>
              <a:defRPr/>
            </a:pPr>
            <a:r>
              <a:rPr lang="en-US" sz="3600" b="1" dirty="0" smtClean="0">
                <a:solidFill>
                  <a:schemeClr val="bg1"/>
                </a:solidFill>
                <a:latin typeface="Arial Narrow" pitchFamily="34" charset="0"/>
              </a:rPr>
              <a:t>Faith in God</a:t>
            </a:r>
            <a:endParaRPr lang="en-US" sz="3600" b="1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2252912" y="4711080"/>
            <a:ext cx="29267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tabLst>
                <a:tab pos="463550" algn="l"/>
                <a:tab pos="682625" algn="l"/>
                <a:tab pos="900113" algn="l"/>
                <a:tab pos="1146175" algn="l"/>
                <a:tab pos="1377950" algn="l"/>
                <a:tab pos="1597025" algn="l"/>
                <a:tab pos="1828800" algn="l"/>
                <a:tab pos="2060575" algn="l"/>
                <a:tab pos="2292350" algn="l"/>
                <a:tab pos="2511425" algn="l"/>
                <a:tab pos="2743200" algn="l"/>
                <a:tab pos="2974975" algn="l"/>
                <a:tab pos="3206750" algn="l"/>
                <a:tab pos="3425825" algn="l"/>
                <a:tab pos="3657600" algn="l"/>
                <a:tab pos="3889375" algn="l"/>
                <a:tab pos="4121150" algn="l"/>
                <a:tab pos="4340225" algn="l"/>
                <a:tab pos="4572000" algn="l"/>
              </a:tabLst>
              <a:defRPr/>
            </a:pPr>
            <a:r>
              <a:rPr lang="en-US" sz="3200" dirty="0" smtClean="0">
                <a:solidFill>
                  <a:srgbClr val="0000FF"/>
                </a:solidFill>
                <a:latin typeface="Arial Narrow" pitchFamily="34" charset="0"/>
              </a:rPr>
              <a:t>(Hebrews 11:6)</a:t>
            </a:r>
            <a:endParaRPr lang="en-US" sz="3200" kern="1200" dirty="0">
              <a:solidFill>
                <a:srgbClr val="0000FF"/>
              </a:solidFill>
              <a:latin typeface="Arial Narrow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rot="5400000">
            <a:off x="3553923" y="5461505"/>
            <a:ext cx="326361" cy="1588"/>
          </a:xfrm>
          <a:prstGeom prst="straightConnector1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1878772" y="5741149"/>
            <a:ext cx="4003949" cy="646331"/>
          </a:xfrm>
          <a:prstGeom prst="rect">
            <a:avLst/>
          </a:prstGeom>
          <a:solidFill>
            <a:srgbClr val="006600"/>
          </a:solidFill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tabLst>
                <a:tab pos="463550" algn="l"/>
                <a:tab pos="682625" algn="l"/>
                <a:tab pos="900113" algn="l"/>
                <a:tab pos="1146175" algn="l"/>
                <a:tab pos="1377950" algn="l"/>
                <a:tab pos="1597025" algn="l"/>
                <a:tab pos="1828800" algn="l"/>
                <a:tab pos="2060575" algn="l"/>
                <a:tab pos="2292350" algn="l"/>
                <a:tab pos="2511425" algn="l"/>
                <a:tab pos="2743200" algn="l"/>
                <a:tab pos="2974975" algn="l"/>
                <a:tab pos="3206750" algn="l"/>
                <a:tab pos="3425825" algn="l"/>
                <a:tab pos="3657600" algn="l"/>
                <a:tab pos="3889375" algn="l"/>
                <a:tab pos="4121150" algn="l"/>
                <a:tab pos="4340225" algn="l"/>
                <a:tab pos="4572000" algn="l"/>
              </a:tabLst>
              <a:defRPr/>
            </a:pPr>
            <a:r>
              <a:rPr lang="en-US" sz="3600" b="1" dirty="0" smtClean="0">
                <a:solidFill>
                  <a:schemeClr val="bg1"/>
                </a:solidFill>
                <a:latin typeface="Arial Narrow" pitchFamily="34" charset="0"/>
              </a:rPr>
              <a:t>Grace Received</a:t>
            </a:r>
            <a:endParaRPr lang="en-US" sz="3600" b="1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9493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 animBg="1"/>
      <p:bldP spid="8" grpId="0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79388" y="404813"/>
            <a:ext cx="69133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  <a:tab pos="3584575" algn="l"/>
              </a:tabLst>
            </a:pPr>
            <a:r>
              <a:rPr lang="en-US" sz="3200" b="1" dirty="0" smtClean="0">
                <a:solidFill>
                  <a:srgbClr val="4B3720"/>
                </a:solidFill>
                <a:latin typeface="Arial Narrow" pitchFamily="34" charset="0"/>
              </a:rPr>
              <a:t>Super Abundant Grace of God:</a:t>
            </a:r>
            <a:endParaRPr lang="en-US" sz="3200" dirty="0">
              <a:solidFill>
                <a:srgbClr val="4B3720"/>
              </a:solidFill>
              <a:latin typeface="Arial Narrow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43629" y="1203955"/>
            <a:ext cx="1656184" cy="553998"/>
          </a:xfrm>
          <a:prstGeom prst="rect">
            <a:avLst/>
          </a:prstGeom>
          <a:solidFill>
            <a:schemeClr val="accent6">
              <a:lumMod val="50000"/>
            </a:schemeClr>
          </a:solidFill>
          <a:ln w="76200">
            <a:solidFill>
              <a:schemeClr val="bg1"/>
            </a:solidFill>
          </a:ln>
          <a:effec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tabLst>
                <a:tab pos="180975" algn="l"/>
                <a:tab pos="361950" algn="l"/>
                <a:tab pos="542925" algn="l"/>
                <a:tab pos="714375" algn="l"/>
                <a:tab pos="895350" algn="l"/>
                <a:tab pos="1076325" algn="l"/>
                <a:tab pos="1257300" algn="l"/>
                <a:tab pos="1438275" algn="l"/>
                <a:tab pos="1619250" algn="l"/>
                <a:tab pos="1790700" algn="l"/>
                <a:tab pos="1971675" algn="l"/>
                <a:tab pos="2152650" algn="l"/>
                <a:tab pos="2333625" algn="l"/>
                <a:tab pos="2514600" algn="l"/>
                <a:tab pos="2695575" algn="l"/>
                <a:tab pos="2867025" algn="l"/>
                <a:tab pos="3048000" algn="l"/>
                <a:tab pos="3228975" algn="l"/>
                <a:tab pos="3409950" algn="l"/>
              </a:tabLst>
            </a:pPr>
            <a:r>
              <a:rPr lang="en-US" sz="3000" b="1" dirty="0" smtClean="0">
                <a:solidFill>
                  <a:prstClr val="white"/>
                </a:solidFill>
                <a:latin typeface="Arial Narrow" pitchFamily="34" charset="0"/>
              </a:rPr>
              <a:t>Wisdom</a:t>
            </a:r>
            <a:endParaRPr lang="en-SG" sz="3000" b="1" dirty="0">
              <a:solidFill>
                <a:prstClr val="white"/>
              </a:solidFill>
              <a:latin typeface="Arial Narrow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1196901"/>
            <a:ext cx="1656184" cy="553998"/>
          </a:xfrm>
          <a:prstGeom prst="rect">
            <a:avLst/>
          </a:prstGeom>
          <a:solidFill>
            <a:srgbClr val="C00000"/>
          </a:solidFill>
          <a:ln w="76200">
            <a:solidFill>
              <a:schemeClr val="bg1"/>
            </a:solidFill>
          </a:ln>
          <a:effec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tabLst>
                <a:tab pos="180975" algn="l"/>
                <a:tab pos="361950" algn="l"/>
                <a:tab pos="542925" algn="l"/>
                <a:tab pos="714375" algn="l"/>
                <a:tab pos="895350" algn="l"/>
                <a:tab pos="1076325" algn="l"/>
                <a:tab pos="1257300" algn="l"/>
                <a:tab pos="1438275" algn="l"/>
                <a:tab pos="1619250" algn="l"/>
                <a:tab pos="1790700" algn="l"/>
                <a:tab pos="1971675" algn="l"/>
                <a:tab pos="2152650" algn="l"/>
                <a:tab pos="2333625" algn="l"/>
                <a:tab pos="2514600" algn="l"/>
                <a:tab pos="2695575" algn="l"/>
                <a:tab pos="2867025" algn="l"/>
                <a:tab pos="3048000" algn="l"/>
                <a:tab pos="3228975" algn="l"/>
                <a:tab pos="3409950" algn="l"/>
              </a:tabLst>
            </a:pPr>
            <a:r>
              <a:rPr lang="en-US" sz="3000" b="1" dirty="0" smtClean="0">
                <a:solidFill>
                  <a:prstClr val="white"/>
                </a:solidFill>
                <a:latin typeface="Arial Narrow" pitchFamily="34" charset="0"/>
              </a:rPr>
              <a:t>Strength</a:t>
            </a:r>
            <a:endParaRPr lang="en-SG" sz="3000" b="1" dirty="0">
              <a:solidFill>
                <a:prstClr val="white"/>
              </a:solidFill>
              <a:latin typeface="Arial Narrow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51720" y="1196901"/>
            <a:ext cx="1656184" cy="553998"/>
          </a:xfrm>
          <a:prstGeom prst="rect">
            <a:avLst/>
          </a:prstGeom>
          <a:solidFill>
            <a:srgbClr val="660066"/>
          </a:solidFill>
          <a:ln w="76200">
            <a:solidFill>
              <a:schemeClr val="bg1"/>
            </a:solidFill>
          </a:ln>
          <a:effec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tabLst>
                <a:tab pos="180975" algn="l"/>
                <a:tab pos="361950" algn="l"/>
                <a:tab pos="542925" algn="l"/>
                <a:tab pos="714375" algn="l"/>
                <a:tab pos="895350" algn="l"/>
                <a:tab pos="1076325" algn="l"/>
                <a:tab pos="1257300" algn="l"/>
                <a:tab pos="1438275" algn="l"/>
                <a:tab pos="1619250" algn="l"/>
                <a:tab pos="1790700" algn="l"/>
                <a:tab pos="1971675" algn="l"/>
                <a:tab pos="2152650" algn="l"/>
                <a:tab pos="2333625" algn="l"/>
                <a:tab pos="2514600" algn="l"/>
                <a:tab pos="2695575" algn="l"/>
                <a:tab pos="2867025" algn="l"/>
                <a:tab pos="3048000" algn="l"/>
                <a:tab pos="3228975" algn="l"/>
                <a:tab pos="3409950" algn="l"/>
              </a:tabLst>
            </a:pPr>
            <a:r>
              <a:rPr lang="en-US" sz="3000" b="1" dirty="0" smtClean="0">
                <a:solidFill>
                  <a:prstClr val="white"/>
                </a:solidFill>
                <a:latin typeface="Arial Narrow" pitchFamily="34" charset="0"/>
              </a:rPr>
              <a:t>Courage</a:t>
            </a:r>
            <a:endParaRPr lang="en-SG" sz="3000" b="1" dirty="0">
              <a:solidFill>
                <a:prstClr val="white"/>
              </a:solidFill>
              <a:latin typeface="Arial Narrow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87445" y="1203955"/>
            <a:ext cx="1656184" cy="553998"/>
          </a:xfrm>
          <a:prstGeom prst="rect">
            <a:avLst/>
          </a:prstGeom>
          <a:solidFill>
            <a:srgbClr val="000066"/>
          </a:solidFill>
          <a:ln w="76200">
            <a:solidFill>
              <a:schemeClr val="bg1"/>
            </a:solidFill>
          </a:ln>
          <a:effec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tabLst>
                <a:tab pos="180975" algn="l"/>
                <a:tab pos="361950" algn="l"/>
                <a:tab pos="542925" algn="l"/>
                <a:tab pos="714375" algn="l"/>
                <a:tab pos="895350" algn="l"/>
                <a:tab pos="1076325" algn="l"/>
                <a:tab pos="1257300" algn="l"/>
                <a:tab pos="1438275" algn="l"/>
                <a:tab pos="1619250" algn="l"/>
                <a:tab pos="1790700" algn="l"/>
                <a:tab pos="1971675" algn="l"/>
                <a:tab pos="2152650" algn="l"/>
                <a:tab pos="2333625" algn="l"/>
                <a:tab pos="2514600" algn="l"/>
                <a:tab pos="2695575" algn="l"/>
                <a:tab pos="2867025" algn="l"/>
                <a:tab pos="3048000" algn="l"/>
                <a:tab pos="3228975" algn="l"/>
                <a:tab pos="3409950" algn="l"/>
              </a:tabLst>
            </a:pPr>
            <a:r>
              <a:rPr lang="en-US" sz="3000" b="1" dirty="0" smtClean="0">
                <a:solidFill>
                  <a:prstClr val="white"/>
                </a:solidFill>
                <a:latin typeface="Arial Narrow" pitchFamily="34" charset="0"/>
              </a:rPr>
              <a:t>Healing</a:t>
            </a:r>
            <a:endParaRPr lang="en-SG" sz="3000" b="1" dirty="0">
              <a:solidFill>
                <a:prstClr val="white"/>
              </a:solidFill>
              <a:latin typeface="Arial Narrow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28074" y="3533718"/>
            <a:ext cx="1656184" cy="55399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76200">
            <a:solidFill>
              <a:schemeClr val="bg1"/>
            </a:solidFill>
          </a:ln>
          <a:effec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tabLst>
                <a:tab pos="180975" algn="l"/>
                <a:tab pos="361950" algn="l"/>
                <a:tab pos="542925" algn="l"/>
                <a:tab pos="714375" algn="l"/>
                <a:tab pos="895350" algn="l"/>
                <a:tab pos="1076325" algn="l"/>
                <a:tab pos="1257300" algn="l"/>
                <a:tab pos="1438275" algn="l"/>
                <a:tab pos="1619250" algn="l"/>
                <a:tab pos="1790700" algn="l"/>
                <a:tab pos="1971675" algn="l"/>
                <a:tab pos="2152650" algn="l"/>
                <a:tab pos="2333625" algn="l"/>
                <a:tab pos="2514600" algn="l"/>
                <a:tab pos="2695575" algn="l"/>
                <a:tab pos="2867025" algn="l"/>
                <a:tab pos="3048000" algn="l"/>
                <a:tab pos="3228975" algn="l"/>
                <a:tab pos="3409950" algn="l"/>
              </a:tabLst>
            </a:pPr>
            <a:r>
              <a:rPr lang="en-US" sz="3000" b="1" dirty="0" smtClean="0">
                <a:solidFill>
                  <a:prstClr val="white"/>
                </a:solidFill>
                <a:latin typeface="Arial Narrow" pitchFamily="34" charset="0"/>
              </a:rPr>
              <a:t>Power</a:t>
            </a:r>
            <a:endParaRPr lang="en-SG" sz="3000" b="1" dirty="0">
              <a:solidFill>
                <a:prstClr val="white"/>
              </a:solidFill>
              <a:latin typeface="Arial Narrow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84258" y="3533718"/>
            <a:ext cx="1656184" cy="553998"/>
          </a:xfrm>
          <a:prstGeom prst="rect">
            <a:avLst/>
          </a:prstGeom>
          <a:solidFill>
            <a:schemeClr val="accent3">
              <a:lumMod val="50000"/>
            </a:schemeClr>
          </a:solidFill>
          <a:ln w="76200">
            <a:solidFill>
              <a:schemeClr val="bg1"/>
            </a:solidFill>
          </a:ln>
          <a:effec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tabLst>
                <a:tab pos="180975" algn="l"/>
                <a:tab pos="361950" algn="l"/>
                <a:tab pos="542925" algn="l"/>
                <a:tab pos="714375" algn="l"/>
                <a:tab pos="895350" algn="l"/>
                <a:tab pos="1076325" algn="l"/>
                <a:tab pos="1257300" algn="l"/>
                <a:tab pos="1438275" algn="l"/>
                <a:tab pos="1619250" algn="l"/>
                <a:tab pos="1790700" algn="l"/>
                <a:tab pos="1971675" algn="l"/>
                <a:tab pos="2152650" algn="l"/>
                <a:tab pos="2333625" algn="l"/>
                <a:tab pos="2514600" algn="l"/>
                <a:tab pos="2695575" algn="l"/>
                <a:tab pos="2867025" algn="l"/>
                <a:tab pos="3048000" algn="l"/>
                <a:tab pos="3228975" algn="l"/>
                <a:tab pos="3409950" algn="l"/>
              </a:tabLst>
            </a:pPr>
            <a:r>
              <a:rPr lang="en-US" sz="3000" b="1" dirty="0" smtClean="0">
                <a:solidFill>
                  <a:prstClr val="white"/>
                </a:solidFill>
                <a:latin typeface="Arial Narrow" pitchFamily="34" charset="0"/>
              </a:rPr>
              <a:t>Love</a:t>
            </a:r>
            <a:endParaRPr lang="en-SG" sz="3000" b="1" dirty="0">
              <a:solidFill>
                <a:prstClr val="white"/>
              </a:solidFill>
              <a:latin typeface="Arial Narrow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233740" y="3544584"/>
            <a:ext cx="2138460" cy="553998"/>
          </a:xfrm>
          <a:prstGeom prst="rect">
            <a:avLst/>
          </a:prstGeom>
          <a:solidFill>
            <a:schemeClr val="bg2">
              <a:lumMod val="10000"/>
            </a:schemeClr>
          </a:solidFill>
          <a:ln w="76200">
            <a:solidFill>
              <a:schemeClr val="bg1"/>
            </a:solidFill>
          </a:ln>
          <a:effec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tabLst>
                <a:tab pos="180975" algn="l"/>
                <a:tab pos="361950" algn="l"/>
                <a:tab pos="542925" algn="l"/>
                <a:tab pos="714375" algn="l"/>
                <a:tab pos="895350" algn="l"/>
                <a:tab pos="1076325" algn="l"/>
                <a:tab pos="1257300" algn="l"/>
                <a:tab pos="1438275" algn="l"/>
                <a:tab pos="1619250" algn="l"/>
                <a:tab pos="1790700" algn="l"/>
                <a:tab pos="1971675" algn="l"/>
                <a:tab pos="2152650" algn="l"/>
                <a:tab pos="2333625" algn="l"/>
                <a:tab pos="2514600" algn="l"/>
                <a:tab pos="2695575" algn="l"/>
                <a:tab pos="2867025" algn="l"/>
                <a:tab pos="3048000" algn="l"/>
                <a:tab pos="3228975" algn="l"/>
                <a:tab pos="3409950" algn="l"/>
              </a:tabLst>
            </a:pPr>
            <a:r>
              <a:rPr lang="en-US" sz="3000" b="1" dirty="0" smtClean="0">
                <a:solidFill>
                  <a:prstClr val="white"/>
                </a:solidFill>
                <a:latin typeface="Arial Narrow" pitchFamily="34" charset="0"/>
              </a:rPr>
              <a:t>Revelation</a:t>
            </a:r>
            <a:endParaRPr lang="en-SG" sz="3000" b="1" dirty="0">
              <a:solidFill>
                <a:prstClr val="white"/>
              </a:solidFill>
              <a:latin typeface="Arial Narrow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850188" y="1777320"/>
            <a:ext cx="2880320" cy="553998"/>
          </a:xfrm>
          <a:prstGeom prst="rect">
            <a:avLst/>
          </a:prstGeom>
          <a:solidFill>
            <a:srgbClr val="CC0066"/>
          </a:solidFill>
          <a:ln w="76200">
            <a:solidFill>
              <a:schemeClr val="bg1"/>
            </a:solidFill>
          </a:ln>
          <a:effec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tabLst>
                <a:tab pos="180975" algn="l"/>
                <a:tab pos="361950" algn="l"/>
                <a:tab pos="542925" algn="l"/>
                <a:tab pos="714375" algn="l"/>
                <a:tab pos="895350" algn="l"/>
                <a:tab pos="1076325" algn="l"/>
                <a:tab pos="1257300" algn="l"/>
                <a:tab pos="1438275" algn="l"/>
                <a:tab pos="1619250" algn="l"/>
                <a:tab pos="1790700" algn="l"/>
                <a:tab pos="1971675" algn="l"/>
                <a:tab pos="2152650" algn="l"/>
                <a:tab pos="2333625" algn="l"/>
                <a:tab pos="2514600" algn="l"/>
                <a:tab pos="2695575" algn="l"/>
                <a:tab pos="2867025" algn="l"/>
                <a:tab pos="3048000" algn="l"/>
                <a:tab pos="3228975" algn="l"/>
                <a:tab pos="3409950" algn="l"/>
              </a:tabLst>
            </a:pPr>
            <a:r>
              <a:rPr lang="en-US" sz="3000" b="1" dirty="0" smtClean="0">
                <a:solidFill>
                  <a:prstClr val="white"/>
                </a:solidFill>
                <a:latin typeface="Arial Narrow" pitchFamily="34" charset="0"/>
              </a:rPr>
              <a:t>Companionship</a:t>
            </a:r>
            <a:endParaRPr lang="en-SG" sz="3000" b="1" dirty="0">
              <a:solidFill>
                <a:prstClr val="white"/>
              </a:solidFill>
              <a:latin typeface="Arial Narrow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73524" y="2366692"/>
            <a:ext cx="2153016" cy="553998"/>
          </a:xfrm>
          <a:prstGeom prst="rect">
            <a:avLst/>
          </a:prstGeom>
          <a:solidFill>
            <a:schemeClr val="accent4">
              <a:lumMod val="50000"/>
            </a:schemeClr>
          </a:solidFill>
          <a:ln w="76200">
            <a:solidFill>
              <a:schemeClr val="bg1"/>
            </a:solidFill>
          </a:ln>
          <a:effec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tabLst>
                <a:tab pos="180975" algn="l"/>
                <a:tab pos="361950" algn="l"/>
                <a:tab pos="542925" algn="l"/>
                <a:tab pos="714375" algn="l"/>
                <a:tab pos="895350" algn="l"/>
                <a:tab pos="1076325" algn="l"/>
                <a:tab pos="1257300" algn="l"/>
                <a:tab pos="1438275" algn="l"/>
                <a:tab pos="1619250" algn="l"/>
                <a:tab pos="1790700" algn="l"/>
                <a:tab pos="1971675" algn="l"/>
                <a:tab pos="2152650" algn="l"/>
                <a:tab pos="2333625" algn="l"/>
                <a:tab pos="2514600" algn="l"/>
                <a:tab pos="2695575" algn="l"/>
                <a:tab pos="2867025" algn="l"/>
                <a:tab pos="3048000" algn="l"/>
                <a:tab pos="3228975" algn="l"/>
                <a:tab pos="3409950" algn="l"/>
              </a:tabLst>
            </a:pPr>
            <a:r>
              <a:rPr lang="en-US" sz="3000" b="1" dirty="0" smtClean="0">
                <a:solidFill>
                  <a:prstClr val="white"/>
                </a:solidFill>
                <a:latin typeface="Arial Narrow" pitchFamily="34" charset="0"/>
              </a:rPr>
              <a:t>Protection</a:t>
            </a:r>
            <a:endParaRPr lang="en-SG" sz="3000" b="1" dirty="0">
              <a:solidFill>
                <a:prstClr val="white"/>
              </a:solidFill>
              <a:latin typeface="Arial Narrow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730508" y="1794203"/>
            <a:ext cx="2153016" cy="553998"/>
          </a:xfrm>
          <a:prstGeom prst="rect">
            <a:avLst/>
          </a:prstGeom>
          <a:solidFill>
            <a:srgbClr val="006600"/>
          </a:solidFill>
          <a:ln w="76200">
            <a:solidFill>
              <a:schemeClr val="bg1"/>
            </a:solidFill>
          </a:ln>
          <a:effec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tabLst>
                <a:tab pos="180975" algn="l"/>
                <a:tab pos="361950" algn="l"/>
                <a:tab pos="542925" algn="l"/>
                <a:tab pos="714375" algn="l"/>
                <a:tab pos="895350" algn="l"/>
                <a:tab pos="1076325" algn="l"/>
                <a:tab pos="1257300" algn="l"/>
                <a:tab pos="1438275" algn="l"/>
                <a:tab pos="1619250" algn="l"/>
                <a:tab pos="1790700" algn="l"/>
                <a:tab pos="1971675" algn="l"/>
                <a:tab pos="2152650" algn="l"/>
                <a:tab pos="2333625" algn="l"/>
                <a:tab pos="2514600" algn="l"/>
                <a:tab pos="2695575" algn="l"/>
                <a:tab pos="2867025" algn="l"/>
                <a:tab pos="3048000" algn="l"/>
                <a:tab pos="3228975" algn="l"/>
                <a:tab pos="3409950" algn="l"/>
              </a:tabLst>
            </a:pPr>
            <a:r>
              <a:rPr lang="en-US" sz="3000" b="1" dirty="0" smtClean="0">
                <a:solidFill>
                  <a:prstClr val="white"/>
                </a:solidFill>
                <a:latin typeface="Arial Narrow" pitchFamily="34" charset="0"/>
              </a:rPr>
              <a:t>Provision</a:t>
            </a:r>
            <a:endParaRPr lang="en-SG" sz="3000" b="1" dirty="0">
              <a:solidFill>
                <a:prstClr val="white"/>
              </a:solidFill>
              <a:latin typeface="Arial Narrow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79556" y="2366692"/>
            <a:ext cx="1508668" cy="553998"/>
          </a:xfrm>
          <a:prstGeom prst="rect">
            <a:avLst/>
          </a:prstGeom>
          <a:solidFill>
            <a:schemeClr val="accent5">
              <a:lumMod val="50000"/>
            </a:schemeClr>
          </a:solidFill>
          <a:ln w="76200">
            <a:solidFill>
              <a:schemeClr val="bg1"/>
            </a:solidFill>
          </a:ln>
          <a:effec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tabLst>
                <a:tab pos="180975" algn="l"/>
                <a:tab pos="361950" algn="l"/>
                <a:tab pos="542925" algn="l"/>
                <a:tab pos="714375" algn="l"/>
                <a:tab pos="895350" algn="l"/>
                <a:tab pos="1076325" algn="l"/>
                <a:tab pos="1257300" algn="l"/>
                <a:tab pos="1438275" algn="l"/>
                <a:tab pos="1619250" algn="l"/>
                <a:tab pos="1790700" algn="l"/>
                <a:tab pos="1971675" algn="l"/>
                <a:tab pos="2152650" algn="l"/>
                <a:tab pos="2333625" algn="l"/>
                <a:tab pos="2514600" algn="l"/>
                <a:tab pos="2695575" algn="l"/>
                <a:tab pos="2867025" algn="l"/>
                <a:tab pos="3048000" algn="l"/>
                <a:tab pos="3228975" algn="l"/>
                <a:tab pos="3409950" algn="l"/>
              </a:tabLst>
            </a:pPr>
            <a:r>
              <a:rPr lang="en-US" sz="3000" b="1" dirty="0" smtClean="0">
                <a:solidFill>
                  <a:prstClr val="white"/>
                </a:solidFill>
                <a:latin typeface="Arial Narrow" pitchFamily="34" charset="0"/>
              </a:rPr>
              <a:t>Favor</a:t>
            </a:r>
            <a:endParaRPr lang="en-SG" sz="3000" b="1" dirty="0">
              <a:solidFill>
                <a:prstClr val="white"/>
              </a:solidFill>
              <a:latin typeface="Arial Narrow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67544" y="1777320"/>
            <a:ext cx="1383477" cy="553998"/>
          </a:xfrm>
          <a:prstGeom prst="rect">
            <a:avLst/>
          </a:prstGeom>
          <a:solidFill>
            <a:srgbClr val="FF0000"/>
          </a:solidFill>
          <a:ln w="76200">
            <a:solidFill>
              <a:schemeClr val="bg1"/>
            </a:solidFill>
          </a:ln>
          <a:effec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tabLst>
                <a:tab pos="180975" algn="l"/>
                <a:tab pos="361950" algn="l"/>
                <a:tab pos="542925" algn="l"/>
                <a:tab pos="714375" algn="l"/>
                <a:tab pos="895350" algn="l"/>
                <a:tab pos="1076325" algn="l"/>
                <a:tab pos="1257300" algn="l"/>
                <a:tab pos="1438275" algn="l"/>
                <a:tab pos="1619250" algn="l"/>
                <a:tab pos="1790700" algn="l"/>
                <a:tab pos="1971675" algn="l"/>
                <a:tab pos="2152650" algn="l"/>
                <a:tab pos="2333625" algn="l"/>
                <a:tab pos="2514600" algn="l"/>
                <a:tab pos="2695575" algn="l"/>
                <a:tab pos="2867025" algn="l"/>
                <a:tab pos="3048000" algn="l"/>
                <a:tab pos="3228975" algn="l"/>
                <a:tab pos="3409950" algn="l"/>
              </a:tabLst>
            </a:pPr>
            <a:r>
              <a:rPr lang="en-US" sz="3000" b="1" dirty="0" smtClean="0">
                <a:solidFill>
                  <a:prstClr val="white"/>
                </a:solidFill>
                <a:latin typeface="Arial Narrow" pitchFamily="34" charset="0"/>
              </a:rPr>
              <a:t>Peace</a:t>
            </a:r>
            <a:endParaRPr lang="en-SG" sz="3000" b="1" dirty="0">
              <a:solidFill>
                <a:prstClr val="white"/>
              </a:solidFill>
              <a:latin typeface="Arial Narrow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926540" y="2366692"/>
            <a:ext cx="2153016" cy="553998"/>
          </a:xfrm>
          <a:prstGeom prst="rect">
            <a:avLst/>
          </a:prstGeom>
          <a:solidFill>
            <a:schemeClr val="accent6">
              <a:lumMod val="50000"/>
            </a:schemeClr>
          </a:solidFill>
          <a:ln w="76200">
            <a:solidFill>
              <a:schemeClr val="bg1"/>
            </a:solidFill>
          </a:ln>
          <a:effec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tabLst>
                <a:tab pos="180975" algn="l"/>
                <a:tab pos="361950" algn="l"/>
                <a:tab pos="542925" algn="l"/>
                <a:tab pos="714375" algn="l"/>
                <a:tab pos="895350" algn="l"/>
                <a:tab pos="1076325" algn="l"/>
                <a:tab pos="1257300" algn="l"/>
                <a:tab pos="1438275" algn="l"/>
                <a:tab pos="1619250" algn="l"/>
                <a:tab pos="1790700" algn="l"/>
                <a:tab pos="1971675" algn="l"/>
                <a:tab pos="2152650" algn="l"/>
                <a:tab pos="2333625" algn="l"/>
                <a:tab pos="2514600" algn="l"/>
                <a:tab pos="2695575" algn="l"/>
                <a:tab pos="2867025" algn="l"/>
                <a:tab pos="3048000" algn="l"/>
                <a:tab pos="3228975" algn="l"/>
                <a:tab pos="3409950" algn="l"/>
              </a:tabLst>
            </a:pPr>
            <a:r>
              <a:rPr lang="en-US" sz="3000" b="1" dirty="0" smtClean="0">
                <a:solidFill>
                  <a:prstClr val="white"/>
                </a:solidFill>
                <a:latin typeface="Arial Narrow" pitchFamily="34" charset="0"/>
              </a:rPr>
              <a:t>Download</a:t>
            </a:r>
            <a:endParaRPr lang="en-SG" sz="3000" b="1" dirty="0">
              <a:solidFill>
                <a:prstClr val="white"/>
              </a:solidFill>
              <a:latin typeface="Arial Narrow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41185" y="2946454"/>
            <a:ext cx="5847039" cy="55399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76200">
            <a:solidFill>
              <a:schemeClr val="bg1"/>
            </a:solidFill>
          </a:ln>
          <a:effec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tabLst>
                <a:tab pos="180975" algn="l"/>
                <a:tab pos="361950" algn="l"/>
                <a:tab pos="542925" algn="l"/>
                <a:tab pos="714375" algn="l"/>
                <a:tab pos="895350" algn="l"/>
                <a:tab pos="1076325" algn="l"/>
                <a:tab pos="1257300" algn="l"/>
                <a:tab pos="1438275" algn="l"/>
                <a:tab pos="1619250" algn="l"/>
                <a:tab pos="1790700" algn="l"/>
                <a:tab pos="1971675" algn="l"/>
                <a:tab pos="2152650" algn="l"/>
                <a:tab pos="2333625" algn="l"/>
                <a:tab pos="2514600" algn="l"/>
                <a:tab pos="2695575" algn="l"/>
                <a:tab pos="2867025" algn="l"/>
                <a:tab pos="3048000" algn="l"/>
                <a:tab pos="3228975" algn="l"/>
                <a:tab pos="3409950" algn="l"/>
              </a:tabLst>
            </a:pPr>
            <a:r>
              <a:rPr lang="en-US" sz="3000" b="1" dirty="0" smtClean="0">
                <a:solidFill>
                  <a:prstClr val="white"/>
                </a:solidFill>
                <a:latin typeface="Arial Narrow" pitchFamily="34" charset="0"/>
              </a:rPr>
              <a:t>Divine Appointments / D-Connections</a:t>
            </a:r>
            <a:endParaRPr lang="en-SG" sz="3000" b="1" dirty="0">
              <a:solidFill>
                <a:prstClr val="white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617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500"/>
                            </p:stCondLst>
                            <p:childTnLst>
                              <p:par>
                                <p:cTn id="62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5" grpId="0" animBg="1"/>
      <p:bldP spid="8" grpId="0" animBg="1"/>
      <p:bldP spid="12" grpId="0" animBg="1"/>
      <p:bldP spid="15" grpId="0" animBg="1"/>
      <p:bldP spid="18" grpId="0" animBg="1"/>
      <p:bldP spid="21" grpId="0" animBg="1"/>
      <p:bldP spid="24" grpId="0" animBg="1"/>
      <p:bldP spid="27" grpId="0" animBg="1"/>
      <p:bldP spid="30" grpId="0" animBg="1"/>
      <p:bldP spid="32" grpId="0" animBg="1"/>
      <p:bldP spid="34" grpId="0" animBg="1"/>
      <p:bldP spid="36" grpId="0" animBg="1"/>
      <p:bldP spid="38" grpId="0" animBg="1"/>
      <p:bldP spid="4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388" y="404813"/>
            <a:ext cx="69849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  <a:tab pos="3584575" algn="l"/>
              </a:tabLst>
            </a:pP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3. 	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Appropriate the Divine Exchange by </a:t>
            </a:r>
            <a:b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</a:b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		the </a:t>
            </a:r>
            <a:r>
              <a:rPr lang="en-US" sz="3200" b="1" u="sng" dirty="0" smtClean="0">
                <a:solidFill>
                  <a:srgbClr val="C00000"/>
                </a:solidFill>
                <a:latin typeface="Arial Narrow" pitchFamily="34" charset="0"/>
              </a:rPr>
              <a:t>Spirit of Faith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.</a:t>
            </a:r>
            <a:endParaRPr lang="en-US" sz="32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3" y="3789189"/>
            <a:ext cx="69847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80975" algn="l"/>
                <a:tab pos="361950" algn="l"/>
                <a:tab pos="542925" algn="l"/>
                <a:tab pos="714375" algn="l"/>
                <a:tab pos="895350" algn="l"/>
                <a:tab pos="1076325" algn="l"/>
                <a:tab pos="1257300" algn="l"/>
                <a:tab pos="1438275" algn="l"/>
                <a:tab pos="1619250" algn="l"/>
                <a:tab pos="1790700" algn="l"/>
                <a:tab pos="1971675" algn="l"/>
                <a:tab pos="2152650" algn="l"/>
                <a:tab pos="2333625" algn="l"/>
                <a:tab pos="2514600" algn="l"/>
                <a:tab pos="2695575" algn="l"/>
                <a:tab pos="2867025" algn="l"/>
                <a:tab pos="3048000" algn="l"/>
                <a:tab pos="3228975" algn="l"/>
                <a:tab pos="3409950" algn="l"/>
              </a:tabLst>
            </a:pPr>
            <a:r>
              <a:rPr lang="en-SG" sz="3000" b="1" dirty="0" smtClean="0">
                <a:solidFill>
                  <a:srgbClr val="973807"/>
                </a:solidFill>
                <a:latin typeface="Arial Narrow" pitchFamily="34" charset="0"/>
              </a:rPr>
              <a:t>2 Corinthians 4:13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 And since </a:t>
            </a:r>
            <a:r>
              <a:rPr lang="en-SG" sz="3000" b="1" u="sng" dirty="0">
                <a:solidFill>
                  <a:srgbClr val="000066"/>
                </a:solidFill>
                <a:latin typeface="Arial Narrow" pitchFamily="34" charset="0"/>
              </a:rPr>
              <a:t>we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 have the </a:t>
            </a:r>
            <a:r>
              <a:rPr lang="en-SG" sz="3000" b="1" u="sng" dirty="0">
                <a:solidFill>
                  <a:srgbClr val="FF0000"/>
                </a:solidFill>
                <a:latin typeface="Arial Narrow" pitchFamily="34" charset="0"/>
              </a:rPr>
              <a:t>same spirit </a:t>
            </a:r>
            <a:r>
              <a:rPr lang="en-SG" sz="3000" b="1" u="sng" dirty="0" smtClean="0">
                <a:solidFill>
                  <a:srgbClr val="FF0000"/>
                </a:solidFill>
                <a:latin typeface="Arial Narrow" pitchFamily="34" charset="0"/>
              </a:rPr>
              <a:t>of </a:t>
            </a:r>
            <a:r>
              <a:rPr lang="en-SG" sz="3000" b="1" u="sng" dirty="0">
                <a:solidFill>
                  <a:srgbClr val="FF0000"/>
                </a:solidFill>
                <a:latin typeface="Arial Narrow" pitchFamily="34" charset="0"/>
              </a:rPr>
              <a:t>faith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, according to what is written, “</a:t>
            </a:r>
            <a:r>
              <a:rPr lang="en-SG" sz="3000" b="1" u="sng" dirty="0">
                <a:solidFill>
                  <a:srgbClr val="006600"/>
                </a:solidFill>
                <a:latin typeface="Arial Narrow" pitchFamily="34" charset="0"/>
              </a:rPr>
              <a:t>I believed</a:t>
            </a:r>
            <a:r>
              <a:rPr lang="en-SG" sz="3000" dirty="0">
                <a:solidFill>
                  <a:srgbClr val="006600"/>
                </a:solidFill>
                <a:latin typeface="Arial Narrow" pitchFamily="34" charset="0"/>
              </a:rPr>
              <a:t> 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and therefore </a:t>
            </a:r>
            <a:r>
              <a:rPr lang="en-SG" sz="3000" b="1" u="sng" dirty="0" smtClean="0">
                <a:solidFill>
                  <a:srgbClr val="CC0066"/>
                </a:solidFill>
                <a:latin typeface="Arial Narrow" pitchFamily="34" charset="0"/>
              </a:rPr>
              <a:t>I </a:t>
            </a:r>
            <a:r>
              <a:rPr lang="en-SG" sz="3000" b="1" u="sng" dirty="0">
                <a:solidFill>
                  <a:srgbClr val="CC0066"/>
                </a:solidFill>
                <a:latin typeface="Arial Narrow" pitchFamily="34" charset="0"/>
              </a:rPr>
              <a:t>spoke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,” </a:t>
            </a:r>
            <a:b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</a:br>
            <a:r>
              <a:rPr lang="en-SG" sz="3000" b="1" u="sng" dirty="0" smtClean="0">
                <a:solidFill>
                  <a:srgbClr val="000066"/>
                </a:solidFill>
                <a:latin typeface="Arial Narrow" pitchFamily="34" charset="0"/>
              </a:rPr>
              <a:t>we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 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also </a:t>
            </a:r>
            <a:r>
              <a:rPr lang="en-SG" sz="3000" b="1" u="sng" dirty="0">
                <a:solidFill>
                  <a:srgbClr val="006600"/>
                </a:solidFill>
                <a:latin typeface="Arial Narrow" pitchFamily="34" charset="0"/>
              </a:rPr>
              <a:t>believe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 and therefore </a:t>
            </a:r>
            <a:r>
              <a:rPr lang="en-SG" sz="3000" b="1" u="sng" dirty="0" smtClean="0">
                <a:solidFill>
                  <a:srgbClr val="CC0066"/>
                </a:solidFill>
                <a:latin typeface="Arial Narrow" pitchFamily="34" charset="0"/>
              </a:rPr>
              <a:t>speak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 …</a:t>
            </a:r>
            <a:endParaRPr lang="en-SG" sz="3000" dirty="0">
              <a:solidFill>
                <a:srgbClr val="973807"/>
              </a:solidFill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3" y="1700957"/>
            <a:ext cx="69847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80975" algn="l"/>
                <a:tab pos="361950" algn="l"/>
                <a:tab pos="542925" algn="l"/>
                <a:tab pos="714375" algn="l"/>
                <a:tab pos="895350" algn="l"/>
                <a:tab pos="1076325" algn="l"/>
                <a:tab pos="1257300" algn="l"/>
                <a:tab pos="1438275" algn="l"/>
                <a:tab pos="1619250" algn="l"/>
                <a:tab pos="1790700" algn="l"/>
                <a:tab pos="1971675" algn="l"/>
                <a:tab pos="2152650" algn="l"/>
                <a:tab pos="2333625" algn="l"/>
                <a:tab pos="2514600" algn="l"/>
                <a:tab pos="2695575" algn="l"/>
                <a:tab pos="2867025" algn="l"/>
                <a:tab pos="3048000" algn="l"/>
                <a:tab pos="3228975" algn="l"/>
                <a:tab pos="3409950" algn="l"/>
              </a:tabLst>
            </a:pPr>
            <a:r>
              <a:rPr lang="en-SG" sz="3000" b="1" dirty="0" smtClean="0">
                <a:solidFill>
                  <a:srgbClr val="973807"/>
                </a:solidFill>
                <a:latin typeface="Arial Narrow" pitchFamily="34" charset="0"/>
              </a:rPr>
              <a:t>2 Corinthians 1:20 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(NIV) For 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no matter how </a:t>
            </a:r>
            <a:r>
              <a:rPr lang="en-SG" sz="3000" b="1" u="sng" dirty="0">
                <a:solidFill>
                  <a:srgbClr val="800080"/>
                </a:solidFill>
                <a:latin typeface="Arial Narrow" pitchFamily="34" charset="0"/>
              </a:rPr>
              <a:t>many promises</a:t>
            </a:r>
            <a:r>
              <a:rPr lang="en-SG" sz="3000" dirty="0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God has made, they are “</a:t>
            </a:r>
            <a:r>
              <a:rPr lang="en-SG" sz="3000" b="1" u="sng" dirty="0">
                <a:solidFill>
                  <a:srgbClr val="FF0000"/>
                </a:solidFill>
                <a:latin typeface="Arial Narrow" pitchFamily="34" charset="0"/>
              </a:rPr>
              <a:t>Yes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”</a:t>
            </a:r>
            <a:r>
              <a:rPr lang="en-SG" sz="3000" b="1" u="sng" dirty="0">
                <a:solidFill>
                  <a:srgbClr val="973807"/>
                </a:solidFill>
                <a:latin typeface="Arial Narrow" pitchFamily="34" charset="0"/>
              </a:rPr>
              <a:t> </a:t>
            </a:r>
            <a:r>
              <a:rPr lang="en-SG" sz="3000" b="1" u="sng" dirty="0" smtClean="0">
                <a:solidFill>
                  <a:srgbClr val="973807"/>
                </a:solidFill>
                <a:latin typeface="Arial Narrow" pitchFamily="34" charset="0"/>
              </a:rPr>
              <a:t/>
            </a:r>
            <a:br>
              <a:rPr lang="en-SG" sz="3000" b="1" u="sng" dirty="0" smtClean="0">
                <a:solidFill>
                  <a:srgbClr val="973807"/>
                </a:solidFill>
                <a:latin typeface="Arial Narrow" pitchFamily="34" charset="0"/>
              </a:rPr>
            </a:br>
            <a:r>
              <a:rPr lang="en-SG" sz="3000" b="1" u="sng" dirty="0" smtClean="0">
                <a:solidFill>
                  <a:srgbClr val="006600"/>
                </a:solidFill>
                <a:latin typeface="Arial Narrow" pitchFamily="34" charset="0"/>
              </a:rPr>
              <a:t>in </a:t>
            </a:r>
            <a:r>
              <a:rPr lang="en-SG" sz="3000" b="1" u="sng" dirty="0">
                <a:solidFill>
                  <a:srgbClr val="006600"/>
                </a:solidFill>
                <a:latin typeface="Arial Narrow" pitchFamily="34" charset="0"/>
              </a:rPr>
              <a:t>Christ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. And so through him the “</a:t>
            </a:r>
            <a:r>
              <a:rPr lang="en-SG" sz="3000" b="1" u="sng" dirty="0">
                <a:solidFill>
                  <a:srgbClr val="FF0000"/>
                </a:solidFill>
                <a:latin typeface="Arial Narrow" pitchFamily="34" charset="0"/>
              </a:rPr>
              <a:t>Amen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”</a:t>
            </a:r>
            <a:r>
              <a:rPr lang="en-SG" sz="3000" b="1" dirty="0">
                <a:solidFill>
                  <a:srgbClr val="973807"/>
                </a:solidFill>
                <a:latin typeface="Arial Narrow" pitchFamily="34" charset="0"/>
              </a:rPr>
              <a:t> </a:t>
            </a:r>
            <a:r>
              <a:rPr lang="en-SG" sz="3000" b="1" u="sng" dirty="0">
                <a:solidFill>
                  <a:srgbClr val="CC0066"/>
                </a:solidFill>
                <a:latin typeface="Arial Narrow" pitchFamily="34" charset="0"/>
              </a:rPr>
              <a:t>is spoken by us to the glory of God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56602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2146" y="1772816"/>
            <a:ext cx="69921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80975" algn="l"/>
                <a:tab pos="361950" algn="l"/>
                <a:tab pos="542925" algn="l"/>
                <a:tab pos="714375" algn="l"/>
                <a:tab pos="895350" algn="l"/>
                <a:tab pos="1076325" algn="l"/>
                <a:tab pos="1257300" algn="l"/>
                <a:tab pos="1438275" algn="l"/>
                <a:tab pos="1619250" algn="l"/>
                <a:tab pos="1790700" algn="l"/>
                <a:tab pos="1971675" algn="l"/>
                <a:tab pos="2152650" algn="l"/>
                <a:tab pos="2333625" algn="l"/>
                <a:tab pos="2514600" algn="l"/>
                <a:tab pos="2695575" algn="l"/>
                <a:tab pos="2867025" algn="l"/>
                <a:tab pos="3048000" algn="l"/>
                <a:tab pos="3228975" algn="l"/>
                <a:tab pos="3409950" algn="l"/>
              </a:tabLst>
            </a:pPr>
            <a:r>
              <a:rPr lang="en-US" sz="3000" b="1" dirty="0" smtClean="0">
                <a:solidFill>
                  <a:srgbClr val="973807"/>
                </a:solidFill>
                <a:latin typeface="Arial Narrow" pitchFamily="34" charset="0"/>
              </a:rPr>
              <a:t>1 John 4:10 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In this is love, not that we loved God, but that He loved us and sent His Son 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/>
            </a:r>
            <a:b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</a:b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to 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be the propitiation for our sins. </a:t>
            </a:r>
            <a:endParaRPr lang="en-US" sz="3000" dirty="0" smtClean="0">
              <a:solidFill>
                <a:srgbClr val="973807"/>
              </a:solidFill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2145" y="4645585"/>
            <a:ext cx="69921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80975" algn="l"/>
                <a:tab pos="361950" algn="l"/>
                <a:tab pos="542925" algn="l"/>
                <a:tab pos="714375" algn="l"/>
                <a:tab pos="895350" algn="l"/>
                <a:tab pos="1076325" algn="l"/>
                <a:tab pos="1257300" algn="l"/>
                <a:tab pos="1438275" algn="l"/>
                <a:tab pos="1619250" algn="l"/>
                <a:tab pos="1790700" algn="l"/>
                <a:tab pos="1971675" algn="l"/>
                <a:tab pos="2152650" algn="l"/>
                <a:tab pos="2333625" algn="l"/>
                <a:tab pos="2514600" algn="l"/>
                <a:tab pos="2695575" algn="l"/>
                <a:tab pos="2867025" algn="l"/>
                <a:tab pos="3048000" algn="l"/>
                <a:tab pos="3228975" algn="l"/>
                <a:tab pos="3409950" algn="l"/>
              </a:tabLst>
            </a:pPr>
            <a:r>
              <a:rPr lang="en-US" sz="3000" b="1" dirty="0" smtClean="0">
                <a:solidFill>
                  <a:srgbClr val="973807"/>
                </a:solidFill>
                <a:latin typeface="Arial Narrow" pitchFamily="34" charset="0"/>
              </a:rPr>
              <a:t>1 John 4:</a:t>
            </a:r>
            <a:r>
              <a:rPr lang="en-SG" sz="3000" b="1" dirty="0" smtClean="0">
                <a:solidFill>
                  <a:srgbClr val="973807"/>
                </a:solidFill>
                <a:latin typeface="Arial Narrow" pitchFamily="34" charset="0"/>
              </a:rPr>
              <a:t>19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 We love Him because </a:t>
            </a:r>
            <a:r>
              <a:rPr lang="en-SG" sz="3000" b="1" u="sng" dirty="0" smtClean="0">
                <a:solidFill>
                  <a:srgbClr val="FF0000"/>
                </a:solidFill>
                <a:latin typeface="Arial Narrow" pitchFamily="34" charset="0"/>
              </a:rPr>
              <a:t>He first loved us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.</a:t>
            </a:r>
            <a:endParaRPr lang="en-US" sz="3000" dirty="0" smtClean="0">
              <a:solidFill>
                <a:srgbClr val="973807"/>
              </a:solidFill>
              <a:latin typeface="Arial Narrow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388" y="404813"/>
            <a:ext cx="69128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  <a:tab pos="3584575" algn="l"/>
              </a:tabLst>
            </a:pP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III. 	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Focus on God’s love for </a:t>
            </a:r>
            <a:r>
              <a:rPr lang="en-US" sz="3200" b="1" u="sng" dirty="0" smtClean="0">
                <a:solidFill>
                  <a:srgbClr val="C00000"/>
                </a:solidFill>
                <a:latin typeface="Arial Narrow" pitchFamily="34" charset="0"/>
              </a:rPr>
              <a:t>me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and not </a:t>
            </a:r>
            <a:b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</a:b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		</a:t>
            </a:r>
            <a:r>
              <a:rPr lang="en-US" sz="3200" b="1" u="sng" dirty="0" smtClean="0">
                <a:solidFill>
                  <a:srgbClr val="C00000"/>
                </a:solidFill>
                <a:latin typeface="Arial Narrow" pitchFamily="34" charset="0"/>
              </a:rPr>
              <a:t>my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love for Him.</a:t>
            </a:r>
            <a:endParaRPr lang="en-US" sz="32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388" y="3429000"/>
            <a:ext cx="69921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80975" algn="l"/>
                <a:tab pos="361950" algn="l"/>
                <a:tab pos="542925" algn="l"/>
                <a:tab pos="714375" algn="l"/>
                <a:tab pos="895350" algn="l"/>
                <a:tab pos="1076325" algn="l"/>
                <a:tab pos="1257300" algn="l"/>
                <a:tab pos="1438275" algn="l"/>
                <a:tab pos="1619250" algn="l"/>
                <a:tab pos="1790700" algn="l"/>
                <a:tab pos="1971675" algn="l"/>
                <a:tab pos="2152650" algn="l"/>
                <a:tab pos="2333625" algn="l"/>
                <a:tab pos="2514600" algn="l"/>
                <a:tab pos="2695575" algn="l"/>
                <a:tab pos="2867025" algn="l"/>
                <a:tab pos="3048000" algn="l"/>
                <a:tab pos="3228975" algn="l"/>
                <a:tab pos="3409950" algn="l"/>
              </a:tabLst>
            </a:pPr>
            <a:r>
              <a:rPr lang="en-US" sz="3000" b="1" dirty="0" smtClean="0">
                <a:solidFill>
                  <a:srgbClr val="973807"/>
                </a:solidFill>
                <a:latin typeface="Arial Narrow" pitchFamily="34" charset="0"/>
              </a:rPr>
              <a:t>1 John 4:16 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And we have </a:t>
            </a:r>
            <a:r>
              <a:rPr lang="en-SG" sz="3000" b="1" u="sng" dirty="0" smtClean="0">
                <a:solidFill>
                  <a:srgbClr val="000066"/>
                </a:solidFill>
                <a:latin typeface="Arial Narrow" pitchFamily="34" charset="0"/>
              </a:rPr>
              <a:t>known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 and </a:t>
            </a:r>
            <a:r>
              <a:rPr lang="en-SG" sz="3000" b="1" u="sng" dirty="0" smtClean="0">
                <a:solidFill>
                  <a:srgbClr val="006600"/>
                </a:solidFill>
                <a:latin typeface="Arial Narrow" pitchFamily="34" charset="0"/>
              </a:rPr>
              <a:t>believed</a:t>
            </a:r>
            <a:r>
              <a:rPr lang="en-SG" sz="3000" dirty="0" smtClean="0">
                <a:solidFill>
                  <a:srgbClr val="006600"/>
                </a:solidFill>
                <a:latin typeface="Arial Narrow" pitchFamily="34" charset="0"/>
              </a:rPr>
              <a:t> </a:t>
            </a:r>
            <a:r>
              <a:rPr lang="en-SG" sz="3000" b="1" u="sng" dirty="0" smtClean="0">
                <a:solidFill>
                  <a:srgbClr val="006600"/>
                </a:solidFill>
                <a:latin typeface="Arial Narrow" pitchFamily="34" charset="0"/>
              </a:rPr>
              <a:t>the love that God has for us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 …</a:t>
            </a:r>
            <a:endParaRPr lang="en-US" sz="3000" dirty="0" smtClean="0">
              <a:solidFill>
                <a:srgbClr val="973807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810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9388" y="1766677"/>
            <a:ext cx="692013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80975" algn="l"/>
                <a:tab pos="361950" algn="l"/>
                <a:tab pos="542925" algn="l"/>
                <a:tab pos="714375" algn="l"/>
                <a:tab pos="895350" algn="l"/>
                <a:tab pos="1076325" algn="l"/>
                <a:tab pos="1257300" algn="l"/>
                <a:tab pos="1438275" algn="l"/>
                <a:tab pos="1619250" algn="l"/>
                <a:tab pos="1790700" algn="l"/>
                <a:tab pos="1971675" algn="l"/>
                <a:tab pos="2152650" algn="l"/>
                <a:tab pos="2333625" algn="l"/>
                <a:tab pos="2514600" algn="l"/>
                <a:tab pos="2695575" algn="l"/>
                <a:tab pos="2867025" algn="l"/>
                <a:tab pos="3048000" algn="l"/>
                <a:tab pos="3228975" algn="l"/>
                <a:tab pos="3409950" algn="l"/>
              </a:tabLst>
            </a:pPr>
            <a:r>
              <a:rPr lang="en-US" sz="3000" b="1" dirty="0" smtClean="0">
                <a:solidFill>
                  <a:srgbClr val="973807"/>
                </a:solidFill>
                <a:latin typeface="Arial Narrow" pitchFamily="34" charset="0"/>
              </a:rPr>
              <a:t>Romans 5:5 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Now hope does not disappoint, because the </a:t>
            </a:r>
            <a:r>
              <a:rPr lang="en-SG" sz="3000" b="1" u="sng" dirty="0" smtClean="0">
                <a:solidFill>
                  <a:srgbClr val="FF0000"/>
                </a:solidFill>
                <a:latin typeface="Arial Narrow" pitchFamily="34" charset="0"/>
              </a:rPr>
              <a:t>love of God</a:t>
            </a:r>
            <a:r>
              <a:rPr lang="en-SG" sz="30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has been </a:t>
            </a:r>
            <a:r>
              <a:rPr lang="en-SG" sz="3000" b="1" u="sng" dirty="0" smtClean="0">
                <a:solidFill>
                  <a:srgbClr val="000066"/>
                </a:solidFill>
                <a:latin typeface="Arial Narrow" pitchFamily="34" charset="0"/>
              </a:rPr>
              <a:t>poured out in our hearts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 by the Holy Spirit who was given to us.</a:t>
            </a:r>
            <a:endParaRPr lang="en-US" sz="3000" dirty="0" smtClean="0">
              <a:solidFill>
                <a:srgbClr val="973807"/>
              </a:solidFill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388" y="404813"/>
            <a:ext cx="69128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  <a:tab pos="3584575" algn="l"/>
              </a:tabLst>
            </a:pP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III. 	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Focus on God’s love for </a:t>
            </a:r>
            <a:r>
              <a:rPr lang="en-US" sz="3200" b="1" u="sng" dirty="0" smtClean="0">
                <a:solidFill>
                  <a:srgbClr val="C00000"/>
                </a:solidFill>
                <a:latin typeface="Arial Narrow" pitchFamily="34" charset="0"/>
              </a:rPr>
              <a:t>me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and not </a:t>
            </a:r>
            <a:b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</a:b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		</a:t>
            </a:r>
            <a:r>
              <a:rPr lang="en-US" sz="3200" b="1" u="sng" dirty="0" smtClean="0">
                <a:solidFill>
                  <a:srgbClr val="C00000"/>
                </a:solidFill>
                <a:latin typeface="Arial Narrow" pitchFamily="34" charset="0"/>
              </a:rPr>
              <a:t>my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love for Him.</a:t>
            </a:r>
            <a:endParaRPr lang="en-US" sz="3200" dirty="0">
              <a:solidFill>
                <a:prstClr val="black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563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388" y="1196752"/>
            <a:ext cx="69850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  <a:tab pos="3584575" algn="l"/>
              </a:tabLst>
            </a:pPr>
            <a:r>
              <a:rPr lang="en-US" sz="3200" b="1" dirty="0" smtClean="0">
                <a:solidFill>
                  <a:srgbClr val="973807"/>
                </a:solidFill>
                <a:latin typeface="Arial Narrow" pitchFamily="34" charset="0"/>
              </a:rPr>
              <a:t>Hebrews 12:24 </a:t>
            </a:r>
            <a:r>
              <a:rPr lang="en-SG" sz="3200" dirty="0" smtClean="0">
                <a:solidFill>
                  <a:srgbClr val="973807"/>
                </a:solidFill>
                <a:latin typeface="Arial Narrow" pitchFamily="34" charset="0"/>
              </a:rPr>
              <a:t>to </a:t>
            </a:r>
            <a:r>
              <a:rPr lang="en-SG" sz="3200" b="1" u="sng" dirty="0" smtClean="0">
                <a:solidFill>
                  <a:srgbClr val="CC0066"/>
                </a:solidFill>
                <a:latin typeface="Arial Narrow" pitchFamily="34" charset="0"/>
              </a:rPr>
              <a:t>Jesus the Mediator </a:t>
            </a:r>
            <a:br>
              <a:rPr lang="en-SG" sz="3200" b="1" u="sng" dirty="0" smtClean="0">
                <a:solidFill>
                  <a:srgbClr val="CC0066"/>
                </a:solidFill>
                <a:latin typeface="Arial Narrow" pitchFamily="34" charset="0"/>
              </a:rPr>
            </a:br>
            <a:r>
              <a:rPr lang="en-SG" sz="3200" b="1" u="sng" dirty="0" smtClean="0">
                <a:solidFill>
                  <a:srgbClr val="CC0066"/>
                </a:solidFill>
                <a:latin typeface="Arial Narrow" pitchFamily="34" charset="0"/>
              </a:rPr>
              <a:t>of the new covenant</a:t>
            </a:r>
            <a:r>
              <a:rPr lang="en-SG" sz="3200" dirty="0" smtClean="0">
                <a:solidFill>
                  <a:srgbClr val="973807"/>
                </a:solidFill>
                <a:latin typeface="Arial Narrow" pitchFamily="34" charset="0"/>
              </a:rPr>
              <a:t>, and to the blood </a:t>
            </a:r>
            <a:br>
              <a:rPr lang="en-SG" sz="3200" dirty="0" smtClean="0">
                <a:solidFill>
                  <a:srgbClr val="973807"/>
                </a:solidFill>
                <a:latin typeface="Arial Narrow" pitchFamily="34" charset="0"/>
              </a:rPr>
            </a:br>
            <a:r>
              <a:rPr lang="en-SG" sz="3200" dirty="0" smtClean="0">
                <a:solidFill>
                  <a:srgbClr val="973807"/>
                </a:solidFill>
                <a:latin typeface="Arial Narrow" pitchFamily="34" charset="0"/>
              </a:rPr>
              <a:t>of sprinkling that speaks better things than that of Abel.</a:t>
            </a:r>
            <a:endParaRPr lang="en-SG" sz="3200" dirty="0">
              <a:solidFill>
                <a:srgbClr val="973807"/>
              </a:solidFill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388" y="3500214"/>
            <a:ext cx="69850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  <a:tab pos="3584575" algn="l"/>
              </a:tabLst>
            </a:pPr>
            <a:r>
              <a:rPr lang="en-US" sz="3200" b="1" dirty="0" smtClean="0">
                <a:solidFill>
                  <a:srgbClr val="973807"/>
                </a:solidFill>
                <a:latin typeface="Arial Narrow" pitchFamily="34" charset="0"/>
              </a:rPr>
              <a:t>Hebrews 8:6 </a:t>
            </a:r>
            <a:r>
              <a:rPr lang="en-SG" sz="3200" dirty="0" smtClean="0">
                <a:solidFill>
                  <a:srgbClr val="973807"/>
                </a:solidFill>
                <a:latin typeface="Arial Narrow" pitchFamily="34" charset="0"/>
              </a:rPr>
              <a:t>But now He has obtained </a:t>
            </a:r>
            <a:br>
              <a:rPr lang="en-SG" sz="3200" dirty="0" smtClean="0">
                <a:solidFill>
                  <a:srgbClr val="973807"/>
                </a:solidFill>
                <a:latin typeface="Arial Narrow" pitchFamily="34" charset="0"/>
              </a:rPr>
            </a:br>
            <a:r>
              <a:rPr lang="en-SG" sz="3200" dirty="0" smtClean="0">
                <a:solidFill>
                  <a:srgbClr val="973807"/>
                </a:solidFill>
                <a:latin typeface="Arial Narrow" pitchFamily="34" charset="0"/>
              </a:rPr>
              <a:t>a </a:t>
            </a:r>
            <a:r>
              <a:rPr lang="en-SG" sz="3200" b="1" u="sng" dirty="0" smtClean="0">
                <a:solidFill>
                  <a:srgbClr val="660066"/>
                </a:solidFill>
                <a:latin typeface="Arial Narrow" pitchFamily="34" charset="0"/>
              </a:rPr>
              <a:t>more excellent ministry</a:t>
            </a:r>
            <a:r>
              <a:rPr lang="en-SG" sz="3200" dirty="0" smtClean="0">
                <a:solidFill>
                  <a:srgbClr val="973807"/>
                </a:solidFill>
                <a:latin typeface="Arial Narrow" pitchFamily="34" charset="0"/>
              </a:rPr>
              <a:t>, inasmuch as </a:t>
            </a:r>
            <a:br>
              <a:rPr lang="en-SG" sz="3200" dirty="0" smtClean="0">
                <a:solidFill>
                  <a:srgbClr val="973807"/>
                </a:solidFill>
                <a:latin typeface="Arial Narrow" pitchFamily="34" charset="0"/>
              </a:rPr>
            </a:br>
            <a:r>
              <a:rPr lang="en-SG" sz="3200" dirty="0" smtClean="0">
                <a:solidFill>
                  <a:srgbClr val="973807"/>
                </a:solidFill>
                <a:latin typeface="Arial Narrow" pitchFamily="34" charset="0"/>
              </a:rPr>
              <a:t>He is also </a:t>
            </a:r>
            <a:r>
              <a:rPr lang="en-SG" sz="3200" b="1" u="sng" dirty="0" smtClean="0">
                <a:solidFill>
                  <a:srgbClr val="006600"/>
                </a:solidFill>
                <a:latin typeface="Arial Narrow" pitchFamily="34" charset="0"/>
              </a:rPr>
              <a:t>Mediator of a better covenant</a:t>
            </a:r>
            <a:r>
              <a:rPr lang="en-SG" sz="3200" dirty="0" smtClean="0">
                <a:solidFill>
                  <a:srgbClr val="973807"/>
                </a:solidFill>
                <a:latin typeface="Arial Narrow" pitchFamily="34" charset="0"/>
              </a:rPr>
              <a:t>, which was established on </a:t>
            </a:r>
            <a:r>
              <a:rPr lang="en-SG" sz="3200" b="1" u="sng" dirty="0" smtClean="0">
                <a:solidFill>
                  <a:srgbClr val="000066"/>
                </a:solidFill>
                <a:latin typeface="Arial Narrow" pitchFamily="34" charset="0"/>
              </a:rPr>
              <a:t>better promises</a:t>
            </a:r>
            <a:r>
              <a:rPr lang="en-SG" sz="3200" dirty="0" smtClean="0">
                <a:solidFill>
                  <a:srgbClr val="973807"/>
                </a:solidFill>
                <a:latin typeface="Arial Narrow" pitchFamily="34" charset="0"/>
              </a:rPr>
              <a:t>.</a:t>
            </a:r>
            <a:endParaRPr lang="en-SG" sz="3200" dirty="0">
              <a:solidFill>
                <a:srgbClr val="973807"/>
              </a:solidFill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389" y="404813"/>
            <a:ext cx="6984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  <a:tab pos="3584575" algn="l"/>
              </a:tabLst>
            </a:pPr>
            <a:r>
              <a:rPr lang="en-US" sz="3600" b="1" dirty="0" smtClean="0">
                <a:solidFill>
                  <a:prstClr val="black"/>
                </a:solidFill>
                <a:latin typeface="Arial Narrow" pitchFamily="34" charset="0"/>
              </a:rPr>
              <a:t>INTRODUCTION</a:t>
            </a:r>
            <a:endParaRPr lang="en-US" sz="3600" dirty="0">
              <a:solidFill>
                <a:prstClr val="black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176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404813"/>
            <a:ext cx="6984901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  <a:tab pos="3584575" algn="l"/>
              </a:tabLst>
            </a:pP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Always Focus on the Lord Jesus </a:t>
            </a:r>
            <a:b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</a:b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for Victorious Living:</a:t>
            </a:r>
          </a:p>
          <a:p>
            <a:pPr>
              <a:spcBef>
                <a:spcPts val="600"/>
              </a:spcBef>
              <a:tabLst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  <a:tab pos="3584575" algn="l"/>
              </a:tabLst>
            </a:pP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I. 		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Focus on </a:t>
            </a:r>
            <a:r>
              <a:rPr lang="en-US" sz="3200" b="1" u="sng" dirty="0" smtClean="0">
                <a:solidFill>
                  <a:srgbClr val="C00000"/>
                </a:solidFill>
                <a:latin typeface="Arial Narrow" pitchFamily="34" charset="0"/>
              </a:rPr>
              <a:t>His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Righteousness, </a:t>
            </a:r>
            <a:b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</a:b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		not </a:t>
            </a:r>
            <a:r>
              <a:rPr lang="en-US" sz="3200" b="1" u="sng" dirty="0" smtClean="0">
                <a:solidFill>
                  <a:srgbClr val="C00000"/>
                </a:solidFill>
                <a:latin typeface="Arial Narrow" pitchFamily="34" charset="0"/>
              </a:rPr>
              <a:t>our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righteousness.</a:t>
            </a:r>
          </a:p>
          <a:p>
            <a:pPr>
              <a:spcBef>
                <a:spcPts val="600"/>
              </a:spcBef>
              <a:tabLst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  <a:tab pos="3584575" algn="l"/>
              </a:tabLst>
            </a:pP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II. 	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Focus on the super abundant </a:t>
            </a:r>
            <a:r>
              <a:rPr lang="en-US" sz="3200" b="1" u="sng" dirty="0" smtClean="0">
                <a:solidFill>
                  <a:srgbClr val="C00000"/>
                </a:solidFill>
                <a:latin typeface="Arial Narrow" pitchFamily="34" charset="0"/>
              </a:rPr>
              <a:t>grace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			in Christ, not on our level of </a:t>
            </a:r>
            <a:r>
              <a:rPr lang="en-US" sz="3200" b="1" u="sng" dirty="0" smtClean="0">
                <a:solidFill>
                  <a:srgbClr val="C00000"/>
                </a:solidFill>
                <a:latin typeface="Arial Narrow" pitchFamily="34" charset="0"/>
              </a:rPr>
              <a:t>faith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.</a:t>
            </a:r>
          </a:p>
          <a:p>
            <a:pPr>
              <a:spcBef>
                <a:spcPts val="600"/>
              </a:spcBef>
              <a:tabLst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  <a:tab pos="3584575" algn="l"/>
              </a:tabLst>
            </a:pP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III. 	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Focus on God’s love for </a:t>
            </a:r>
            <a:r>
              <a:rPr lang="en-US" sz="3200" b="1" u="sng" dirty="0" smtClean="0">
                <a:solidFill>
                  <a:srgbClr val="C00000"/>
                </a:solidFill>
                <a:latin typeface="Arial Narrow" pitchFamily="34" charset="0"/>
              </a:rPr>
              <a:t>me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and </a:t>
            </a:r>
            <a:b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</a:b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		not </a:t>
            </a:r>
            <a:r>
              <a:rPr lang="en-US" sz="3200" b="1" u="sng" dirty="0" smtClean="0">
                <a:solidFill>
                  <a:srgbClr val="C00000"/>
                </a:solidFill>
                <a:latin typeface="Arial Narrow" pitchFamily="34" charset="0"/>
              </a:rPr>
              <a:t>my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love for Him.</a:t>
            </a:r>
            <a:endParaRPr lang="en-SG" sz="3200" dirty="0">
              <a:solidFill>
                <a:prstClr val="black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90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389" y="404813"/>
            <a:ext cx="6984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  <a:tab pos="3584575" algn="l"/>
              </a:tabLst>
            </a:pPr>
            <a:r>
              <a:rPr lang="en-US" sz="3600" b="1" dirty="0" smtClean="0">
                <a:solidFill>
                  <a:prstClr val="black"/>
                </a:solidFill>
                <a:latin typeface="Arial Narrow" pitchFamily="34" charset="0"/>
              </a:rPr>
              <a:t>CONCLUSION</a:t>
            </a:r>
            <a:endParaRPr lang="en-US" sz="36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2146" y="2783830"/>
            <a:ext cx="69201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180975" algn="l"/>
                <a:tab pos="361950" algn="l"/>
                <a:tab pos="542925" algn="l"/>
                <a:tab pos="714375" algn="l"/>
                <a:tab pos="895350" algn="l"/>
                <a:tab pos="1076325" algn="l"/>
                <a:tab pos="1257300" algn="l"/>
                <a:tab pos="1438275" algn="l"/>
                <a:tab pos="1619250" algn="l"/>
                <a:tab pos="1790700" algn="l"/>
                <a:tab pos="1971675" algn="l"/>
                <a:tab pos="2152650" algn="l"/>
                <a:tab pos="2333625" algn="l"/>
                <a:tab pos="2514600" algn="l"/>
                <a:tab pos="2695575" algn="l"/>
                <a:tab pos="2867025" algn="l"/>
                <a:tab pos="3048000" algn="l"/>
                <a:tab pos="3228975" algn="l"/>
                <a:tab pos="3409950" algn="l"/>
              </a:tabLst>
            </a:pPr>
            <a:r>
              <a:rPr lang="en-US" sz="3200" b="1" dirty="0" smtClean="0">
                <a:solidFill>
                  <a:srgbClr val="800080"/>
                </a:solidFill>
                <a:latin typeface="Arial Narrow" pitchFamily="34" charset="0"/>
              </a:rPr>
              <a:t>Colossians 1:17 </a:t>
            </a:r>
            <a:r>
              <a:rPr lang="en-US" sz="3200" dirty="0" smtClean="0">
                <a:solidFill>
                  <a:srgbClr val="800080"/>
                </a:solidFill>
                <a:latin typeface="Arial Narrow" pitchFamily="34" charset="0"/>
              </a:rPr>
              <a:t>(NIV)</a:t>
            </a:r>
            <a:r>
              <a:rPr lang="en-US" sz="3200" b="1" dirty="0" smtClean="0">
                <a:solidFill>
                  <a:srgbClr val="800080"/>
                </a:solidFill>
                <a:latin typeface="Arial Narrow" pitchFamily="34" charset="0"/>
              </a:rPr>
              <a:t> </a:t>
            </a:r>
            <a:endParaRPr lang="en-SG" sz="3200" dirty="0" smtClean="0">
              <a:solidFill>
                <a:srgbClr val="800080"/>
              </a:solidFill>
              <a:latin typeface="Arial Narrow" pitchFamily="34" charset="0"/>
            </a:endParaRPr>
          </a:p>
          <a:p>
            <a:pPr algn="ctr">
              <a:tabLst>
                <a:tab pos="180975" algn="l"/>
                <a:tab pos="361950" algn="l"/>
                <a:tab pos="542925" algn="l"/>
                <a:tab pos="714375" algn="l"/>
                <a:tab pos="895350" algn="l"/>
                <a:tab pos="1076325" algn="l"/>
                <a:tab pos="1257300" algn="l"/>
                <a:tab pos="1438275" algn="l"/>
                <a:tab pos="1619250" algn="l"/>
                <a:tab pos="1790700" algn="l"/>
                <a:tab pos="1971675" algn="l"/>
                <a:tab pos="2152650" algn="l"/>
                <a:tab pos="2333625" algn="l"/>
                <a:tab pos="2514600" algn="l"/>
                <a:tab pos="2695575" algn="l"/>
                <a:tab pos="2867025" algn="l"/>
                <a:tab pos="3048000" algn="l"/>
                <a:tab pos="3228975" algn="l"/>
                <a:tab pos="3409950" algn="l"/>
              </a:tabLst>
            </a:pPr>
            <a:r>
              <a:rPr lang="en-SG" sz="3200" dirty="0" smtClean="0">
                <a:solidFill>
                  <a:srgbClr val="800080"/>
                </a:solidFill>
                <a:latin typeface="Arial Narrow" pitchFamily="34" charset="0"/>
              </a:rPr>
              <a:t>in Him </a:t>
            </a:r>
            <a:r>
              <a:rPr lang="en-SG" sz="3200" dirty="0">
                <a:solidFill>
                  <a:srgbClr val="800080"/>
                </a:solidFill>
                <a:latin typeface="Arial Narrow" pitchFamily="34" charset="0"/>
              </a:rPr>
              <a:t>all things hold together.</a:t>
            </a:r>
            <a:endParaRPr lang="en-US" sz="3200" dirty="0" smtClean="0">
              <a:solidFill>
                <a:srgbClr val="800080"/>
              </a:solidFill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3" y="1340917"/>
            <a:ext cx="69847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tabLst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  <a:tab pos="3584575" algn="l"/>
              </a:tabLst>
            </a:pPr>
            <a:r>
              <a:rPr lang="en-US" sz="4000" b="1" dirty="0" smtClean="0">
                <a:solidFill>
                  <a:srgbClr val="FF0000"/>
                </a:solidFill>
                <a:latin typeface="Arial Narrow" pitchFamily="34" charset="0"/>
              </a:rPr>
              <a:t>Always Focus on the Lord Jesus for Victorious Living</a:t>
            </a:r>
            <a:endParaRPr lang="en-US" sz="40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390" y="3966304"/>
            <a:ext cx="6912892" cy="830997"/>
          </a:xfrm>
          <a:prstGeom prst="rect">
            <a:avLst/>
          </a:prstGeom>
          <a:solidFill>
            <a:srgbClr val="4B3720"/>
          </a:solidFill>
          <a:ln w="76200">
            <a:solidFill>
              <a:schemeClr val="bg1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tabLst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  <a:tab pos="3584575" algn="l"/>
              </a:tabLst>
            </a:pPr>
            <a:r>
              <a:rPr lang="en-SG" sz="4800" b="1" dirty="0" smtClean="0">
                <a:solidFill>
                  <a:srgbClr val="4B3720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Jesus be the </a:t>
            </a:r>
            <a:r>
              <a:rPr lang="en-SG" sz="4800" b="1" dirty="0" err="1" smtClean="0">
                <a:solidFill>
                  <a:srgbClr val="4B3720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center</a:t>
            </a:r>
            <a:r>
              <a:rPr lang="en-SG" sz="4800" b="1" dirty="0" smtClean="0">
                <a:solidFill>
                  <a:srgbClr val="4B3720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of it all</a:t>
            </a:r>
            <a:endParaRPr lang="en-SG" sz="4800" dirty="0" smtClean="0">
              <a:solidFill>
                <a:srgbClr val="4B3720"/>
              </a:solidFill>
              <a:effectLst>
                <a:glow rad="127000">
                  <a:srgbClr val="FFFF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289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389" y="1556792"/>
            <a:ext cx="6912892" cy="2369880"/>
          </a:xfrm>
          <a:prstGeom prst="rect">
            <a:avLst/>
          </a:prstGeom>
          <a:solidFill>
            <a:srgbClr val="4B3720"/>
          </a:solidFill>
          <a:ln w="76200">
            <a:solidFill>
              <a:schemeClr val="bg1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tabLst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  <a:tab pos="3584575" algn="l"/>
              </a:tabLst>
            </a:pPr>
            <a:r>
              <a:rPr lang="en-SG" sz="5400" b="1" dirty="0" smtClean="0">
                <a:solidFill>
                  <a:srgbClr val="FFFF00"/>
                </a:solidFill>
                <a:latin typeface="Arial Narrow" pitchFamily="34" charset="0"/>
              </a:rPr>
              <a:t>Always Focus </a:t>
            </a:r>
            <a:br>
              <a:rPr lang="en-SG" sz="5400" b="1" dirty="0" smtClean="0">
                <a:solidFill>
                  <a:srgbClr val="FFFF00"/>
                </a:solidFill>
                <a:latin typeface="Arial Narrow" pitchFamily="34" charset="0"/>
              </a:rPr>
            </a:br>
            <a:r>
              <a:rPr lang="en-SG" sz="5400" b="1" dirty="0" smtClean="0">
                <a:solidFill>
                  <a:srgbClr val="FFFF00"/>
                </a:solidFill>
                <a:latin typeface="Arial Narrow" pitchFamily="34" charset="0"/>
              </a:rPr>
              <a:t>on the Lord Jesus</a:t>
            </a:r>
            <a:r>
              <a:rPr lang="en-SG" sz="5400" dirty="0" smtClean="0">
                <a:solidFill>
                  <a:srgbClr val="FFFF00"/>
                </a:solidFill>
                <a:latin typeface="Arial Narrow" pitchFamily="34" charset="0"/>
              </a:rPr>
              <a:t> </a:t>
            </a:r>
            <a:r>
              <a:rPr lang="en-SG" sz="4000" dirty="0" smtClean="0">
                <a:solidFill>
                  <a:prstClr val="white"/>
                </a:solidFill>
                <a:latin typeface="Arial Narrow" pitchFamily="34" charset="0"/>
              </a:rPr>
              <a:t/>
            </a:r>
            <a:br>
              <a:rPr lang="en-SG" sz="4000" dirty="0" smtClean="0">
                <a:solidFill>
                  <a:prstClr val="white"/>
                </a:solidFill>
                <a:latin typeface="Arial Narrow" pitchFamily="34" charset="0"/>
              </a:rPr>
            </a:br>
            <a:r>
              <a:rPr lang="en-SG" sz="4000" dirty="0" smtClean="0">
                <a:solidFill>
                  <a:prstClr val="white"/>
                </a:solidFill>
                <a:latin typeface="Arial Narrow" pitchFamily="34" charset="0"/>
              </a:rPr>
              <a:t>for Victorious Living</a:t>
            </a:r>
          </a:p>
        </p:txBody>
      </p:sp>
    </p:spTree>
    <p:extLst>
      <p:ext uri="{BB962C8B-B14F-4D97-AF65-F5344CB8AC3E}">
        <p14:creationId xmlns:p14="http://schemas.microsoft.com/office/powerpoint/2010/main" val="215021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404813"/>
            <a:ext cx="6984901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  <a:tab pos="3584575" algn="l"/>
              </a:tabLst>
            </a:pPr>
            <a:r>
              <a:rPr lang="en-US" sz="3200" dirty="0" smtClean="0">
                <a:latin typeface="Arial Narrow" pitchFamily="34" charset="0"/>
              </a:rPr>
              <a:t>Always Focus on the Lord Jesus </a:t>
            </a:r>
            <a:br>
              <a:rPr lang="en-US" sz="3200" dirty="0" smtClean="0">
                <a:latin typeface="Arial Narrow" pitchFamily="34" charset="0"/>
              </a:rPr>
            </a:br>
            <a:r>
              <a:rPr lang="en-US" sz="3200" dirty="0" smtClean="0">
                <a:latin typeface="Arial Narrow" pitchFamily="34" charset="0"/>
              </a:rPr>
              <a:t>for Victorious Living:</a:t>
            </a:r>
          </a:p>
          <a:p>
            <a:pPr>
              <a:spcBef>
                <a:spcPts val="600"/>
              </a:spcBef>
              <a:tabLst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  <a:tab pos="3584575" algn="l"/>
              </a:tabLst>
            </a:pPr>
            <a:r>
              <a:rPr lang="en-US" sz="3200" b="1" dirty="0" smtClean="0">
                <a:latin typeface="Arial Narrow" pitchFamily="34" charset="0"/>
              </a:rPr>
              <a:t>I. 		</a:t>
            </a:r>
            <a:r>
              <a:rPr lang="en-US" sz="3200" dirty="0" smtClean="0">
                <a:latin typeface="Arial Narrow" pitchFamily="34" charset="0"/>
              </a:rPr>
              <a:t>Focus on </a:t>
            </a:r>
            <a:r>
              <a:rPr lang="en-US" sz="3200" b="1" u="sng" dirty="0" smtClean="0">
                <a:solidFill>
                  <a:srgbClr val="C00000"/>
                </a:solidFill>
                <a:latin typeface="Arial Narrow" pitchFamily="34" charset="0"/>
              </a:rPr>
              <a:t>His</a:t>
            </a:r>
            <a:r>
              <a:rPr lang="en-US" sz="3200" dirty="0" smtClean="0">
                <a:latin typeface="Arial Narrow" pitchFamily="34" charset="0"/>
              </a:rPr>
              <a:t> Righteousness, </a:t>
            </a:r>
            <a:br>
              <a:rPr lang="en-US" sz="3200" dirty="0" smtClean="0">
                <a:latin typeface="Arial Narrow" pitchFamily="34" charset="0"/>
              </a:rPr>
            </a:br>
            <a:r>
              <a:rPr lang="en-US" sz="3200" dirty="0" smtClean="0">
                <a:latin typeface="Arial Narrow" pitchFamily="34" charset="0"/>
              </a:rPr>
              <a:t>		not </a:t>
            </a:r>
            <a:r>
              <a:rPr lang="en-US" sz="3200" b="1" u="sng" dirty="0" smtClean="0">
                <a:solidFill>
                  <a:srgbClr val="C00000"/>
                </a:solidFill>
                <a:latin typeface="Arial Narrow" pitchFamily="34" charset="0"/>
              </a:rPr>
              <a:t>our</a:t>
            </a:r>
            <a:r>
              <a:rPr lang="en-US" sz="3200" dirty="0" smtClean="0">
                <a:latin typeface="Arial Narrow" pitchFamily="34" charset="0"/>
              </a:rPr>
              <a:t> righteousness.</a:t>
            </a:r>
          </a:p>
          <a:p>
            <a:pPr>
              <a:spcBef>
                <a:spcPts val="600"/>
              </a:spcBef>
              <a:tabLst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  <a:tab pos="3584575" algn="l"/>
              </a:tabLst>
            </a:pPr>
            <a:r>
              <a:rPr lang="en-US" sz="3200" b="1" dirty="0" smtClean="0">
                <a:latin typeface="Arial Narrow" pitchFamily="34" charset="0"/>
              </a:rPr>
              <a:t>II. 	</a:t>
            </a:r>
            <a:r>
              <a:rPr lang="en-US" sz="3200" dirty="0" smtClean="0">
                <a:latin typeface="Arial Narrow" pitchFamily="34" charset="0"/>
              </a:rPr>
              <a:t>Focus on the super abundant </a:t>
            </a:r>
            <a:r>
              <a:rPr lang="en-US" sz="3200" b="1" u="sng" dirty="0" smtClean="0">
                <a:solidFill>
                  <a:srgbClr val="C00000"/>
                </a:solidFill>
                <a:latin typeface="Arial Narrow" pitchFamily="34" charset="0"/>
              </a:rPr>
              <a:t>grace</a:t>
            </a:r>
            <a:r>
              <a:rPr lang="en-US" sz="3200" dirty="0" smtClean="0">
                <a:latin typeface="Arial Narrow" pitchFamily="34" charset="0"/>
              </a:rPr>
              <a:t> 			in Christ, not on our level of </a:t>
            </a:r>
            <a:r>
              <a:rPr lang="en-US" sz="3200" b="1" u="sng" dirty="0" smtClean="0">
                <a:solidFill>
                  <a:srgbClr val="C00000"/>
                </a:solidFill>
                <a:latin typeface="Arial Narrow" pitchFamily="34" charset="0"/>
              </a:rPr>
              <a:t>faith</a:t>
            </a:r>
            <a:r>
              <a:rPr lang="en-US" sz="3200" dirty="0" smtClean="0">
                <a:latin typeface="Arial Narrow" pitchFamily="34" charset="0"/>
              </a:rPr>
              <a:t>.</a:t>
            </a:r>
          </a:p>
          <a:p>
            <a:pPr>
              <a:spcBef>
                <a:spcPts val="600"/>
              </a:spcBef>
              <a:tabLst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  <a:tab pos="3584575" algn="l"/>
              </a:tabLst>
            </a:pPr>
            <a:r>
              <a:rPr lang="en-US" sz="3200" b="1" dirty="0" smtClean="0">
                <a:latin typeface="Arial Narrow" pitchFamily="34" charset="0"/>
              </a:rPr>
              <a:t>III. 	</a:t>
            </a:r>
            <a:r>
              <a:rPr lang="en-US" sz="3200" dirty="0" smtClean="0">
                <a:latin typeface="Arial Narrow" pitchFamily="34" charset="0"/>
              </a:rPr>
              <a:t>Focus on God’s love for </a:t>
            </a:r>
            <a:r>
              <a:rPr lang="en-US" sz="3200" b="1" u="sng" dirty="0" smtClean="0">
                <a:solidFill>
                  <a:srgbClr val="C00000"/>
                </a:solidFill>
                <a:latin typeface="Arial Narrow" pitchFamily="34" charset="0"/>
              </a:rPr>
              <a:t>me</a:t>
            </a:r>
            <a:r>
              <a:rPr lang="en-US" sz="3200" dirty="0" smtClean="0">
                <a:latin typeface="Arial Narrow" pitchFamily="34" charset="0"/>
              </a:rPr>
              <a:t> and </a:t>
            </a:r>
            <a:br>
              <a:rPr lang="en-US" sz="3200" dirty="0" smtClean="0">
                <a:latin typeface="Arial Narrow" pitchFamily="34" charset="0"/>
              </a:rPr>
            </a:br>
            <a:r>
              <a:rPr lang="en-US" sz="3200" dirty="0" smtClean="0">
                <a:latin typeface="Arial Narrow" pitchFamily="34" charset="0"/>
              </a:rPr>
              <a:t>		not </a:t>
            </a:r>
            <a:r>
              <a:rPr lang="en-US" sz="3200" b="1" u="sng" dirty="0" smtClean="0">
                <a:solidFill>
                  <a:srgbClr val="C00000"/>
                </a:solidFill>
                <a:latin typeface="Arial Narrow" pitchFamily="34" charset="0"/>
              </a:rPr>
              <a:t>my</a:t>
            </a:r>
            <a:r>
              <a:rPr lang="en-US" sz="3200" dirty="0" smtClean="0">
                <a:latin typeface="Arial Narrow" pitchFamily="34" charset="0"/>
              </a:rPr>
              <a:t> love for Him.</a:t>
            </a:r>
          </a:p>
        </p:txBody>
      </p:sp>
    </p:spTree>
    <p:extLst>
      <p:ext uri="{BB962C8B-B14F-4D97-AF65-F5344CB8AC3E}">
        <p14:creationId xmlns:p14="http://schemas.microsoft.com/office/powerpoint/2010/main" val="83490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404664"/>
            <a:ext cx="69849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  <a:tab pos="3584575" algn="l"/>
              </a:tabLst>
            </a:pPr>
            <a:r>
              <a:rPr lang="en-US" sz="3200" b="1" dirty="0" smtClean="0">
                <a:latin typeface="Arial Narrow" pitchFamily="34" charset="0"/>
              </a:rPr>
              <a:t>I. 		</a:t>
            </a:r>
            <a:r>
              <a:rPr lang="en-US" sz="3200" dirty="0" smtClean="0">
                <a:latin typeface="Arial Narrow" pitchFamily="34" charset="0"/>
              </a:rPr>
              <a:t>Focus on </a:t>
            </a:r>
            <a:r>
              <a:rPr lang="en-US" sz="3200" b="1" u="sng" dirty="0" smtClean="0">
                <a:solidFill>
                  <a:srgbClr val="C00000"/>
                </a:solidFill>
                <a:latin typeface="Arial Narrow" pitchFamily="34" charset="0"/>
              </a:rPr>
              <a:t>His</a:t>
            </a:r>
            <a:r>
              <a:rPr lang="en-US" sz="3200" dirty="0" smtClean="0">
                <a:latin typeface="Arial Narrow" pitchFamily="34" charset="0"/>
              </a:rPr>
              <a:t> Righteousness, </a:t>
            </a:r>
            <a:br>
              <a:rPr lang="en-US" sz="3200" dirty="0" smtClean="0">
                <a:latin typeface="Arial Narrow" pitchFamily="34" charset="0"/>
              </a:rPr>
            </a:br>
            <a:r>
              <a:rPr lang="en-US" sz="3200" dirty="0" smtClean="0">
                <a:latin typeface="Arial Narrow" pitchFamily="34" charset="0"/>
              </a:rPr>
              <a:t>		not </a:t>
            </a:r>
            <a:r>
              <a:rPr lang="en-US" sz="3200" b="1" u="sng" dirty="0" smtClean="0">
                <a:solidFill>
                  <a:srgbClr val="C00000"/>
                </a:solidFill>
                <a:latin typeface="Arial Narrow" pitchFamily="34" charset="0"/>
              </a:rPr>
              <a:t>our</a:t>
            </a:r>
            <a:r>
              <a:rPr lang="en-US" sz="3200" dirty="0" smtClean="0">
                <a:latin typeface="Arial Narrow" pitchFamily="34" charset="0"/>
              </a:rPr>
              <a:t> righteousness.</a:t>
            </a:r>
            <a:endParaRPr lang="en-SG" sz="3200" dirty="0">
              <a:latin typeface="Arial Narrow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388" y="1665382"/>
            <a:ext cx="698502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  <a:tab pos="3584575" algn="l"/>
              </a:tabLst>
            </a:pPr>
            <a:r>
              <a:rPr lang="en-US" sz="3000" b="1" dirty="0" smtClean="0">
                <a:solidFill>
                  <a:srgbClr val="973807"/>
                </a:solidFill>
                <a:latin typeface="Arial Narrow" pitchFamily="34" charset="0"/>
              </a:rPr>
              <a:t>1 Corinthians 1:30 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But of Him you are in </a:t>
            </a:r>
            <a:b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</a:b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Christ Jesus, who became for us </a:t>
            </a:r>
            <a:r>
              <a:rPr lang="en-SG" sz="3600" b="1" u="sng" dirty="0" smtClean="0">
                <a:solidFill>
                  <a:srgbClr val="660066"/>
                </a:solidFill>
                <a:latin typeface="Arial Narrow" pitchFamily="34" charset="0"/>
              </a:rPr>
              <a:t>wisdom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 </a:t>
            </a:r>
          </a:p>
          <a:p>
            <a:pPr>
              <a:tabLst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  <a:tab pos="3584575" algn="l"/>
              </a:tabLst>
            </a:pP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from God—and </a:t>
            </a:r>
            <a:r>
              <a:rPr lang="en-SG" sz="3600" b="1" u="sng" dirty="0" smtClean="0">
                <a:solidFill>
                  <a:srgbClr val="CC0066"/>
                </a:solidFill>
                <a:latin typeface="Arial Narrow" pitchFamily="34" charset="0"/>
              </a:rPr>
              <a:t>righteousness</a:t>
            </a:r>
            <a:r>
              <a:rPr lang="en-SG" sz="3000" dirty="0" smtClean="0">
                <a:solidFill>
                  <a:srgbClr val="CC0066"/>
                </a:solidFill>
                <a:latin typeface="Arial Narrow" pitchFamily="34" charset="0"/>
              </a:rPr>
              <a:t> 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and sanctification and redemption— </a:t>
            </a:r>
            <a:endParaRPr lang="en-SG" sz="3000" dirty="0">
              <a:solidFill>
                <a:srgbClr val="973807"/>
              </a:solidFill>
              <a:latin typeface="Arial Narrow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388" y="4068361"/>
            <a:ext cx="6984901" cy="584775"/>
          </a:xfrm>
          <a:prstGeom prst="rect">
            <a:avLst/>
          </a:prstGeom>
          <a:solidFill>
            <a:srgbClr val="382918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tabLst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  <a:tab pos="3584575" algn="l"/>
              </a:tabLst>
            </a:pPr>
            <a:r>
              <a:rPr lang="en-US" sz="3200" dirty="0" smtClean="0">
                <a:solidFill>
                  <a:schemeClr val="bg1"/>
                </a:solidFill>
                <a:latin typeface="Arial Narrow" pitchFamily="34" charset="0"/>
              </a:rPr>
              <a:t>Christ Jesus is our </a:t>
            </a:r>
            <a:r>
              <a:rPr lang="en-US" sz="3200" b="1" u="sng" dirty="0" smtClean="0">
                <a:solidFill>
                  <a:srgbClr val="FFFF00"/>
                </a:solidFill>
                <a:latin typeface="Arial Narrow" pitchFamily="34" charset="0"/>
              </a:rPr>
              <a:t>Righteousness</a:t>
            </a:r>
            <a:r>
              <a:rPr lang="en-US" sz="3200" dirty="0" smtClean="0">
                <a:solidFill>
                  <a:schemeClr val="bg1"/>
                </a:solidFill>
                <a:latin typeface="Arial Narrow" pitchFamily="34" charset="0"/>
              </a:rPr>
              <a:t>.</a:t>
            </a:r>
            <a:endParaRPr lang="en-US" sz="3200" b="1" dirty="0" smtClean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47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1556792"/>
            <a:ext cx="69849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  <a:tab pos="3584575" algn="l"/>
              </a:tabLst>
            </a:pPr>
            <a:r>
              <a:rPr lang="en-US" sz="3200" b="1" dirty="0" smtClean="0">
                <a:latin typeface="Arial Narrow" pitchFamily="34" charset="0"/>
              </a:rPr>
              <a:t>		1. 	 	</a:t>
            </a:r>
            <a:r>
              <a:rPr lang="en-US" sz="3200" dirty="0" smtClean="0">
                <a:latin typeface="Arial Narrow" pitchFamily="34" charset="0"/>
              </a:rPr>
              <a:t>Know that in Christ, we can come </a:t>
            </a:r>
            <a:br>
              <a:rPr lang="en-US" sz="3200" dirty="0" smtClean="0">
                <a:latin typeface="Arial Narrow" pitchFamily="34" charset="0"/>
              </a:rPr>
            </a:br>
            <a:r>
              <a:rPr lang="en-US" sz="3200" dirty="0" smtClean="0">
                <a:latin typeface="Arial Narrow" pitchFamily="34" charset="0"/>
              </a:rPr>
              <a:t>					to God </a:t>
            </a:r>
            <a:r>
              <a:rPr lang="en-US" sz="3200" b="1" u="sng" dirty="0" smtClean="0">
                <a:solidFill>
                  <a:srgbClr val="C00000"/>
                </a:solidFill>
                <a:latin typeface="Arial Narrow" pitchFamily="34" charset="0"/>
              </a:rPr>
              <a:t>24/7/365</a:t>
            </a:r>
            <a:r>
              <a:rPr lang="en-US" sz="3200" dirty="0" smtClean="0">
                <a:latin typeface="Arial Narrow" pitchFamily="34" charset="0"/>
              </a:rPr>
              <a:t>.</a:t>
            </a:r>
            <a:endParaRPr lang="en-SG" sz="3200" dirty="0"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388" y="2867601"/>
            <a:ext cx="69850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  <a:tab pos="3584575" algn="l"/>
              </a:tabLst>
            </a:pPr>
            <a:r>
              <a:rPr lang="en-US" sz="3000" b="1" dirty="0" smtClean="0">
                <a:solidFill>
                  <a:srgbClr val="973807"/>
                </a:solidFill>
                <a:latin typeface="Arial Narrow" pitchFamily="34" charset="0"/>
              </a:rPr>
              <a:t>Romans 5:1 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Therefore, having been justified </a:t>
            </a:r>
            <a:b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</a:b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by faith, we have </a:t>
            </a:r>
            <a:r>
              <a:rPr lang="en-SG" sz="3600" b="1" u="sng" dirty="0" smtClean="0">
                <a:solidFill>
                  <a:srgbClr val="CC0066"/>
                </a:solidFill>
                <a:latin typeface="Arial Narrow" pitchFamily="34" charset="0"/>
              </a:rPr>
              <a:t>peace with God</a:t>
            </a:r>
            <a:r>
              <a:rPr lang="en-SG" sz="3000" dirty="0" smtClean="0">
                <a:solidFill>
                  <a:srgbClr val="CC0066"/>
                </a:solidFill>
                <a:latin typeface="Arial Narrow" pitchFamily="34" charset="0"/>
              </a:rPr>
              <a:t> 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through our Lord Jesus Christ ..</a:t>
            </a:r>
            <a:endParaRPr lang="en-SG" sz="3000" dirty="0">
              <a:solidFill>
                <a:srgbClr val="973807"/>
              </a:solidFill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404664"/>
            <a:ext cx="69849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  <a:tab pos="3584575" algn="l"/>
              </a:tabLst>
            </a:pPr>
            <a:r>
              <a:rPr lang="en-US" sz="3200" b="1" dirty="0" smtClean="0">
                <a:latin typeface="Arial Narrow" pitchFamily="34" charset="0"/>
              </a:rPr>
              <a:t>I. 		</a:t>
            </a:r>
            <a:r>
              <a:rPr lang="en-US" sz="3200" dirty="0" smtClean="0">
                <a:latin typeface="Arial Narrow" pitchFamily="34" charset="0"/>
              </a:rPr>
              <a:t>Focus on </a:t>
            </a:r>
            <a:r>
              <a:rPr lang="en-US" sz="3200" b="1" u="sng" dirty="0" smtClean="0">
                <a:solidFill>
                  <a:srgbClr val="C00000"/>
                </a:solidFill>
                <a:latin typeface="Arial Narrow" pitchFamily="34" charset="0"/>
              </a:rPr>
              <a:t>His</a:t>
            </a:r>
            <a:r>
              <a:rPr lang="en-US" sz="3200" dirty="0" smtClean="0">
                <a:latin typeface="Arial Narrow" pitchFamily="34" charset="0"/>
              </a:rPr>
              <a:t> Righteousness, </a:t>
            </a:r>
            <a:br>
              <a:rPr lang="en-US" sz="3200" dirty="0" smtClean="0">
                <a:latin typeface="Arial Narrow" pitchFamily="34" charset="0"/>
              </a:rPr>
            </a:br>
            <a:r>
              <a:rPr lang="en-US" sz="3200" dirty="0" smtClean="0">
                <a:latin typeface="Arial Narrow" pitchFamily="34" charset="0"/>
              </a:rPr>
              <a:t>		not </a:t>
            </a:r>
            <a:r>
              <a:rPr lang="en-US" sz="3200" b="1" u="sng" dirty="0" smtClean="0">
                <a:solidFill>
                  <a:srgbClr val="C00000"/>
                </a:solidFill>
                <a:latin typeface="Arial Narrow" pitchFamily="34" charset="0"/>
              </a:rPr>
              <a:t>our</a:t>
            </a:r>
            <a:r>
              <a:rPr lang="en-US" sz="3200" dirty="0" smtClean="0">
                <a:latin typeface="Arial Narrow" pitchFamily="34" charset="0"/>
              </a:rPr>
              <a:t> righteousness.</a:t>
            </a:r>
            <a:endParaRPr lang="en-SG" sz="32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105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388" y="404813"/>
            <a:ext cx="69849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  <a:tab pos="3584575" algn="l"/>
              </a:tabLst>
            </a:pPr>
            <a:r>
              <a:rPr lang="en-US" sz="3200" b="1" dirty="0" smtClean="0">
                <a:latin typeface="Arial Narrow" pitchFamily="34" charset="0"/>
              </a:rPr>
              <a:t>2. 	</a:t>
            </a:r>
            <a:r>
              <a:rPr lang="en-US" sz="3200" dirty="0" smtClean="0">
                <a:latin typeface="Arial Narrow" pitchFamily="34" charset="0"/>
              </a:rPr>
              <a:t>This righteousness is the Righteousness 		of </a:t>
            </a:r>
            <a:r>
              <a:rPr lang="en-US" sz="3200" b="1" u="sng" dirty="0" smtClean="0">
                <a:solidFill>
                  <a:srgbClr val="C00000"/>
                </a:solidFill>
                <a:latin typeface="Arial Narrow" pitchFamily="34" charset="0"/>
              </a:rPr>
              <a:t>God</a:t>
            </a:r>
            <a:r>
              <a:rPr lang="en-US" sz="3200" dirty="0" smtClean="0">
                <a:latin typeface="Arial Narrow" pitchFamily="34" charset="0"/>
              </a:rPr>
              <a:t>.</a:t>
            </a:r>
            <a:endParaRPr lang="en-SG" sz="3200" dirty="0"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4" y="1700957"/>
            <a:ext cx="69847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  <a:tab pos="3584575" algn="l"/>
              </a:tabLst>
            </a:pPr>
            <a:r>
              <a:rPr lang="en-US" sz="3000" b="1" dirty="0" smtClean="0">
                <a:solidFill>
                  <a:srgbClr val="973807"/>
                </a:solidFill>
                <a:latin typeface="Arial Narrow" pitchFamily="34" charset="0"/>
              </a:rPr>
              <a:t>2 Corinthians 5:21 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 For He made Him who knew no sin to be sin for us, that we might become the </a:t>
            </a:r>
            <a:r>
              <a:rPr lang="en-SG" sz="3600" b="1" u="sng" dirty="0" smtClean="0">
                <a:solidFill>
                  <a:srgbClr val="006600"/>
                </a:solidFill>
                <a:latin typeface="Arial Narrow" pitchFamily="34" charset="0"/>
              </a:rPr>
              <a:t>righteousness of God</a:t>
            </a:r>
            <a:r>
              <a:rPr lang="en-SG" sz="3000" dirty="0" smtClean="0">
                <a:solidFill>
                  <a:srgbClr val="006600"/>
                </a:solidFill>
                <a:latin typeface="Arial Narrow" pitchFamily="34" charset="0"/>
              </a:rPr>
              <a:t> 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in Him.</a:t>
            </a:r>
            <a:endParaRPr lang="en-SG" sz="3000" dirty="0">
              <a:solidFill>
                <a:srgbClr val="973807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383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404813"/>
            <a:ext cx="69849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  <a:tab pos="3584575" algn="l"/>
              </a:tabLst>
            </a:pPr>
            <a:r>
              <a:rPr lang="en-US" sz="3200" b="1" dirty="0" smtClean="0">
                <a:latin typeface="Arial Narrow" pitchFamily="34" charset="0"/>
              </a:rPr>
              <a:t>3. 	</a:t>
            </a:r>
            <a:r>
              <a:rPr lang="en-US" sz="3200" dirty="0" smtClean="0">
                <a:latin typeface="Arial Narrow" pitchFamily="34" charset="0"/>
              </a:rPr>
              <a:t>We receive this righteousness as a </a:t>
            </a:r>
            <a:r>
              <a:rPr lang="en-US" sz="3200" b="1" u="sng" dirty="0" smtClean="0">
                <a:solidFill>
                  <a:srgbClr val="C00000"/>
                </a:solidFill>
                <a:latin typeface="Arial Narrow" pitchFamily="34" charset="0"/>
              </a:rPr>
              <a:t>gift</a:t>
            </a:r>
            <a:r>
              <a:rPr lang="en-US" sz="3200" dirty="0" smtClean="0">
                <a:latin typeface="Arial Narrow" pitchFamily="34" charset="0"/>
              </a:rPr>
              <a:t>.</a:t>
            </a:r>
            <a:endParaRPr lang="en-SG" sz="3200" dirty="0"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388" y="1196901"/>
            <a:ext cx="698502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973807"/>
                </a:solidFill>
                <a:latin typeface="Arial Narrow" pitchFamily="34" charset="0"/>
              </a:rPr>
              <a:t>Romans 4:3 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For what does the Scripture say? “Abraham </a:t>
            </a:r>
            <a:r>
              <a:rPr lang="en-SG" sz="3000" b="1" u="sng" dirty="0" smtClean="0">
                <a:solidFill>
                  <a:srgbClr val="660066"/>
                </a:solidFill>
                <a:latin typeface="Arial Narrow" pitchFamily="34" charset="0"/>
              </a:rPr>
              <a:t>believed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 God, and it was </a:t>
            </a:r>
            <a:r>
              <a:rPr lang="en-SG" sz="3000" b="1" u="sng" dirty="0" smtClean="0">
                <a:solidFill>
                  <a:srgbClr val="CC0066"/>
                </a:solidFill>
                <a:latin typeface="Arial Narrow" pitchFamily="34" charset="0"/>
              </a:rPr>
              <a:t>accounted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 to him for </a:t>
            </a:r>
            <a:r>
              <a:rPr lang="en-SG" sz="3000" b="1" u="sng" dirty="0" smtClean="0">
                <a:solidFill>
                  <a:srgbClr val="000066"/>
                </a:solidFill>
                <a:latin typeface="Arial Narrow" pitchFamily="34" charset="0"/>
              </a:rPr>
              <a:t>righteousness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.”  </a:t>
            </a:r>
            <a:r>
              <a:rPr lang="en-SG" sz="3000" b="1" dirty="0" smtClean="0">
                <a:solidFill>
                  <a:srgbClr val="973807"/>
                </a:solidFill>
                <a:latin typeface="Arial Narrow" pitchFamily="34" charset="0"/>
              </a:rPr>
              <a:t>4 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Now to him who </a:t>
            </a:r>
            <a:r>
              <a:rPr lang="en-SG" sz="3000" b="1" u="sng" dirty="0" smtClean="0">
                <a:solidFill>
                  <a:srgbClr val="006600"/>
                </a:solidFill>
                <a:latin typeface="Arial Narrow" pitchFamily="34" charset="0"/>
              </a:rPr>
              <a:t>works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, the </a:t>
            </a:r>
            <a:r>
              <a:rPr lang="en-SG" sz="3000" b="1" u="sng" dirty="0" smtClean="0">
                <a:solidFill>
                  <a:srgbClr val="FF0000"/>
                </a:solidFill>
                <a:latin typeface="Arial Narrow" pitchFamily="34" charset="0"/>
              </a:rPr>
              <a:t>wages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 are not counted as </a:t>
            </a:r>
            <a:r>
              <a:rPr lang="en-SG" sz="3000" b="1" u="sng" dirty="0" smtClean="0">
                <a:solidFill>
                  <a:srgbClr val="660033"/>
                </a:solidFill>
                <a:latin typeface="Arial Narrow" pitchFamily="34" charset="0"/>
              </a:rPr>
              <a:t>grace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 </a:t>
            </a:r>
            <a:b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</a:b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but as debt. </a:t>
            </a:r>
            <a:r>
              <a:rPr lang="en-SG" sz="3000" b="1" dirty="0">
                <a:solidFill>
                  <a:srgbClr val="973807"/>
                </a:solidFill>
                <a:latin typeface="Arial Narrow" pitchFamily="34" charset="0"/>
              </a:rPr>
              <a:t>5 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But to him who does </a:t>
            </a:r>
            <a:r>
              <a:rPr lang="en-SG" sz="3000" b="1" u="sng" dirty="0">
                <a:solidFill>
                  <a:srgbClr val="CC0066"/>
                </a:solidFill>
                <a:latin typeface="Arial Narrow" pitchFamily="34" charset="0"/>
              </a:rPr>
              <a:t>not work </a:t>
            </a:r>
          </a:p>
          <a:p>
            <a:r>
              <a:rPr lang="en-SG" sz="3000" b="1" u="sng" dirty="0">
                <a:solidFill>
                  <a:srgbClr val="CC0066"/>
                </a:solidFill>
                <a:latin typeface="Arial Narrow" pitchFamily="34" charset="0"/>
              </a:rPr>
              <a:t>but believes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 on Him who justifies the ungodly, </a:t>
            </a:r>
            <a:r>
              <a:rPr lang="en-SG" sz="3000" b="1" u="sng" dirty="0">
                <a:solidFill>
                  <a:srgbClr val="660066"/>
                </a:solidFill>
                <a:latin typeface="Arial Narrow" pitchFamily="34" charset="0"/>
              </a:rPr>
              <a:t>his faith is accounted for righteousness</a:t>
            </a:r>
            <a:r>
              <a:rPr lang="en-SG" sz="3000" dirty="0">
                <a:solidFill>
                  <a:srgbClr val="660066"/>
                </a:solidFill>
                <a:latin typeface="Arial Narrow" pitchFamily="34" charset="0"/>
              </a:rPr>
              <a:t> 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…</a:t>
            </a:r>
            <a:endParaRPr lang="en-SG" sz="3000" dirty="0">
              <a:solidFill>
                <a:srgbClr val="973807"/>
              </a:solidFill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388" y="6351711"/>
            <a:ext cx="8785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tabLst>
                <a:tab pos="180975" algn="l"/>
                <a:tab pos="361950" algn="l"/>
                <a:tab pos="542925" algn="l"/>
                <a:tab pos="714375" algn="l"/>
                <a:tab pos="895350" algn="l"/>
                <a:tab pos="1076325" algn="l"/>
                <a:tab pos="1257300" algn="l"/>
                <a:tab pos="1438275" algn="l"/>
                <a:tab pos="1619250" algn="l"/>
                <a:tab pos="1790700" algn="l"/>
                <a:tab pos="1971675" algn="l"/>
                <a:tab pos="2152650" algn="l"/>
                <a:tab pos="2333625" algn="l"/>
                <a:tab pos="2514600" algn="l"/>
                <a:tab pos="2695575" algn="l"/>
                <a:tab pos="2867025" algn="l"/>
                <a:tab pos="3048000" algn="l"/>
                <a:tab pos="3228975" algn="l"/>
                <a:tab pos="3409950" algn="l"/>
              </a:tabLst>
            </a:pPr>
            <a:r>
              <a:rPr lang="en-US" sz="2400" b="1" dirty="0" smtClean="0">
                <a:solidFill>
                  <a:schemeClr val="bg1">
                    <a:lumMod val="75000"/>
                  </a:schemeClr>
                </a:solidFill>
                <a:latin typeface="Arial Narrow" pitchFamily="34" charset="0"/>
              </a:rPr>
              <a:t>Romans 4:3-5</a:t>
            </a:r>
            <a:endParaRPr lang="en-SG" sz="2400" dirty="0">
              <a:solidFill>
                <a:schemeClr val="bg1">
                  <a:lumMod val="75000"/>
                </a:schemeClr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08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404813"/>
            <a:ext cx="69849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  <a:tab pos="3584575" algn="l"/>
              </a:tabLst>
            </a:pP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4. </a:t>
            </a:r>
            <a:r>
              <a:rPr lang="en-US" sz="3200" b="1" dirty="0">
                <a:solidFill>
                  <a:prstClr val="black"/>
                </a:solidFill>
                <a:latin typeface="Arial Narrow" pitchFamily="34" charset="0"/>
              </a:rPr>
              <a:t>	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We receive this righteousness by </a:t>
            </a:r>
            <a:r>
              <a:rPr lang="en-US" sz="3200" b="1" u="sng" dirty="0" smtClean="0">
                <a:solidFill>
                  <a:srgbClr val="C00000"/>
                </a:solidFill>
                <a:latin typeface="Arial Narrow" pitchFamily="34" charset="0"/>
              </a:rPr>
              <a:t>faith</a:t>
            </a:r>
            <a:r>
              <a:rPr lang="en-US" sz="3200" dirty="0" smtClean="0">
                <a:solidFill>
                  <a:srgbClr val="C00000"/>
                </a:solidFill>
                <a:latin typeface="Arial Narrow" pitchFamily="34" charset="0"/>
              </a:rPr>
              <a:t> 			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when we </a:t>
            </a:r>
            <a:r>
              <a:rPr lang="en-US" sz="3200" b="1" u="sng" dirty="0" smtClean="0">
                <a:solidFill>
                  <a:srgbClr val="C00000"/>
                </a:solidFill>
                <a:latin typeface="Arial Narrow" pitchFamily="34" charset="0"/>
              </a:rPr>
              <a:t>confess</a:t>
            </a:r>
            <a:r>
              <a:rPr lang="en-US" sz="3200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Jesus Christ as </a:t>
            </a:r>
            <a:b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</a:b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		</a:t>
            </a:r>
            <a:r>
              <a:rPr lang="en-US" sz="3200" dirty="0" err="1" smtClean="0">
                <a:solidFill>
                  <a:prstClr val="black"/>
                </a:solidFill>
                <a:latin typeface="Arial Narrow" pitchFamily="34" charset="0"/>
              </a:rPr>
              <a:t>Saviour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and Lord.</a:t>
            </a:r>
            <a:endParaRPr lang="en-SG" sz="32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388" y="2133005"/>
            <a:ext cx="698502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973807"/>
                </a:solidFill>
                <a:latin typeface="Arial Narrow" pitchFamily="34" charset="0"/>
              </a:rPr>
              <a:t>Romans 10:9 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that if you </a:t>
            </a:r>
            <a:r>
              <a:rPr lang="en-SG" sz="3000" b="1" u="sng" dirty="0">
                <a:solidFill>
                  <a:srgbClr val="CC0066"/>
                </a:solidFill>
                <a:latin typeface="Arial Narrow" pitchFamily="34" charset="0"/>
              </a:rPr>
              <a:t>confess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 with 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your </a:t>
            </a:r>
            <a:r>
              <a:rPr lang="en-SG" sz="3000" b="1" u="sng" dirty="0">
                <a:solidFill>
                  <a:srgbClr val="800080"/>
                </a:solidFill>
                <a:latin typeface="Arial Narrow" pitchFamily="34" charset="0"/>
              </a:rPr>
              <a:t>mouth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 the Lord </a:t>
            </a:r>
            <a:r>
              <a:rPr lang="en-SG" sz="3000" b="1" u="sng" dirty="0">
                <a:solidFill>
                  <a:srgbClr val="006600"/>
                </a:solidFill>
                <a:latin typeface="Arial Narrow" pitchFamily="34" charset="0"/>
              </a:rPr>
              <a:t>Jesus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 and </a:t>
            </a:r>
            <a:r>
              <a:rPr lang="en-SG" sz="3000" b="1" u="sng" dirty="0">
                <a:solidFill>
                  <a:srgbClr val="FF0000"/>
                </a:solidFill>
                <a:latin typeface="Arial Narrow" pitchFamily="34" charset="0"/>
              </a:rPr>
              <a:t>believe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 in 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your </a:t>
            </a:r>
            <a:r>
              <a:rPr lang="en-SG" sz="3000" b="1" u="sng" dirty="0">
                <a:solidFill>
                  <a:srgbClr val="660033"/>
                </a:solidFill>
                <a:latin typeface="Arial Narrow" pitchFamily="34" charset="0"/>
              </a:rPr>
              <a:t>heart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 that God has raised Him from 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the 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dead, you </a:t>
            </a:r>
            <a:endParaRPr lang="en-SG" sz="3000" dirty="0" smtClean="0">
              <a:solidFill>
                <a:srgbClr val="973807"/>
              </a:solidFill>
              <a:latin typeface="Arial Narrow" pitchFamily="34" charset="0"/>
            </a:endParaRPr>
          </a:p>
          <a:p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will 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be saved. </a:t>
            </a:r>
            <a:r>
              <a:rPr lang="en-SG" sz="3000" b="1" dirty="0">
                <a:solidFill>
                  <a:srgbClr val="973807"/>
                </a:solidFill>
                <a:latin typeface="Arial Narrow" pitchFamily="34" charset="0"/>
              </a:rPr>
              <a:t>10 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For with the </a:t>
            </a:r>
            <a:r>
              <a:rPr lang="en-SG" sz="3000" b="1" u="sng" dirty="0">
                <a:solidFill>
                  <a:srgbClr val="660033"/>
                </a:solidFill>
                <a:latin typeface="Arial Narrow" pitchFamily="34" charset="0"/>
              </a:rPr>
              <a:t>heart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 one </a:t>
            </a:r>
            <a:r>
              <a:rPr lang="en-SG" sz="3000" b="1" u="sng" dirty="0" smtClean="0">
                <a:solidFill>
                  <a:srgbClr val="FF0000"/>
                </a:solidFill>
                <a:latin typeface="Arial Narrow" pitchFamily="34" charset="0"/>
              </a:rPr>
              <a:t>believes</a:t>
            </a:r>
            <a:r>
              <a:rPr lang="en-SG" sz="3000" dirty="0" smtClean="0">
                <a:solidFill>
                  <a:srgbClr val="973807"/>
                </a:solidFill>
                <a:latin typeface="Arial Narrow" pitchFamily="34" charset="0"/>
              </a:rPr>
              <a:t> 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unto </a:t>
            </a:r>
            <a:r>
              <a:rPr lang="en-SG" sz="3000" b="1" u="sng" dirty="0">
                <a:solidFill>
                  <a:srgbClr val="000066"/>
                </a:solidFill>
                <a:latin typeface="Arial Narrow" pitchFamily="34" charset="0"/>
              </a:rPr>
              <a:t>righteousness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, and with the </a:t>
            </a:r>
            <a:r>
              <a:rPr lang="en-SG" sz="3000" b="1" u="sng" dirty="0">
                <a:solidFill>
                  <a:srgbClr val="800080"/>
                </a:solidFill>
                <a:latin typeface="Arial Narrow" pitchFamily="34" charset="0"/>
              </a:rPr>
              <a:t>mouth</a:t>
            </a:r>
            <a:r>
              <a:rPr lang="en-SG" sz="3000" b="1" u="sng" dirty="0">
                <a:solidFill>
                  <a:srgbClr val="973807"/>
                </a:solidFill>
                <a:latin typeface="Arial Narrow" pitchFamily="34" charset="0"/>
              </a:rPr>
              <a:t> </a:t>
            </a:r>
            <a:r>
              <a:rPr lang="en-SG" sz="3000" b="1" u="sng" dirty="0">
                <a:solidFill>
                  <a:srgbClr val="CC0066"/>
                </a:solidFill>
                <a:latin typeface="Arial Narrow" pitchFamily="34" charset="0"/>
              </a:rPr>
              <a:t>confession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 is made unto </a:t>
            </a:r>
            <a:r>
              <a:rPr lang="en-SG" sz="3000" b="1" u="sng" dirty="0">
                <a:solidFill>
                  <a:srgbClr val="000066"/>
                </a:solidFill>
                <a:latin typeface="Arial Narrow" pitchFamily="34" charset="0"/>
              </a:rPr>
              <a:t>salvation</a:t>
            </a:r>
            <a:r>
              <a:rPr lang="en-SG" sz="3000" dirty="0">
                <a:solidFill>
                  <a:srgbClr val="973807"/>
                </a:solidFill>
                <a:latin typeface="Arial Narrow" pitchFamily="34" charset="0"/>
              </a:rPr>
              <a:t>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388" y="6351711"/>
            <a:ext cx="8785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tabLst>
                <a:tab pos="180975" algn="l"/>
                <a:tab pos="361950" algn="l"/>
                <a:tab pos="542925" algn="l"/>
                <a:tab pos="714375" algn="l"/>
                <a:tab pos="895350" algn="l"/>
                <a:tab pos="1076325" algn="l"/>
                <a:tab pos="1257300" algn="l"/>
                <a:tab pos="1438275" algn="l"/>
                <a:tab pos="1619250" algn="l"/>
                <a:tab pos="1790700" algn="l"/>
                <a:tab pos="1971675" algn="l"/>
                <a:tab pos="2152650" algn="l"/>
                <a:tab pos="2333625" algn="l"/>
                <a:tab pos="2514600" algn="l"/>
                <a:tab pos="2695575" algn="l"/>
                <a:tab pos="2867025" algn="l"/>
                <a:tab pos="3048000" algn="l"/>
                <a:tab pos="3228975" algn="l"/>
                <a:tab pos="3409950" algn="l"/>
              </a:tabLst>
            </a:pPr>
            <a:r>
              <a:rPr lang="en-US" sz="2400" b="1" dirty="0" smtClean="0">
                <a:solidFill>
                  <a:schemeClr val="bg1">
                    <a:lumMod val="75000"/>
                  </a:schemeClr>
                </a:solidFill>
                <a:latin typeface="Arial Narrow" pitchFamily="34" charset="0"/>
              </a:rPr>
              <a:t>Romans 10:9-10</a:t>
            </a:r>
            <a:endParaRPr lang="en-SG" sz="2400" dirty="0">
              <a:solidFill>
                <a:schemeClr val="bg1">
                  <a:lumMod val="75000"/>
                </a:schemeClr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753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1483</TotalTime>
  <Words>617</Words>
  <Application>Microsoft Office PowerPoint</Application>
  <PresentationFormat>On-screen Show (4:3)</PresentationFormat>
  <Paragraphs>101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Office Theme</vt:lpstr>
      <vt:lpstr>2_Office Theme</vt:lpstr>
      <vt:lpstr>3_Office Theme</vt:lpstr>
      <vt:lpstr>4_Office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111</cp:revision>
  <dcterms:created xsi:type="dcterms:W3CDTF">2012-07-24T02:06:26Z</dcterms:created>
  <dcterms:modified xsi:type="dcterms:W3CDTF">2012-12-21T07:14:22Z</dcterms:modified>
</cp:coreProperties>
</file>