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56" r:id="rId7"/>
    <p:sldMasterId id="2147483768" r:id="rId8"/>
    <p:sldMasterId id="2147483804" r:id="rId9"/>
    <p:sldMasterId id="2147483816" r:id="rId10"/>
    <p:sldMasterId id="2147483828" r:id="rId11"/>
  </p:sldMasterIdLst>
  <p:notesMasterIdLst>
    <p:notesMasterId r:id="rId60"/>
  </p:notesMasterIdLst>
  <p:sldIdLst>
    <p:sldId id="257" r:id="rId12"/>
    <p:sldId id="372" r:id="rId13"/>
    <p:sldId id="258" r:id="rId14"/>
    <p:sldId id="325" r:id="rId15"/>
    <p:sldId id="260" r:id="rId16"/>
    <p:sldId id="261" r:id="rId17"/>
    <p:sldId id="296" r:id="rId18"/>
    <p:sldId id="281" r:id="rId19"/>
    <p:sldId id="280" r:id="rId20"/>
    <p:sldId id="264" r:id="rId21"/>
    <p:sldId id="266" r:id="rId22"/>
    <p:sldId id="363" r:id="rId23"/>
    <p:sldId id="297" r:id="rId24"/>
    <p:sldId id="338" r:id="rId25"/>
    <p:sldId id="322" r:id="rId26"/>
    <p:sldId id="323" r:id="rId27"/>
    <p:sldId id="267" r:id="rId28"/>
    <p:sldId id="337" r:id="rId29"/>
    <p:sldId id="371" r:id="rId30"/>
    <p:sldId id="268" r:id="rId31"/>
    <p:sldId id="271" r:id="rId32"/>
    <p:sldId id="272" r:id="rId33"/>
    <p:sldId id="300" r:id="rId34"/>
    <p:sldId id="273" r:id="rId35"/>
    <p:sldId id="368" r:id="rId36"/>
    <p:sldId id="343" r:id="rId37"/>
    <p:sldId id="344" r:id="rId38"/>
    <p:sldId id="364" r:id="rId39"/>
    <p:sldId id="315" r:id="rId40"/>
    <p:sldId id="369" r:id="rId41"/>
    <p:sldId id="316" r:id="rId42"/>
    <p:sldId id="318" r:id="rId43"/>
    <p:sldId id="319" r:id="rId44"/>
    <p:sldId id="360" r:id="rId45"/>
    <p:sldId id="361" r:id="rId46"/>
    <p:sldId id="362" r:id="rId47"/>
    <p:sldId id="320" r:id="rId48"/>
    <p:sldId id="365" r:id="rId49"/>
    <p:sldId id="366" r:id="rId50"/>
    <p:sldId id="367" r:id="rId51"/>
    <p:sldId id="341" r:id="rId52"/>
    <p:sldId id="330" r:id="rId53"/>
    <p:sldId id="335" r:id="rId54"/>
    <p:sldId id="336" r:id="rId55"/>
    <p:sldId id="331" r:id="rId56"/>
    <p:sldId id="342" r:id="rId57"/>
    <p:sldId id="324" r:id="rId58"/>
    <p:sldId id="370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600"/>
    <a:srgbClr val="860043"/>
    <a:srgbClr val="EE0077"/>
    <a:srgbClr val="990099"/>
    <a:srgbClr val="660033"/>
    <a:srgbClr val="CC0066"/>
    <a:srgbClr val="990033"/>
    <a:srgbClr val="80008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3" autoAdjust="0"/>
    <p:restoredTop sz="92007" autoAdjust="0"/>
  </p:normalViewPr>
  <p:slideViewPr>
    <p:cSldViewPr showGuides="1">
      <p:cViewPr>
        <p:scale>
          <a:sx n="60" d="100"/>
          <a:sy n="60" d="100"/>
        </p:scale>
        <p:origin x="-979" y="-134"/>
      </p:cViewPr>
      <p:guideLst>
        <p:guide orient="horz" pos="3974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88"/>
    </p:cViewPr>
  </p:sorterViewPr>
  <p:notesViewPr>
    <p:cSldViewPr showGuides="1"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9" Type="http://schemas.openxmlformats.org/officeDocument/2006/relationships/slide" Target="slides/slide28.xml"/><Relationship Id="rId21" Type="http://schemas.openxmlformats.org/officeDocument/2006/relationships/slide" Target="slides/slide10.xml"/><Relationship Id="rId34" Type="http://schemas.openxmlformats.org/officeDocument/2006/relationships/slide" Target="slides/slide23.xml"/><Relationship Id="rId42" Type="http://schemas.openxmlformats.org/officeDocument/2006/relationships/slide" Target="slides/slide31.xml"/><Relationship Id="rId47" Type="http://schemas.openxmlformats.org/officeDocument/2006/relationships/slide" Target="slides/slide36.xml"/><Relationship Id="rId50" Type="http://schemas.openxmlformats.org/officeDocument/2006/relationships/slide" Target="slides/slide39.xml"/><Relationship Id="rId55" Type="http://schemas.openxmlformats.org/officeDocument/2006/relationships/slide" Target="slides/slide44.xml"/><Relationship Id="rId63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9" Type="http://schemas.openxmlformats.org/officeDocument/2006/relationships/slide" Target="slides/slide18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slide" Target="slides/slide26.xml"/><Relationship Id="rId40" Type="http://schemas.openxmlformats.org/officeDocument/2006/relationships/slide" Target="slides/slide29.xml"/><Relationship Id="rId45" Type="http://schemas.openxmlformats.org/officeDocument/2006/relationships/slide" Target="slides/slide34.xml"/><Relationship Id="rId53" Type="http://schemas.openxmlformats.org/officeDocument/2006/relationships/slide" Target="slides/slide42.xml"/><Relationship Id="rId58" Type="http://schemas.openxmlformats.org/officeDocument/2006/relationships/slide" Target="slides/slide47.xml"/><Relationship Id="rId5" Type="http://schemas.openxmlformats.org/officeDocument/2006/relationships/slideMaster" Target="slideMasters/slideMaster5.xml"/><Relationship Id="rId61" Type="http://schemas.openxmlformats.org/officeDocument/2006/relationships/presProps" Target="presProps.xml"/><Relationship Id="rId19" Type="http://schemas.openxmlformats.org/officeDocument/2006/relationships/slide" Target="slides/slide8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slide" Target="slides/slide24.xml"/><Relationship Id="rId43" Type="http://schemas.openxmlformats.org/officeDocument/2006/relationships/slide" Target="slides/slide32.xml"/><Relationship Id="rId48" Type="http://schemas.openxmlformats.org/officeDocument/2006/relationships/slide" Target="slides/slide37.xml"/><Relationship Id="rId56" Type="http://schemas.openxmlformats.org/officeDocument/2006/relationships/slide" Target="slides/slide45.xml"/><Relationship Id="rId64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0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slide" Target="slides/slide22.xml"/><Relationship Id="rId38" Type="http://schemas.openxmlformats.org/officeDocument/2006/relationships/slide" Target="slides/slide27.xml"/><Relationship Id="rId46" Type="http://schemas.openxmlformats.org/officeDocument/2006/relationships/slide" Target="slides/slide35.xml"/><Relationship Id="rId59" Type="http://schemas.openxmlformats.org/officeDocument/2006/relationships/slide" Target="slides/slide48.xml"/><Relationship Id="rId20" Type="http://schemas.openxmlformats.org/officeDocument/2006/relationships/slide" Target="slides/slide9.xml"/><Relationship Id="rId41" Type="http://schemas.openxmlformats.org/officeDocument/2006/relationships/slide" Target="slides/slide30.xml"/><Relationship Id="rId54" Type="http://schemas.openxmlformats.org/officeDocument/2006/relationships/slide" Target="slides/slide4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slide" Target="slides/slide25.xml"/><Relationship Id="rId49" Type="http://schemas.openxmlformats.org/officeDocument/2006/relationships/slide" Target="slides/slide38.xml"/><Relationship Id="rId57" Type="http://schemas.openxmlformats.org/officeDocument/2006/relationships/slide" Target="slides/slide46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20.xml"/><Relationship Id="rId44" Type="http://schemas.openxmlformats.org/officeDocument/2006/relationships/slide" Target="slides/slide33.xml"/><Relationship Id="rId52" Type="http://schemas.openxmlformats.org/officeDocument/2006/relationships/slide" Target="slides/slide41.xml"/><Relationship Id="rId6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054AC-2D40-4990-B7C9-BC7006B7E91C}" type="datetimeFigureOut">
              <a:rPr lang="en-SG" smtClean="0"/>
              <a:t>8/7/2012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93377-F1E7-4D3F-9D38-15F9BF492DC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86272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79306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23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33129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24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53121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26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7874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27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861832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28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04037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29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228513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32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160314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34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103788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35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758158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38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48757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794325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43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821357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45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547370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47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782005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48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4233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56566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12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54595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>
                <a:solidFill>
                  <a:prstClr val="black"/>
                </a:solidFill>
              </a:rPr>
              <a:pPr/>
              <a:t>16</a:t>
            </a:fld>
            <a:endParaRPr lang="en-S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379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18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41702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19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11528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21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93059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93377-F1E7-4D3F-9D38-15F9BF492DCE}" type="slidenum">
              <a:rPr lang="en-SG" smtClean="0"/>
              <a:t>22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43343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/>
              <a:t>8/7/2012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9222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/>
              <a:t>8/7/2012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47299877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82707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3961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35571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53706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42896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7173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2234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33282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5233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58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/>
              <a:t>8/7/2012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89127498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86614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31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14038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7845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492152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05982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42530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24601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90421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59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90629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05208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697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485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287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523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08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4268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773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2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/>
              <a:t>8/7/2012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604049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26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9057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0471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640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6500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429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6218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9237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0059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277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/>
              <a:t>8/7/2012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7018745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4213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2805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3359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7899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8793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2778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0164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0957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550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21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/>
              <a:t>8/7/2012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973967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7723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6804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1463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63523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38601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5756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22503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2504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70541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243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/>
              <a:t>8/7/2012</a:t>
            </a:fld>
            <a:endParaRPr lang="en-S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5886086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1103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2304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49127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53609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2998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71109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30980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15538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48981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81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/>
              <a:t>8/7/2012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8021464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596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15238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9641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00440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0379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7700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91999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1214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09943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44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/>
              <a:t>8/7/2012</a:t>
            </a:fld>
            <a:endParaRPr lang="en-S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00804680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200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07783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65857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93415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096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65137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41238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40152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83053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17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/>
              <a:t>8/7/2012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46310736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09565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4389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78857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39503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50028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7837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9303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1038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3192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387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/>
              <a:t>8/7/2012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116607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69394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40125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86875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19620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53277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72674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8225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10489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6620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98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39AB0-0733-4F1A-BC27-B0B2E2B22409}" type="datetimeFigureOut">
              <a:rPr lang="en-SG" smtClean="0"/>
              <a:t>8/7/2012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F360D-B83D-49FF-9638-428D23160378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973053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246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38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78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6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7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82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45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30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65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39AB0-0733-4F1A-BC27-B0B2E2B22409}" type="datetimeFigureOut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8/7/2012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F360D-B83D-49FF-9638-428D23160378}" type="slidenum">
              <a:rPr lang="en-S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S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92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8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5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662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2963" y="1852315"/>
            <a:ext cx="8785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latin typeface="Arial Narrow" pitchFamily="34" charset="0"/>
              </a:rPr>
              <a:t>4. </a:t>
            </a:r>
            <a:r>
              <a:rPr lang="en-US" sz="3200" b="1" dirty="0">
                <a:latin typeface="Arial Narrow" pitchFamily="34" charset="0"/>
              </a:rPr>
              <a:t>	</a:t>
            </a:r>
            <a:r>
              <a:rPr lang="en-US" sz="3200" dirty="0" smtClean="0">
                <a:latin typeface="Arial Narrow" pitchFamily="34" charset="0"/>
              </a:rPr>
              <a:t>Being born again is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beginning</a:t>
            </a:r>
            <a:r>
              <a:rPr lang="en-US" sz="3200" dirty="0" smtClean="0">
                <a:latin typeface="Arial Narrow" pitchFamily="34" charset="0"/>
              </a:rPr>
              <a:t> of our journey 				into the Kingdom of God.</a:t>
            </a:r>
            <a:endParaRPr lang="en-SG" sz="3200" dirty="0"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1939" y="3068960"/>
            <a:ext cx="87762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John 3:5 </a:t>
            </a:r>
            <a:r>
              <a:rPr lang="en-SG" sz="3200" dirty="0" smtClean="0">
                <a:latin typeface="Arial Narrow" pitchFamily="34" charset="0"/>
              </a:rPr>
              <a:t>Jesus answered, “Most assuredly, I say to you, unless one is </a:t>
            </a:r>
            <a:r>
              <a:rPr lang="en-SG" sz="3200" b="1" u="sng" dirty="0" smtClean="0">
                <a:solidFill>
                  <a:srgbClr val="CC0066"/>
                </a:solidFill>
                <a:latin typeface="Arial Narrow" pitchFamily="34" charset="0"/>
              </a:rPr>
              <a:t>born of water and the Spirit</a:t>
            </a:r>
            <a:r>
              <a:rPr lang="en-SG" sz="3200" dirty="0" smtClean="0">
                <a:latin typeface="Arial Narrow" pitchFamily="34" charset="0"/>
              </a:rPr>
              <a:t>, he cannot </a:t>
            </a:r>
            <a:r>
              <a:rPr lang="en-SG" sz="3200" b="1" u="sng" dirty="0" smtClean="0">
                <a:solidFill>
                  <a:srgbClr val="660066"/>
                </a:solidFill>
                <a:latin typeface="Arial Narrow" pitchFamily="34" charset="0"/>
              </a:rPr>
              <a:t>enter</a:t>
            </a:r>
            <a:r>
              <a:rPr lang="en-SG" sz="3200" dirty="0" smtClean="0">
                <a:latin typeface="Arial Narrow" pitchFamily="34" charset="0"/>
              </a:rPr>
              <a:t> the kingdom of God. </a:t>
            </a:r>
            <a:endParaRPr lang="en-SG" sz="3200" dirty="0"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387" y="4780309"/>
            <a:ext cx="87787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John 3:3 </a:t>
            </a:r>
            <a:r>
              <a:rPr lang="en-SG" sz="3200" dirty="0" smtClean="0">
                <a:latin typeface="Arial Narrow" pitchFamily="34" charset="0"/>
              </a:rPr>
              <a:t>Jesus answered and said to him, “Most assuredly, I say to you, unless one is </a:t>
            </a:r>
            <a:r>
              <a:rPr lang="en-SG" sz="3200" b="1" u="sng" dirty="0" smtClean="0">
                <a:solidFill>
                  <a:srgbClr val="CC0066"/>
                </a:solidFill>
                <a:latin typeface="Arial Narrow" pitchFamily="34" charset="0"/>
              </a:rPr>
              <a:t>born again</a:t>
            </a:r>
            <a:r>
              <a:rPr lang="en-SG" sz="3200" dirty="0" smtClean="0">
                <a:latin typeface="Arial Narrow" pitchFamily="34" charset="0"/>
              </a:rPr>
              <a:t>, </a:t>
            </a: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latin typeface="Arial Narrow" pitchFamily="34" charset="0"/>
              </a:rPr>
              <a:t>he cannot </a:t>
            </a:r>
            <a:r>
              <a:rPr lang="en-SG" sz="3200" b="1" u="sng" dirty="0" smtClean="0">
                <a:solidFill>
                  <a:srgbClr val="660066"/>
                </a:solidFill>
                <a:latin typeface="Arial Narrow" pitchFamily="34" charset="0"/>
              </a:rPr>
              <a:t>see</a:t>
            </a:r>
            <a:r>
              <a:rPr lang="en-SG" sz="3200" dirty="0" smtClean="0">
                <a:latin typeface="Arial Narrow" pitchFamily="34" charset="0"/>
              </a:rPr>
              <a:t> the kingdom of God.”</a:t>
            </a:r>
            <a:endParaRPr lang="en-SG" sz="32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85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9" y="1844824"/>
            <a:ext cx="87852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latin typeface="Arial Narrow" pitchFamily="34" charset="0"/>
              </a:rPr>
              <a:t>5. 	</a:t>
            </a:r>
            <a:r>
              <a:rPr lang="en-US" sz="3200" dirty="0" smtClean="0">
                <a:latin typeface="Arial Narrow" pitchFamily="34" charset="0"/>
              </a:rPr>
              <a:t>Discipleship is about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Lordship</a:t>
            </a:r>
            <a:r>
              <a:rPr lang="en-US" sz="32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latin typeface="Arial Narrow" pitchFamily="34" charset="0"/>
              </a:rPr>
              <a:t>of Christ over 				every area of our lives 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dirty="0" smtClean="0">
                <a:latin typeface="Arial Narrow" pitchFamily="34" charset="0"/>
              </a:rPr>
              <a:t>			i.e.	</a:t>
            </a:r>
            <a:r>
              <a:rPr lang="en-US" sz="3200" i="1" dirty="0" smtClean="0">
                <a:solidFill>
                  <a:srgbClr val="FF0000"/>
                </a:solidFill>
                <a:latin typeface="Arial Narrow" pitchFamily="34" charset="0"/>
              </a:rPr>
              <a:t>we must be ruled by the King of the kingdom </a:t>
            </a:r>
            <a:r>
              <a:rPr lang="en-US" sz="3200" i="1" dirty="0">
                <a:solidFill>
                  <a:srgbClr val="FF0000"/>
                </a:solidFill>
                <a:latin typeface="Arial Narrow" pitchFamily="34" charset="0"/>
              </a:rPr>
              <a:t>-</a:t>
            </a:r>
            <a:r>
              <a:rPr lang="en-US" sz="3200" i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br>
              <a:rPr lang="en-US" sz="3200" i="1" dirty="0" smtClean="0">
                <a:solidFill>
                  <a:srgbClr val="FF0000"/>
                </a:solidFill>
                <a:latin typeface="Arial Narrow" pitchFamily="34" charset="0"/>
              </a:rPr>
            </a:br>
            <a:r>
              <a:rPr lang="en-US" sz="3200" i="1" dirty="0" smtClean="0">
                <a:solidFill>
                  <a:srgbClr val="FF0000"/>
                </a:solidFill>
                <a:latin typeface="Arial Narrow" pitchFamily="34" charset="0"/>
              </a:rPr>
              <a:t>						the Lord Jesus.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8715" y="4221088"/>
            <a:ext cx="878589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Isaiah 6:5 </a:t>
            </a:r>
            <a:r>
              <a:rPr lang="en-SG" sz="3200" dirty="0">
                <a:latin typeface="Arial Narrow" pitchFamily="34" charset="0"/>
              </a:rPr>
              <a:t>So I said</a:t>
            </a:r>
            <a:r>
              <a:rPr lang="en-SG" sz="3200" dirty="0" smtClean="0">
                <a:latin typeface="Arial Narrow" pitchFamily="34" charset="0"/>
              </a:rPr>
              <a:t>: “</a:t>
            </a:r>
            <a:r>
              <a:rPr lang="en-SG" sz="3200" dirty="0">
                <a:latin typeface="Arial Narrow" pitchFamily="34" charset="0"/>
              </a:rPr>
              <a:t>Woe is me, for I am undone!</a:t>
            </a: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>
                <a:latin typeface="Arial Narrow" pitchFamily="34" charset="0"/>
              </a:rPr>
              <a:t>Because I am a man of unclean </a:t>
            </a:r>
            <a:r>
              <a:rPr lang="en-SG" sz="3200" dirty="0" smtClean="0">
                <a:latin typeface="Arial Narrow" pitchFamily="34" charset="0"/>
              </a:rPr>
              <a:t>lips, and </a:t>
            </a:r>
            <a:r>
              <a:rPr lang="en-SG" sz="3200" dirty="0">
                <a:latin typeface="Arial Narrow" pitchFamily="34" charset="0"/>
              </a:rPr>
              <a:t>I dwell in </a:t>
            </a:r>
            <a:endParaRPr lang="en-SG" sz="3200" dirty="0" smtClean="0"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latin typeface="Arial Narrow" pitchFamily="34" charset="0"/>
              </a:rPr>
              <a:t>the </a:t>
            </a:r>
            <a:r>
              <a:rPr lang="en-SG" sz="3200" dirty="0">
                <a:latin typeface="Arial Narrow" pitchFamily="34" charset="0"/>
              </a:rPr>
              <a:t>midst of a people of unclean lips</a:t>
            </a:r>
            <a:r>
              <a:rPr lang="en-SG" sz="3200" dirty="0" smtClean="0">
                <a:latin typeface="Arial Narrow" pitchFamily="34" charset="0"/>
              </a:rPr>
              <a:t>; for </a:t>
            </a:r>
            <a:r>
              <a:rPr lang="en-SG" sz="3200" dirty="0">
                <a:latin typeface="Arial Narrow" pitchFamily="34" charset="0"/>
              </a:rPr>
              <a:t>my eyes </a:t>
            </a:r>
            <a:endParaRPr lang="en-SG" sz="3200" dirty="0" smtClean="0"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latin typeface="Arial Narrow" pitchFamily="34" charset="0"/>
              </a:rPr>
              <a:t>have </a:t>
            </a:r>
            <a:r>
              <a:rPr lang="en-SG" sz="3200" dirty="0">
                <a:latin typeface="Arial Narrow" pitchFamily="34" charset="0"/>
              </a:rPr>
              <a:t>seen </a:t>
            </a:r>
            <a:r>
              <a:rPr lang="en-SG" sz="3200" b="1" i="1" u="sng" dirty="0">
                <a:solidFill>
                  <a:srgbClr val="006600"/>
                </a:solidFill>
                <a:latin typeface="Arial Narrow" pitchFamily="34" charset="0"/>
              </a:rPr>
              <a:t>the King</a:t>
            </a:r>
            <a:r>
              <a:rPr lang="en-SG" sz="3200" dirty="0" smtClean="0">
                <a:latin typeface="Arial Narrow" pitchFamily="34" charset="0"/>
              </a:rPr>
              <a:t>, </a:t>
            </a:r>
            <a:r>
              <a:rPr lang="en-SG" sz="3200" b="1" i="1" u="sng" dirty="0" smtClean="0">
                <a:solidFill>
                  <a:srgbClr val="006600"/>
                </a:solidFill>
                <a:latin typeface="Arial Narrow" pitchFamily="34" charset="0"/>
              </a:rPr>
              <a:t>the </a:t>
            </a:r>
            <a:r>
              <a:rPr lang="en-SG" sz="3200" b="1" i="1" u="sng" dirty="0">
                <a:solidFill>
                  <a:srgbClr val="006600"/>
                </a:solidFill>
                <a:latin typeface="Arial Narrow" pitchFamily="34" charset="0"/>
              </a:rPr>
              <a:t>Lord of hosts</a:t>
            </a:r>
            <a:r>
              <a:rPr lang="en-SG" sz="3200" dirty="0">
                <a:latin typeface="Arial Narrow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54256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9" y="1844824"/>
            <a:ext cx="878522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latin typeface="Arial Narrow" pitchFamily="34" charset="0"/>
              </a:rPr>
              <a:t>6. 	</a:t>
            </a:r>
            <a:r>
              <a:rPr lang="en-US" sz="3200" dirty="0" smtClean="0">
                <a:latin typeface="Arial Narrow" pitchFamily="34" charset="0"/>
              </a:rPr>
              <a:t>As we journey with the King of the kingdom, </a:t>
            </a:r>
            <a:br>
              <a:rPr lang="en-US" sz="3200" dirty="0" smtClean="0">
                <a:latin typeface="Arial Narrow" pitchFamily="34" charset="0"/>
              </a:rPr>
            </a:br>
            <a:r>
              <a:rPr lang="en-US" sz="3200" dirty="0" smtClean="0">
                <a:latin typeface="Arial Narrow" pitchFamily="34" charset="0"/>
              </a:rPr>
              <a:t>			we will experience: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i="1" dirty="0" smtClean="0">
                <a:solidFill>
                  <a:srgbClr val="CC0066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latin typeface="Arial Narrow" pitchFamily="34" charset="0"/>
              </a:rPr>
              <a:t>		A. 	</a:t>
            </a:r>
            <a:r>
              <a:rPr lang="en-US" sz="3200" b="1" u="sng" dirty="0" smtClean="0">
                <a:solidFill>
                  <a:srgbClr val="660066"/>
                </a:solidFill>
                <a:latin typeface="Arial Narrow" pitchFamily="34" charset="0"/>
              </a:rPr>
              <a:t>Righteousness</a:t>
            </a:r>
            <a:endParaRPr lang="en-US" sz="3200" dirty="0" smtClean="0">
              <a:solidFill>
                <a:srgbClr val="660066"/>
              </a:solidFill>
              <a:latin typeface="Arial Narrow" pitchFamily="34" charset="0"/>
            </a:endParaRP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>
                <a:latin typeface="Arial Narrow" pitchFamily="34" charset="0"/>
              </a:rPr>
              <a:t>	</a:t>
            </a:r>
            <a:r>
              <a:rPr lang="en-US" sz="3200" b="1" dirty="0" smtClean="0">
                <a:latin typeface="Arial Narrow" pitchFamily="34" charset="0"/>
              </a:rPr>
              <a:t>		B. 	</a:t>
            </a:r>
            <a:r>
              <a:rPr lang="en-US" sz="3200" b="1" u="sng" dirty="0" smtClean="0">
                <a:solidFill>
                  <a:srgbClr val="CC0066"/>
                </a:solidFill>
                <a:latin typeface="Arial Narrow" pitchFamily="34" charset="0"/>
              </a:rPr>
              <a:t>Peace</a:t>
            </a:r>
            <a:r>
              <a:rPr lang="en-US" sz="3200" dirty="0" smtClean="0">
                <a:solidFill>
                  <a:srgbClr val="CC0066"/>
                </a:solidFill>
                <a:latin typeface="Arial Narrow" pitchFamily="34" charset="0"/>
              </a:rPr>
              <a:t> 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latin typeface="Arial Narrow" pitchFamily="34" charset="0"/>
              </a:rPr>
              <a:t>			C.		</a:t>
            </a:r>
            <a:r>
              <a:rPr lang="en-US" sz="3200" b="1" u="sng" dirty="0" smtClean="0">
                <a:solidFill>
                  <a:srgbClr val="C00000"/>
                </a:solidFill>
                <a:latin typeface="Arial Narrow" pitchFamily="34" charset="0"/>
              </a:rPr>
              <a:t>Joy</a:t>
            </a:r>
            <a:r>
              <a:rPr lang="en-US" sz="3200" dirty="0" smtClean="0">
                <a:latin typeface="Arial Narrow" pitchFamily="34" charset="0"/>
              </a:rPr>
              <a:t> in the Holy Spirit.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8715" y="4883676"/>
            <a:ext cx="87858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Romans 14:17 </a:t>
            </a:r>
            <a:r>
              <a:rPr lang="en-SG" sz="3200" dirty="0">
                <a:latin typeface="Arial Narrow" pitchFamily="34" charset="0"/>
              </a:rPr>
              <a:t>for the kingdom of God is not eating </a:t>
            </a:r>
            <a:endParaRPr lang="en-SG" sz="3200" dirty="0" smtClean="0"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latin typeface="Arial Narrow" pitchFamily="34" charset="0"/>
              </a:rPr>
              <a:t>and </a:t>
            </a:r>
            <a:r>
              <a:rPr lang="en-SG" sz="3200" dirty="0">
                <a:latin typeface="Arial Narrow" pitchFamily="34" charset="0"/>
              </a:rPr>
              <a:t>drinking, but </a:t>
            </a:r>
            <a:r>
              <a:rPr lang="en-SG" sz="3200" b="1" u="sng" dirty="0">
                <a:solidFill>
                  <a:srgbClr val="660066"/>
                </a:solidFill>
                <a:latin typeface="Arial Narrow" pitchFamily="34" charset="0"/>
              </a:rPr>
              <a:t>righteousness</a:t>
            </a:r>
            <a:r>
              <a:rPr lang="en-SG" sz="3200" dirty="0">
                <a:latin typeface="Arial Narrow" pitchFamily="34" charset="0"/>
              </a:rPr>
              <a:t> and </a:t>
            </a:r>
            <a:r>
              <a:rPr lang="en-SG" sz="3200" b="1" u="sng" dirty="0">
                <a:solidFill>
                  <a:srgbClr val="CC0066"/>
                </a:solidFill>
                <a:latin typeface="Arial Narrow" pitchFamily="34" charset="0"/>
              </a:rPr>
              <a:t>peace</a:t>
            </a:r>
            <a:r>
              <a:rPr lang="en-SG" sz="3200" dirty="0">
                <a:latin typeface="Arial Narrow" pitchFamily="34" charset="0"/>
              </a:rPr>
              <a:t> and </a:t>
            </a:r>
            <a:r>
              <a:rPr lang="en-SG" sz="3200" b="1" u="sng" dirty="0">
                <a:solidFill>
                  <a:srgbClr val="C00000"/>
                </a:solidFill>
                <a:latin typeface="Arial Narrow" pitchFamily="34" charset="0"/>
              </a:rPr>
              <a:t>joy </a:t>
            </a:r>
            <a:endParaRPr lang="en-SG" sz="3200" b="1" u="sng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b="1" u="sng" dirty="0" smtClean="0">
                <a:solidFill>
                  <a:srgbClr val="C00000"/>
                </a:solidFill>
                <a:latin typeface="Arial Narrow" pitchFamily="34" charset="0"/>
              </a:rPr>
              <a:t>in </a:t>
            </a:r>
            <a:r>
              <a:rPr lang="en-SG" sz="3200" b="1" u="sng" dirty="0">
                <a:solidFill>
                  <a:srgbClr val="C00000"/>
                </a:solidFill>
                <a:latin typeface="Arial Narrow" pitchFamily="34" charset="0"/>
              </a:rPr>
              <a:t>the Holy Spirit</a:t>
            </a:r>
            <a:r>
              <a:rPr lang="en-SG" sz="3200" dirty="0">
                <a:latin typeface="Arial Narrow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7160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389" y="1844824"/>
            <a:ext cx="878522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600" b="1" dirty="0" smtClean="0">
                <a:solidFill>
                  <a:schemeClr val="bg1">
                    <a:lumMod val="85000"/>
                  </a:schemeClr>
                </a:solidFill>
                <a:latin typeface="Arial Narrow" pitchFamily="34" charset="0"/>
              </a:rPr>
              <a:t>I. 		</a:t>
            </a:r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  <a:latin typeface="Arial Narrow" pitchFamily="34" charset="0"/>
              </a:rPr>
              <a:t>Are we a part of the crowd or are we </a:t>
            </a:r>
            <a:r>
              <a:rPr lang="en-US" sz="3600" b="1" u="sng" dirty="0" smtClean="0">
                <a:solidFill>
                  <a:schemeClr val="bg1">
                    <a:lumMod val="85000"/>
                  </a:schemeClr>
                </a:solidFill>
                <a:latin typeface="Arial Narrow" pitchFamily="34" charset="0"/>
              </a:rPr>
              <a:t>disciples</a:t>
            </a:r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  <a:latin typeface="Arial Narrow" pitchFamily="34" charset="0"/>
              </a:rPr>
              <a:t> 			of Christ?</a:t>
            </a:r>
          </a:p>
          <a:p>
            <a:pPr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600" b="1" dirty="0" smtClean="0">
                <a:solidFill>
                  <a:schemeClr val="bg1">
                    <a:lumMod val="85000"/>
                  </a:schemeClr>
                </a:solidFill>
                <a:latin typeface="Arial Narrow" pitchFamily="34" charset="0"/>
              </a:rPr>
              <a:t>II. 	</a:t>
            </a:r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  <a:latin typeface="Arial Narrow" pitchFamily="34" charset="0"/>
              </a:rPr>
              <a:t>The Gospel of Salvation and the Gospel 					of the </a:t>
            </a:r>
            <a:r>
              <a:rPr lang="en-US" sz="3600" b="1" u="sng" dirty="0" smtClean="0">
                <a:solidFill>
                  <a:schemeClr val="bg1">
                    <a:lumMod val="85000"/>
                  </a:schemeClr>
                </a:solidFill>
                <a:latin typeface="Arial Narrow" pitchFamily="34" charset="0"/>
              </a:rPr>
              <a:t>Kingdom of God</a:t>
            </a:r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  <a:latin typeface="Arial Narrow" pitchFamily="34" charset="0"/>
              </a:rPr>
              <a:t>.</a:t>
            </a:r>
          </a:p>
          <a:p>
            <a:pPr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600" b="1" dirty="0" smtClean="0">
                <a:solidFill>
                  <a:prstClr val="black"/>
                </a:solidFill>
                <a:latin typeface="Arial Narrow" pitchFamily="34" charset="0"/>
              </a:rPr>
              <a:t>III. 	</a:t>
            </a:r>
            <a:r>
              <a:rPr lang="en-US" sz="3600" dirty="0" smtClean="0">
                <a:solidFill>
                  <a:prstClr val="black"/>
                </a:solidFill>
                <a:latin typeface="Arial Narrow" pitchFamily="34" charset="0"/>
              </a:rPr>
              <a:t>Discipleship by Law or Grace?</a:t>
            </a:r>
            <a:endParaRPr lang="en-SG" sz="36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08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389" y="1844824"/>
            <a:ext cx="878522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600" dirty="0" smtClean="0">
                <a:solidFill>
                  <a:prstClr val="black"/>
                </a:solidFill>
                <a:latin typeface="Arial Narrow" pitchFamily="34" charset="0"/>
              </a:rPr>
              <a:t>III. 	</a:t>
            </a:r>
            <a:r>
              <a:rPr lang="en-US" sz="4000" dirty="0" smtClean="0">
                <a:solidFill>
                  <a:prstClr val="black"/>
                </a:solidFill>
                <a:latin typeface="Arial Narrow" pitchFamily="34" charset="0"/>
              </a:rPr>
              <a:t>Discipleship by Law or Grace</a:t>
            </a:r>
            <a:endParaRPr lang="en-US" sz="36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600" dirty="0" smtClean="0">
                <a:solidFill>
                  <a:prstClr val="black"/>
                </a:solidFill>
                <a:latin typeface="Arial Narrow" pitchFamily="34" charset="0"/>
              </a:rPr>
              <a:t>			</a:t>
            </a:r>
            <a:r>
              <a:rPr lang="en-US" sz="4400" b="1" dirty="0" smtClean="0">
                <a:solidFill>
                  <a:srgbClr val="C00000"/>
                </a:solidFill>
                <a:latin typeface="Arial Narrow" pitchFamily="34" charset="0"/>
              </a:rPr>
              <a:t>The Bottom Line</a:t>
            </a:r>
            <a:endParaRPr lang="en-SG" sz="44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23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9" y="1844824"/>
            <a:ext cx="8785224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1</a:t>
            </a: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A. 	</a:t>
            </a:r>
            <a:r>
              <a:rPr lang="en-US" sz="3200" b="1" dirty="0" smtClean="0">
                <a:solidFill>
                  <a:srgbClr val="C00000"/>
                </a:solidFill>
                <a:latin typeface="Arial Narrow" pitchFamily="34" charset="0"/>
              </a:rPr>
              <a:t>Legalism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is when we are ruled by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rules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1</a:t>
            </a: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B.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</a:t>
            </a:r>
            <a:r>
              <a:rPr lang="en-US" sz="3200" b="1" dirty="0" smtClean="0">
                <a:solidFill>
                  <a:srgbClr val="C00000"/>
                </a:solidFill>
                <a:latin typeface="Arial Narrow" pitchFamily="34" charset="0"/>
              </a:rPr>
              <a:t>Lawlessness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is when we are ruled by “</a:t>
            </a:r>
            <a:r>
              <a:rPr lang="en-US" sz="3200" b="1" dirty="0" smtClean="0">
                <a:solidFill>
                  <a:srgbClr val="006600"/>
                </a:solidFill>
                <a:latin typeface="Arial Narrow" pitchFamily="34" charset="0"/>
              </a:rPr>
              <a:t>whatever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” 				seems right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in our own eyes</a:t>
            </a:r>
            <a:r>
              <a:rPr lang="en-US" sz="32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without regard to </a:t>
            </a:r>
            <a:b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		the Laws of God. </a:t>
            </a:r>
            <a:endParaRPr lang="en-SG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4005064"/>
            <a:ext cx="79930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Judges 21:25 </a:t>
            </a:r>
            <a:r>
              <a:rPr lang="en-SG" sz="3200" dirty="0">
                <a:latin typeface="Arial Narrow" pitchFamily="34" charset="0"/>
              </a:rPr>
              <a:t> In those days there was no king </a:t>
            </a:r>
            <a:r>
              <a:rPr lang="en-SG" sz="3200" dirty="0" smtClean="0">
                <a:latin typeface="Arial Narrow" pitchFamily="34" charset="0"/>
              </a:rPr>
              <a:t/>
            </a:r>
            <a:br>
              <a:rPr lang="en-SG" sz="3200" dirty="0" smtClean="0">
                <a:latin typeface="Arial Narrow" pitchFamily="34" charset="0"/>
              </a:rPr>
            </a:br>
            <a:r>
              <a:rPr lang="en-SG" sz="3200" dirty="0" smtClean="0">
                <a:latin typeface="Arial Narrow" pitchFamily="34" charset="0"/>
              </a:rPr>
              <a:t>in </a:t>
            </a:r>
            <a:r>
              <a:rPr lang="en-SG" sz="3200" dirty="0">
                <a:latin typeface="Arial Narrow" pitchFamily="34" charset="0"/>
              </a:rPr>
              <a:t>Israel; </a:t>
            </a:r>
            <a:r>
              <a:rPr lang="en-SG" sz="3200" b="1" u="sng" dirty="0">
                <a:solidFill>
                  <a:srgbClr val="CC0066"/>
                </a:solidFill>
                <a:latin typeface="Arial Narrow" pitchFamily="34" charset="0"/>
              </a:rPr>
              <a:t>everyone did what was right in </a:t>
            </a:r>
            <a:r>
              <a:rPr lang="en-SG" sz="3200" b="1" u="sng" dirty="0" smtClean="0">
                <a:solidFill>
                  <a:srgbClr val="CC0066"/>
                </a:solidFill>
                <a:latin typeface="Arial Narrow" pitchFamily="34" charset="0"/>
              </a:rPr>
              <a:t/>
            </a:r>
            <a:br>
              <a:rPr lang="en-SG" sz="3200" b="1" u="sng" dirty="0" smtClean="0">
                <a:solidFill>
                  <a:srgbClr val="CC0066"/>
                </a:solidFill>
                <a:latin typeface="Arial Narrow" pitchFamily="34" charset="0"/>
              </a:rPr>
            </a:br>
            <a:r>
              <a:rPr lang="en-SG" sz="3200" b="1" u="sng" dirty="0" smtClean="0">
                <a:solidFill>
                  <a:srgbClr val="CC0066"/>
                </a:solidFill>
                <a:latin typeface="Arial Narrow" pitchFamily="34" charset="0"/>
              </a:rPr>
              <a:t>his </a:t>
            </a:r>
            <a:r>
              <a:rPr lang="en-SG" sz="3200" b="1" u="sng" dirty="0">
                <a:solidFill>
                  <a:srgbClr val="CC0066"/>
                </a:solidFill>
                <a:latin typeface="Arial Narrow" pitchFamily="34" charset="0"/>
              </a:rPr>
              <a:t>own eyes</a:t>
            </a:r>
            <a:r>
              <a:rPr lang="en-SG" sz="3200" dirty="0">
                <a:latin typeface="Arial Narrow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221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9" y="1844824"/>
            <a:ext cx="8785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1</a:t>
            </a: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C.  </a:t>
            </a:r>
            <a:r>
              <a:rPr lang="en-US" sz="3200" dirty="0" smtClean="0">
                <a:solidFill>
                  <a:srgbClr val="C00000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  <a:latin typeface="Arial Narrow" pitchFamily="34" charset="0"/>
              </a:rPr>
              <a:t>Lawfulness</a:t>
            </a:r>
            <a:r>
              <a:rPr lang="en-US" sz="3200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is when we are ruled by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God</a:t>
            </a:r>
            <a:r>
              <a:rPr lang="en-US" sz="3200" dirty="0" smtClean="0">
                <a:solidFill>
                  <a:srgbClr val="006600"/>
                </a:solidFill>
                <a:latin typeface="Arial Narrow" pitchFamily="34" charset="0"/>
              </a:rPr>
              <a:t> [to fulfill </a:t>
            </a:r>
            <a:br>
              <a:rPr lang="en-US" sz="3200" dirty="0" smtClean="0">
                <a:solidFill>
                  <a:srgbClr val="006600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srgbClr val="006600"/>
                </a:solidFill>
                <a:latin typeface="Arial Narrow" pitchFamily="34" charset="0"/>
              </a:rPr>
              <a:t>				the spirit of the law] </a:t>
            </a:r>
            <a:r>
              <a:rPr lang="en-US" sz="3200" dirty="0" smtClean="0">
                <a:solidFill>
                  <a:srgbClr val="800080"/>
                </a:solidFill>
                <a:latin typeface="Arial Narrow" pitchFamily="34" charset="0"/>
              </a:rPr>
              <a:t>i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n our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relationship</a:t>
            </a:r>
            <a:r>
              <a:rPr lang="en-US" sz="3200" dirty="0" smtClean="0">
                <a:solidFill>
                  <a:srgbClr val="FF33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with Him.</a:t>
            </a:r>
            <a:endParaRPr lang="en-SG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387" y="3068960"/>
            <a:ext cx="8785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Matthew 6:33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But </a:t>
            </a:r>
            <a:r>
              <a:rPr lang="en-SG" sz="3200" b="1" u="sng" dirty="0">
                <a:solidFill>
                  <a:srgbClr val="660066"/>
                </a:solidFill>
                <a:latin typeface="Arial Narrow" pitchFamily="34" charset="0"/>
              </a:rPr>
              <a:t>seek first the kingdom of God and His righteousness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, and all these things shall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be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added </a:t>
            </a:r>
            <a:endParaRPr lang="en-SG" sz="32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to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you. </a:t>
            </a:r>
          </a:p>
        </p:txBody>
      </p:sp>
    </p:spTree>
    <p:extLst>
      <p:ext uri="{BB962C8B-B14F-4D97-AF65-F5344CB8AC3E}">
        <p14:creationId xmlns:p14="http://schemas.microsoft.com/office/powerpoint/2010/main" val="411271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6" y="1844675"/>
            <a:ext cx="8785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>
                <a:latin typeface="Arial Narrow" pitchFamily="34" charset="0"/>
              </a:rPr>
              <a:t>2</a:t>
            </a:r>
            <a:r>
              <a:rPr lang="en-US" sz="3200" b="1" dirty="0" smtClean="0">
                <a:latin typeface="Arial Narrow" pitchFamily="34" charset="0"/>
              </a:rPr>
              <a:t>. </a:t>
            </a:r>
            <a:r>
              <a:rPr lang="en-US" sz="3200" b="1" dirty="0">
                <a:latin typeface="Arial Narrow" pitchFamily="34" charset="0"/>
              </a:rPr>
              <a:t>	</a:t>
            </a:r>
            <a:r>
              <a:rPr lang="en-US" sz="3200" dirty="0" smtClean="0">
                <a:latin typeface="Arial Narrow" pitchFamily="34" charset="0"/>
              </a:rPr>
              <a:t>God gave us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law</a:t>
            </a:r>
            <a:r>
              <a:rPr lang="en-US" sz="3200" dirty="0" smtClean="0">
                <a:latin typeface="Arial Narrow" pitchFamily="34" charset="0"/>
              </a:rPr>
              <a:t> through Moses.</a:t>
            </a:r>
            <a:endParaRPr lang="en-SG" sz="3200" dirty="0"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2564904"/>
            <a:ext cx="8778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John 1:17a </a:t>
            </a:r>
            <a:r>
              <a:rPr lang="en-SG" sz="3200" dirty="0" smtClean="0">
                <a:latin typeface="Arial Narrow" pitchFamily="34" charset="0"/>
              </a:rPr>
              <a:t>For the law was given through Moses …</a:t>
            </a:r>
            <a:endParaRPr lang="en-SG" sz="3200" dirty="0">
              <a:latin typeface="Arial Narrow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9512" y="3356992"/>
            <a:ext cx="8806276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600" b="1" dirty="0" smtClean="0">
                <a:solidFill>
                  <a:schemeClr val="bg1"/>
                </a:solidFill>
                <a:latin typeface="Arial Narrow" pitchFamily="34" charset="0"/>
              </a:rPr>
              <a:t>Synonyms</a:t>
            </a:r>
            <a:r>
              <a:rPr lang="en-US" sz="3200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 Narrow" pitchFamily="34" charset="0"/>
              </a:rPr>
              <a:t>[Psalm 19:7-9; 119]</a:t>
            </a:r>
            <a:endParaRPr lang="en-SG" sz="3200" dirty="0">
              <a:solidFill>
                <a:srgbClr val="FFFF00"/>
              </a:solidFill>
              <a:latin typeface="Arial Narrow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467544" y="4293545"/>
            <a:ext cx="1452908" cy="584776"/>
            <a:chOff x="-726454" y="4670881"/>
            <a:chExt cx="1452908" cy="584776"/>
          </a:xfrm>
        </p:grpSpPr>
        <p:sp>
          <p:nvSpPr>
            <p:cNvPr id="43" name="Folded Corner 42"/>
            <p:cNvSpPr/>
            <p:nvPr/>
          </p:nvSpPr>
          <p:spPr>
            <a:xfrm>
              <a:off x="-726454" y="4670881"/>
              <a:ext cx="1452908" cy="584776"/>
            </a:xfrm>
            <a:prstGeom prst="foldedCorner">
              <a:avLst/>
            </a:prstGeom>
            <a:solidFill>
              <a:srgbClr val="C00000"/>
            </a:solidFill>
            <a:effectLst>
              <a:glow rad="63500">
                <a:schemeClr val="tx1"/>
              </a:glow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-720142" y="4670882"/>
              <a:ext cx="1440284" cy="584775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ross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tabLst>
                  <a:tab pos="176213" algn="l"/>
                  <a:tab pos="354013" algn="l"/>
                  <a:tab pos="530225" algn="l"/>
                  <a:tab pos="722313" algn="l"/>
                  <a:tab pos="900113" algn="l"/>
                  <a:tab pos="1076325" algn="l"/>
                  <a:tab pos="1254125" algn="l"/>
                  <a:tab pos="1430338" algn="l"/>
                  <a:tab pos="1608138" algn="l"/>
                  <a:tab pos="1798638" algn="l"/>
                  <a:tab pos="1976438" algn="l"/>
                  <a:tab pos="2152650" algn="l"/>
                  <a:tab pos="2330450" algn="l"/>
                  <a:tab pos="2506663" algn="l"/>
                  <a:tab pos="2684463" algn="l"/>
                  <a:tab pos="2876550" algn="l"/>
                  <a:tab pos="3052763" algn="l"/>
                  <a:tab pos="3230563" algn="l"/>
                  <a:tab pos="3406775" algn="l"/>
                </a:tabLst>
              </a:pPr>
              <a:r>
                <a:rPr lang="en-US" sz="3200" dirty="0" smtClean="0">
                  <a:latin typeface="Arial Narrow" pitchFamily="34" charset="0"/>
                </a:rPr>
                <a:t>Statutes</a:t>
              </a:r>
              <a:endParaRPr lang="en-SG" sz="2800" dirty="0">
                <a:latin typeface="Arial Narrow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064468" y="4291355"/>
            <a:ext cx="1452908" cy="584775"/>
            <a:chOff x="2191440" y="4017613"/>
            <a:chExt cx="1452908" cy="584775"/>
          </a:xfrm>
        </p:grpSpPr>
        <p:sp>
          <p:nvSpPr>
            <p:cNvPr id="46" name="Folded Corner 45"/>
            <p:cNvSpPr/>
            <p:nvPr/>
          </p:nvSpPr>
          <p:spPr>
            <a:xfrm>
              <a:off x="2191440" y="4017613"/>
              <a:ext cx="1452908" cy="584775"/>
            </a:xfrm>
            <a:prstGeom prst="foldedCorner">
              <a:avLst/>
            </a:prstGeom>
            <a:solidFill>
              <a:srgbClr val="CC0066"/>
            </a:solidFill>
            <a:effectLst>
              <a:glow rad="63500">
                <a:schemeClr val="tx1"/>
              </a:glow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197752" y="4017613"/>
              <a:ext cx="1440284" cy="584775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ross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tabLst>
                  <a:tab pos="176213" algn="l"/>
                  <a:tab pos="354013" algn="l"/>
                  <a:tab pos="530225" algn="l"/>
                  <a:tab pos="722313" algn="l"/>
                  <a:tab pos="900113" algn="l"/>
                  <a:tab pos="1076325" algn="l"/>
                  <a:tab pos="1254125" algn="l"/>
                  <a:tab pos="1430338" algn="l"/>
                  <a:tab pos="1608138" algn="l"/>
                  <a:tab pos="1798638" algn="l"/>
                  <a:tab pos="1976438" algn="l"/>
                  <a:tab pos="2152650" algn="l"/>
                  <a:tab pos="2330450" algn="l"/>
                  <a:tab pos="2506663" algn="l"/>
                  <a:tab pos="2684463" algn="l"/>
                  <a:tab pos="2876550" algn="l"/>
                  <a:tab pos="3052763" algn="l"/>
                  <a:tab pos="3230563" algn="l"/>
                  <a:tab pos="3406775" algn="l"/>
                </a:tabLst>
              </a:pPr>
              <a:r>
                <a:rPr lang="en-US" sz="3200" dirty="0" smtClean="0">
                  <a:latin typeface="Arial Narrow" pitchFamily="34" charset="0"/>
                </a:rPr>
                <a:t>Laws</a:t>
              </a:r>
              <a:endParaRPr lang="en-SG" sz="2800" dirty="0">
                <a:latin typeface="Arial Narrow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424508" y="5002724"/>
            <a:ext cx="1814775" cy="584775"/>
            <a:chOff x="4959434" y="6124946"/>
            <a:chExt cx="1814775" cy="584775"/>
          </a:xfrm>
        </p:grpSpPr>
        <p:sp>
          <p:nvSpPr>
            <p:cNvPr id="49" name="Folded Corner 48"/>
            <p:cNvSpPr/>
            <p:nvPr/>
          </p:nvSpPr>
          <p:spPr>
            <a:xfrm>
              <a:off x="4959434" y="6145398"/>
              <a:ext cx="1814775" cy="543871"/>
            </a:xfrm>
            <a:prstGeom prst="foldedCorner">
              <a:avLst/>
            </a:prstGeom>
            <a:solidFill>
              <a:srgbClr val="660066"/>
            </a:solidFill>
            <a:effectLst>
              <a:glow rad="63500">
                <a:schemeClr val="tx1"/>
              </a:glow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962590" y="6124946"/>
              <a:ext cx="1808463" cy="584775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ross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tabLst>
                  <a:tab pos="176213" algn="l"/>
                  <a:tab pos="354013" algn="l"/>
                  <a:tab pos="530225" algn="l"/>
                  <a:tab pos="722313" algn="l"/>
                  <a:tab pos="900113" algn="l"/>
                  <a:tab pos="1076325" algn="l"/>
                  <a:tab pos="1254125" algn="l"/>
                  <a:tab pos="1430338" algn="l"/>
                  <a:tab pos="1608138" algn="l"/>
                  <a:tab pos="1798638" algn="l"/>
                  <a:tab pos="1976438" algn="l"/>
                  <a:tab pos="2152650" algn="l"/>
                  <a:tab pos="2330450" algn="l"/>
                  <a:tab pos="2506663" algn="l"/>
                  <a:tab pos="2684463" algn="l"/>
                  <a:tab pos="2876550" algn="l"/>
                  <a:tab pos="3052763" algn="l"/>
                  <a:tab pos="3230563" algn="l"/>
                  <a:tab pos="3406775" algn="l"/>
                </a:tabLst>
              </a:pPr>
              <a:r>
                <a:rPr lang="en-US" sz="3200" dirty="0" smtClean="0">
                  <a:latin typeface="Arial Narrow" pitchFamily="34" charset="0"/>
                </a:rPr>
                <a:t>Teachings</a:t>
              </a:r>
              <a:endParaRPr lang="en-SG" sz="2800" dirty="0">
                <a:latin typeface="Arial Narrow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80292" y="5002724"/>
            <a:ext cx="1814775" cy="584775"/>
            <a:chOff x="524977" y="5061472"/>
            <a:chExt cx="1814775" cy="584775"/>
          </a:xfrm>
        </p:grpSpPr>
        <p:sp>
          <p:nvSpPr>
            <p:cNvPr id="52" name="Folded Corner 51"/>
            <p:cNvSpPr/>
            <p:nvPr/>
          </p:nvSpPr>
          <p:spPr>
            <a:xfrm>
              <a:off x="524977" y="5073117"/>
              <a:ext cx="1814775" cy="561484"/>
            </a:xfrm>
            <a:prstGeom prst="foldedCorner">
              <a:avLst/>
            </a:prstGeom>
            <a:solidFill>
              <a:srgbClr val="000066"/>
            </a:solidFill>
            <a:effectLst>
              <a:glow rad="63500">
                <a:schemeClr val="tx1"/>
              </a:glow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28133" y="5061472"/>
              <a:ext cx="1808463" cy="584775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ross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tabLst>
                  <a:tab pos="176213" algn="l"/>
                  <a:tab pos="354013" algn="l"/>
                  <a:tab pos="530225" algn="l"/>
                  <a:tab pos="722313" algn="l"/>
                  <a:tab pos="900113" algn="l"/>
                  <a:tab pos="1076325" algn="l"/>
                  <a:tab pos="1254125" algn="l"/>
                  <a:tab pos="1430338" algn="l"/>
                  <a:tab pos="1608138" algn="l"/>
                  <a:tab pos="1798638" algn="l"/>
                  <a:tab pos="1976438" algn="l"/>
                  <a:tab pos="2152650" algn="l"/>
                  <a:tab pos="2330450" algn="l"/>
                  <a:tab pos="2506663" algn="l"/>
                  <a:tab pos="2684463" algn="l"/>
                  <a:tab pos="2876550" algn="l"/>
                  <a:tab pos="3052763" algn="l"/>
                  <a:tab pos="3230563" algn="l"/>
                  <a:tab pos="3406775" algn="l"/>
                </a:tabLst>
              </a:pPr>
              <a:r>
                <a:rPr lang="en-US" sz="3200" dirty="0" smtClean="0">
                  <a:latin typeface="Arial Narrow" pitchFamily="34" charset="0"/>
                </a:rPr>
                <a:t>Principles</a:t>
              </a:r>
              <a:endParaRPr lang="en-SG" sz="2800" dirty="0">
                <a:latin typeface="Arial Narrow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6535818" y="5014369"/>
            <a:ext cx="2009370" cy="584776"/>
            <a:chOff x="2541201" y="5043489"/>
            <a:chExt cx="2009370" cy="584776"/>
          </a:xfrm>
        </p:grpSpPr>
        <p:sp>
          <p:nvSpPr>
            <p:cNvPr id="55" name="Folded Corner 54"/>
            <p:cNvSpPr/>
            <p:nvPr/>
          </p:nvSpPr>
          <p:spPr>
            <a:xfrm>
              <a:off x="2541201" y="5043489"/>
              <a:ext cx="2009370" cy="584776"/>
            </a:xfrm>
            <a:prstGeom prst="foldedCorner">
              <a:avLst/>
            </a:prstGeom>
            <a:solidFill>
              <a:srgbClr val="006600"/>
            </a:solidFill>
            <a:effectLst>
              <a:glow rad="63500">
                <a:schemeClr val="tx1"/>
              </a:glow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42779" y="5043490"/>
              <a:ext cx="2006214" cy="584775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ross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tabLst>
                  <a:tab pos="176213" algn="l"/>
                  <a:tab pos="354013" algn="l"/>
                  <a:tab pos="530225" algn="l"/>
                  <a:tab pos="722313" algn="l"/>
                  <a:tab pos="900113" algn="l"/>
                  <a:tab pos="1076325" algn="l"/>
                  <a:tab pos="1254125" algn="l"/>
                  <a:tab pos="1430338" algn="l"/>
                  <a:tab pos="1608138" algn="l"/>
                  <a:tab pos="1798638" algn="l"/>
                  <a:tab pos="1976438" algn="l"/>
                  <a:tab pos="2152650" algn="l"/>
                  <a:tab pos="2330450" algn="l"/>
                  <a:tab pos="2506663" algn="l"/>
                  <a:tab pos="2684463" algn="l"/>
                  <a:tab pos="2876550" algn="l"/>
                  <a:tab pos="3052763" algn="l"/>
                  <a:tab pos="3230563" algn="l"/>
                  <a:tab pos="3406775" algn="l"/>
                </a:tabLst>
              </a:pPr>
              <a:r>
                <a:rPr lang="en-US" sz="3200" dirty="0" smtClean="0">
                  <a:latin typeface="Arial Narrow" pitchFamily="34" charset="0"/>
                </a:rPr>
                <a:t>Judgments</a:t>
              </a:r>
              <a:endParaRPr lang="en-SG" sz="2800" dirty="0">
                <a:latin typeface="Arial Narrow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535818" y="4291355"/>
            <a:ext cx="2009370" cy="584776"/>
            <a:chOff x="6771053" y="4716803"/>
            <a:chExt cx="2009370" cy="584776"/>
          </a:xfrm>
        </p:grpSpPr>
        <p:sp>
          <p:nvSpPr>
            <p:cNvPr id="58" name="Folded Corner 57"/>
            <p:cNvSpPr/>
            <p:nvPr/>
          </p:nvSpPr>
          <p:spPr>
            <a:xfrm>
              <a:off x="6771053" y="4716803"/>
              <a:ext cx="2009370" cy="584776"/>
            </a:xfrm>
            <a:prstGeom prst="foldedCorner">
              <a:avLst/>
            </a:prstGeom>
            <a:solidFill>
              <a:schemeClr val="accent6">
                <a:lumMod val="50000"/>
              </a:schemeClr>
            </a:solidFill>
            <a:effectLst>
              <a:glow rad="63500">
                <a:schemeClr val="tx1"/>
              </a:glow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772631" y="4716804"/>
              <a:ext cx="2006214" cy="584775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ross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tabLst>
                  <a:tab pos="176213" algn="l"/>
                  <a:tab pos="354013" algn="l"/>
                  <a:tab pos="530225" algn="l"/>
                  <a:tab pos="722313" algn="l"/>
                  <a:tab pos="900113" algn="l"/>
                  <a:tab pos="1076325" algn="l"/>
                  <a:tab pos="1254125" algn="l"/>
                  <a:tab pos="1430338" algn="l"/>
                  <a:tab pos="1608138" algn="l"/>
                  <a:tab pos="1798638" algn="l"/>
                  <a:tab pos="1976438" algn="l"/>
                  <a:tab pos="2152650" algn="l"/>
                  <a:tab pos="2330450" algn="l"/>
                  <a:tab pos="2506663" algn="l"/>
                  <a:tab pos="2684463" algn="l"/>
                  <a:tab pos="2876550" algn="l"/>
                  <a:tab pos="3052763" algn="l"/>
                  <a:tab pos="3230563" algn="l"/>
                  <a:tab pos="3406775" algn="l"/>
                </a:tabLst>
              </a:pPr>
              <a:r>
                <a:rPr lang="en-US" sz="3200" dirty="0" smtClean="0">
                  <a:latin typeface="Arial Narrow" pitchFamily="34" charset="0"/>
                </a:rPr>
                <a:t>Instructions</a:t>
              </a:r>
              <a:endParaRPr lang="en-SG" sz="2800" dirty="0">
                <a:latin typeface="Arial Narrow" pitchFamily="34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375578" y="5002724"/>
            <a:ext cx="2009370" cy="584775"/>
            <a:chOff x="546406" y="6156593"/>
            <a:chExt cx="2009370" cy="584775"/>
          </a:xfrm>
        </p:grpSpPr>
        <p:sp>
          <p:nvSpPr>
            <p:cNvPr id="61" name="Folded Corner 60"/>
            <p:cNvSpPr/>
            <p:nvPr/>
          </p:nvSpPr>
          <p:spPr>
            <a:xfrm>
              <a:off x="546406" y="6177045"/>
              <a:ext cx="2009370" cy="543870"/>
            </a:xfrm>
            <a:prstGeom prst="foldedCorner">
              <a:avLst/>
            </a:prstGeom>
            <a:solidFill>
              <a:srgbClr val="A50021"/>
            </a:solidFill>
            <a:effectLst>
              <a:glow rad="63500">
                <a:schemeClr val="tx1"/>
              </a:glow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47984" y="6156593"/>
              <a:ext cx="2006214" cy="584775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ross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tabLst>
                  <a:tab pos="176213" algn="l"/>
                  <a:tab pos="354013" algn="l"/>
                  <a:tab pos="530225" algn="l"/>
                  <a:tab pos="722313" algn="l"/>
                  <a:tab pos="900113" algn="l"/>
                  <a:tab pos="1076325" algn="l"/>
                  <a:tab pos="1254125" algn="l"/>
                  <a:tab pos="1430338" algn="l"/>
                  <a:tab pos="1608138" algn="l"/>
                  <a:tab pos="1798638" algn="l"/>
                  <a:tab pos="1976438" algn="l"/>
                  <a:tab pos="2152650" algn="l"/>
                  <a:tab pos="2330450" algn="l"/>
                  <a:tab pos="2506663" algn="l"/>
                  <a:tab pos="2684463" algn="l"/>
                  <a:tab pos="2876550" algn="l"/>
                  <a:tab pos="3052763" algn="l"/>
                  <a:tab pos="3230563" algn="l"/>
                  <a:tab pos="3406775" algn="l"/>
                </a:tabLst>
              </a:pPr>
              <a:r>
                <a:rPr lang="en-US" sz="3200" dirty="0" smtClean="0">
                  <a:latin typeface="Arial Narrow" pitchFamily="34" charset="0"/>
                </a:rPr>
                <a:t>Ordinances</a:t>
              </a:r>
              <a:endParaRPr lang="en-SG" sz="2800" dirty="0">
                <a:latin typeface="Arial Narrow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223450" y="5722804"/>
            <a:ext cx="2009370" cy="584775"/>
            <a:chOff x="2771800" y="6156593"/>
            <a:chExt cx="2009370" cy="584775"/>
          </a:xfrm>
        </p:grpSpPr>
        <p:sp>
          <p:nvSpPr>
            <p:cNvPr id="64" name="Folded Corner 63"/>
            <p:cNvSpPr/>
            <p:nvPr/>
          </p:nvSpPr>
          <p:spPr>
            <a:xfrm>
              <a:off x="2771800" y="6177045"/>
              <a:ext cx="2009370" cy="543870"/>
            </a:xfrm>
            <a:prstGeom prst="foldedCorner">
              <a:avLst/>
            </a:prstGeom>
            <a:solidFill>
              <a:srgbClr val="FF3300"/>
            </a:solidFill>
            <a:effectLst>
              <a:glow rad="63500">
                <a:schemeClr val="tx1"/>
              </a:glow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773378" y="6156593"/>
              <a:ext cx="2006214" cy="584775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ross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tabLst>
                  <a:tab pos="176213" algn="l"/>
                  <a:tab pos="354013" algn="l"/>
                  <a:tab pos="530225" algn="l"/>
                  <a:tab pos="722313" algn="l"/>
                  <a:tab pos="900113" algn="l"/>
                  <a:tab pos="1076325" algn="l"/>
                  <a:tab pos="1254125" algn="l"/>
                  <a:tab pos="1430338" algn="l"/>
                  <a:tab pos="1608138" algn="l"/>
                  <a:tab pos="1798638" algn="l"/>
                  <a:tab pos="1976438" algn="l"/>
                  <a:tab pos="2152650" algn="l"/>
                  <a:tab pos="2330450" algn="l"/>
                  <a:tab pos="2506663" algn="l"/>
                  <a:tab pos="2684463" algn="l"/>
                  <a:tab pos="2876550" algn="l"/>
                  <a:tab pos="3052763" algn="l"/>
                  <a:tab pos="3230563" algn="l"/>
                  <a:tab pos="3406775" algn="l"/>
                </a:tabLst>
              </a:pPr>
              <a:r>
                <a:rPr lang="en-US" sz="3200" dirty="0" smtClean="0">
                  <a:latin typeface="Arial Narrow" pitchFamily="34" charset="0"/>
                </a:rPr>
                <a:t>Testimonies</a:t>
              </a:r>
              <a:endParaRPr lang="en-SG" sz="2800" dirty="0">
                <a:latin typeface="Arial Narrow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655498" y="4291355"/>
            <a:ext cx="2729450" cy="597125"/>
            <a:chOff x="3858774" y="4014146"/>
            <a:chExt cx="2729450" cy="597125"/>
          </a:xfrm>
        </p:grpSpPr>
        <p:sp>
          <p:nvSpPr>
            <p:cNvPr id="67" name="Folded Corner 66"/>
            <p:cNvSpPr/>
            <p:nvPr/>
          </p:nvSpPr>
          <p:spPr>
            <a:xfrm>
              <a:off x="3858774" y="4014146"/>
              <a:ext cx="2729450" cy="597125"/>
            </a:xfrm>
            <a:prstGeom prst="foldedCorner">
              <a:avLst/>
            </a:prstGeom>
            <a:solidFill>
              <a:srgbClr val="9900CC"/>
            </a:solidFill>
            <a:effectLst>
              <a:glow rad="63500">
                <a:schemeClr val="tx1"/>
              </a:glow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859563" y="4020321"/>
              <a:ext cx="2727872" cy="584775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ross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tabLst>
                  <a:tab pos="176213" algn="l"/>
                  <a:tab pos="354013" algn="l"/>
                  <a:tab pos="530225" algn="l"/>
                  <a:tab pos="722313" algn="l"/>
                  <a:tab pos="900113" algn="l"/>
                  <a:tab pos="1076325" algn="l"/>
                  <a:tab pos="1254125" algn="l"/>
                  <a:tab pos="1430338" algn="l"/>
                  <a:tab pos="1608138" algn="l"/>
                  <a:tab pos="1798638" algn="l"/>
                  <a:tab pos="1976438" algn="l"/>
                  <a:tab pos="2152650" algn="l"/>
                  <a:tab pos="2330450" algn="l"/>
                  <a:tab pos="2506663" algn="l"/>
                  <a:tab pos="2684463" algn="l"/>
                  <a:tab pos="2876550" algn="l"/>
                  <a:tab pos="3052763" algn="l"/>
                  <a:tab pos="3230563" algn="l"/>
                  <a:tab pos="3406775" algn="l"/>
                </a:tabLst>
              </a:pPr>
              <a:r>
                <a:rPr lang="en-US" sz="3200" dirty="0" smtClean="0">
                  <a:latin typeface="Arial Narrow" pitchFamily="34" charset="0"/>
                </a:rPr>
                <a:t>Commandments</a:t>
              </a:r>
              <a:endParaRPr lang="en-SG" sz="2800" dirty="0">
                <a:latin typeface="Arial Narrow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674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79389" y="1844824"/>
            <a:ext cx="8785224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3. 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The laws of God comprise </a:t>
            </a:r>
            <a:r>
              <a:rPr lang="en-US" sz="3200" b="1" dirty="0" smtClean="0">
                <a:solidFill>
                  <a:srgbClr val="FF0000"/>
                </a:solidFill>
                <a:latin typeface="Arial Narrow" pitchFamily="34" charset="0"/>
              </a:rPr>
              <a:t>3 Broad Categories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: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A.	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Law of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Righteousness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b="1" dirty="0" smtClean="0">
                <a:solidFill>
                  <a:prstClr val="black"/>
                </a:solidFill>
                <a:latin typeface="Arial Narrow" pitchFamily="34" charset="0"/>
              </a:rPr>
              <a:t>			B.		</a:t>
            </a:r>
            <a:r>
              <a:rPr lang="en-SG" sz="3200" b="1" u="sng" dirty="0" smtClean="0">
                <a:solidFill>
                  <a:srgbClr val="FF0000"/>
                </a:solidFill>
                <a:latin typeface="Arial Narrow" pitchFamily="34" charset="0"/>
              </a:rPr>
              <a:t>Moral</a:t>
            </a:r>
            <a:r>
              <a:rPr lang="en-SG" sz="32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Laws 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b="1" dirty="0">
                <a:solidFill>
                  <a:prstClr val="black"/>
                </a:solidFill>
                <a:latin typeface="Arial Narrow" pitchFamily="34" charset="0"/>
              </a:rPr>
              <a:t>	</a:t>
            </a:r>
            <a:r>
              <a:rPr lang="en-SG" sz="3200" b="1" dirty="0" smtClean="0">
                <a:solidFill>
                  <a:prstClr val="black"/>
                </a:solidFill>
                <a:latin typeface="Arial Narrow" pitchFamily="34" charset="0"/>
              </a:rPr>
              <a:t>		C.		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Laws and Principles of </a:t>
            </a:r>
            <a:r>
              <a:rPr lang="en-SG" sz="3200" b="1" u="sng" dirty="0" smtClean="0">
                <a:solidFill>
                  <a:srgbClr val="FF0000"/>
                </a:solidFill>
                <a:latin typeface="Arial Narrow" pitchFamily="34" charset="0"/>
              </a:rPr>
              <a:t>Life</a:t>
            </a:r>
          </a:p>
        </p:txBody>
      </p:sp>
    </p:spTree>
    <p:extLst>
      <p:ext uri="{BB962C8B-B14F-4D97-AF65-F5344CB8AC3E}">
        <p14:creationId xmlns:p14="http://schemas.microsoft.com/office/powerpoint/2010/main" val="355165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79389" y="1844824"/>
            <a:ext cx="87852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C.	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Laws and Principles of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Life</a:t>
            </a: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comprise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everything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b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	God 	gave to men to first live in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alignment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, so that </a:t>
            </a:r>
            <a:b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	He can release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authority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, power,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freedom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and</a:t>
            </a:r>
            <a:b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	enjoyment as we do so.</a:t>
            </a:r>
            <a:endParaRPr lang="en-SG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4289474"/>
            <a:ext cx="1969195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 Narrow" pitchFamily="34" charset="0"/>
              </a:rPr>
              <a:t>In Marriage</a:t>
            </a:r>
            <a:endParaRPr lang="en-SG" sz="3200" dirty="0"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latin typeface="Arial Narrow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08747" y="4289474"/>
            <a:ext cx="1381695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 Narrow" pitchFamily="34" charset="0"/>
              </a:rPr>
              <a:t>Gravity</a:t>
            </a:r>
            <a:endParaRPr lang="en-SG" sz="3200" dirty="0"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latin typeface="Arial Narrow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0988" y="4932457"/>
            <a:ext cx="2448272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 Narrow" pitchFamily="34" charset="0"/>
              </a:rPr>
              <a:t>Financial Laws</a:t>
            </a:r>
            <a:endParaRPr lang="en-SG" sz="3200" dirty="0"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latin typeface="Arial Narrow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99260" y="4932457"/>
            <a:ext cx="1753171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 Narrow" pitchFamily="34" charset="0"/>
              </a:rPr>
              <a:t>Vehicles</a:t>
            </a:r>
            <a:endParaRPr lang="en-SG" sz="3200" dirty="0"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latin typeface="Arial Narrow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52431" y="4932457"/>
            <a:ext cx="157831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 Narrow" pitchFamily="34" charset="0"/>
              </a:rPr>
              <a:t>Knives</a:t>
            </a:r>
            <a:endParaRPr lang="en-SG" sz="3200" dirty="0"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latin typeface="Arial Narrow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30741" y="4932457"/>
            <a:ext cx="2298686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 Narrow" pitchFamily="34" charset="0"/>
              </a:rPr>
              <a:t>Health Laws</a:t>
            </a:r>
            <a:endParaRPr lang="en-SG" sz="3200" dirty="0"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latin typeface="Arial Narrow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36451" y="4284385"/>
            <a:ext cx="1592975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 Narrow" pitchFamily="34" charset="0"/>
              </a:rPr>
              <a:t>Music</a:t>
            </a:r>
            <a:endParaRPr lang="en-SG" sz="3200" dirty="0"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latin typeface="Arial Narrow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36252" y="4284385"/>
            <a:ext cx="180020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 Narrow" pitchFamily="34" charset="0"/>
              </a:rPr>
              <a:t>Machines</a:t>
            </a:r>
            <a:endParaRPr lang="en-SG" sz="3200" dirty="0"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latin typeface="Arial Narrow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90442" y="4284385"/>
            <a:ext cx="1351384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rial Narrow" pitchFamily="34" charset="0"/>
              </a:rPr>
              <a:t>Tools</a:t>
            </a:r>
            <a:endParaRPr lang="en-SG" sz="3200" dirty="0"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55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7" y="3068960"/>
            <a:ext cx="87860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John 6:60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Therefore many of His disciples, when </a:t>
            </a: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they heard this, said, “This is </a:t>
            </a:r>
            <a:r>
              <a:rPr lang="en-SG" sz="3200" b="1" u="sng" dirty="0" smtClean="0">
                <a:solidFill>
                  <a:srgbClr val="660066"/>
                </a:solidFill>
                <a:latin typeface="Arial Narrow" pitchFamily="34" charset="0"/>
              </a:rPr>
              <a:t>a hard saying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; who can understand it?”  </a:t>
            </a: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61</a:t>
            </a:r>
            <a:r>
              <a:rPr lang="en-SG" sz="3200" dirty="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When Jesus knew in Himself that </a:t>
            </a: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His </a:t>
            </a:r>
            <a:r>
              <a:rPr lang="en-SG" sz="3200" b="1" u="sng" dirty="0" smtClean="0">
                <a:solidFill>
                  <a:srgbClr val="006600"/>
                </a:solidFill>
                <a:latin typeface="Arial Narrow" pitchFamily="34" charset="0"/>
              </a:rPr>
              <a:t>disciples complained</a:t>
            </a:r>
            <a:r>
              <a:rPr lang="en-SG" sz="3200" dirty="0" smtClean="0">
                <a:solidFill>
                  <a:srgbClr val="006600"/>
                </a:solidFill>
                <a:latin typeface="Arial Narrow" pitchFamily="34" charset="0"/>
              </a:rPr>
              <a:t>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about this, He said to them, “Does this </a:t>
            </a:r>
            <a:r>
              <a:rPr lang="en-SG" sz="3200" b="1" u="sng" dirty="0" smtClean="0">
                <a:solidFill>
                  <a:srgbClr val="CC0066"/>
                </a:solidFill>
                <a:latin typeface="Arial Narrow" pitchFamily="34" charset="0"/>
              </a:rPr>
              <a:t>offend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 you?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389" y="1844824"/>
            <a:ext cx="8785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I. 	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Are we a part of the crowd or are we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disciples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of 				Christ?</a:t>
            </a:r>
            <a:endParaRPr lang="en-SG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9" y="6309320"/>
            <a:ext cx="8785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2800" dirty="0" smtClean="0">
                <a:solidFill>
                  <a:prstClr val="white">
                    <a:lumMod val="50000"/>
                  </a:prstClr>
                </a:solidFill>
                <a:latin typeface="Arial Narrow" pitchFamily="34" charset="0"/>
              </a:rPr>
              <a:t>John 6:60-61</a:t>
            </a:r>
            <a:endParaRPr lang="en-SG" sz="2800" dirty="0">
              <a:solidFill>
                <a:prstClr val="white">
                  <a:lumMod val="50000"/>
                </a:prst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93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1" y="3503910"/>
            <a:ext cx="87851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Genesis 8:22 </a:t>
            </a:r>
            <a:r>
              <a:rPr lang="en-SG" sz="3200" dirty="0" smtClean="0">
                <a:latin typeface="Arial Narrow" pitchFamily="34" charset="0"/>
              </a:rPr>
              <a:t>While </a:t>
            </a:r>
            <a:r>
              <a:rPr lang="en-SG" sz="3200" dirty="0">
                <a:latin typeface="Arial Narrow" pitchFamily="34" charset="0"/>
              </a:rPr>
              <a:t>the earth remains</a:t>
            </a:r>
            <a:r>
              <a:rPr lang="en-SG" sz="3200" dirty="0" smtClean="0">
                <a:latin typeface="Arial Narrow" pitchFamily="34" charset="0"/>
              </a:rPr>
              <a:t>, </a:t>
            </a:r>
            <a:r>
              <a:rPr lang="en-SG" sz="3200" b="1" u="sng" dirty="0" smtClean="0">
                <a:solidFill>
                  <a:srgbClr val="990033"/>
                </a:solidFill>
                <a:latin typeface="Arial Narrow" pitchFamily="34" charset="0"/>
              </a:rPr>
              <a:t>seedtime </a:t>
            </a:r>
            <a:r>
              <a:rPr lang="en-SG" sz="3200" b="1" u="sng" dirty="0">
                <a:solidFill>
                  <a:srgbClr val="990033"/>
                </a:solidFill>
                <a:latin typeface="Arial Narrow" pitchFamily="34" charset="0"/>
              </a:rPr>
              <a:t>and harvest</a:t>
            </a:r>
            <a:r>
              <a:rPr lang="en-SG" sz="3200" dirty="0" smtClean="0">
                <a:latin typeface="Arial Narrow" pitchFamily="34" charset="0"/>
              </a:rPr>
              <a:t>, cold </a:t>
            </a:r>
            <a:r>
              <a:rPr lang="en-SG" sz="3200" dirty="0">
                <a:latin typeface="Arial Narrow" pitchFamily="34" charset="0"/>
              </a:rPr>
              <a:t>and heat</a:t>
            </a:r>
            <a:r>
              <a:rPr lang="en-SG" sz="3200" dirty="0" smtClean="0">
                <a:latin typeface="Arial Narrow" pitchFamily="34" charset="0"/>
              </a:rPr>
              <a:t>, winter </a:t>
            </a:r>
            <a:r>
              <a:rPr lang="en-SG" sz="3200" dirty="0">
                <a:latin typeface="Arial Narrow" pitchFamily="34" charset="0"/>
              </a:rPr>
              <a:t>and summer</a:t>
            </a:r>
            <a:r>
              <a:rPr lang="en-SG" sz="3200" dirty="0" smtClean="0">
                <a:latin typeface="Arial Narrow" pitchFamily="34" charset="0"/>
              </a:rPr>
              <a:t>, and </a:t>
            </a:r>
            <a:r>
              <a:rPr lang="en-SG" sz="3200" dirty="0">
                <a:latin typeface="Arial Narrow" pitchFamily="34" charset="0"/>
              </a:rPr>
              <a:t>day </a:t>
            </a:r>
            <a:r>
              <a:rPr lang="en-SG" sz="3200" dirty="0" smtClean="0">
                <a:latin typeface="Arial Narrow" pitchFamily="34" charset="0"/>
              </a:rPr>
              <a:t/>
            </a:r>
            <a:br>
              <a:rPr lang="en-SG" sz="3200" dirty="0" smtClean="0">
                <a:latin typeface="Arial Narrow" pitchFamily="34" charset="0"/>
              </a:rPr>
            </a:br>
            <a:r>
              <a:rPr lang="en-SG" sz="3200" dirty="0" smtClean="0">
                <a:latin typeface="Arial Narrow" pitchFamily="34" charset="0"/>
              </a:rPr>
              <a:t>and night shall </a:t>
            </a:r>
            <a:r>
              <a:rPr lang="en-SG" sz="3200" dirty="0">
                <a:latin typeface="Arial Narrow" pitchFamily="34" charset="0"/>
              </a:rPr>
              <a:t>not cease.”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3" y="5232102"/>
            <a:ext cx="8785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Galatians 6:7 </a:t>
            </a:r>
            <a:r>
              <a:rPr lang="en-SG" sz="3200" dirty="0">
                <a:latin typeface="Arial Narrow" pitchFamily="34" charset="0"/>
              </a:rPr>
              <a:t>Do not be deceived, God is not mocked; </a:t>
            </a:r>
            <a:r>
              <a:rPr lang="en-SG" sz="3200" dirty="0" smtClean="0">
                <a:latin typeface="Arial Narrow" pitchFamily="34" charset="0"/>
              </a:rPr>
              <a:t/>
            </a:r>
            <a:br>
              <a:rPr lang="en-SG" sz="3200" dirty="0" smtClean="0">
                <a:latin typeface="Arial Narrow" pitchFamily="34" charset="0"/>
              </a:rPr>
            </a:br>
            <a:r>
              <a:rPr lang="en-SG" sz="3200" dirty="0" smtClean="0">
                <a:latin typeface="Arial Narrow" pitchFamily="34" charset="0"/>
              </a:rPr>
              <a:t>for </a:t>
            </a:r>
            <a:r>
              <a:rPr lang="en-SG" sz="3200" dirty="0">
                <a:latin typeface="Arial Narrow" pitchFamily="34" charset="0"/>
              </a:rPr>
              <a:t>whatever a man </a:t>
            </a:r>
            <a:r>
              <a:rPr lang="en-SG" sz="3200" b="1" u="sng" dirty="0">
                <a:solidFill>
                  <a:srgbClr val="990033"/>
                </a:solidFill>
                <a:latin typeface="Arial Narrow" pitchFamily="34" charset="0"/>
              </a:rPr>
              <a:t>sows</a:t>
            </a:r>
            <a:r>
              <a:rPr lang="en-SG" sz="3200" dirty="0">
                <a:latin typeface="Arial Narrow" pitchFamily="34" charset="0"/>
              </a:rPr>
              <a:t>, that he will </a:t>
            </a:r>
            <a:r>
              <a:rPr lang="en-SG" sz="3200" dirty="0" smtClean="0">
                <a:latin typeface="Arial Narrow" pitchFamily="34" charset="0"/>
              </a:rPr>
              <a:t>also </a:t>
            </a:r>
            <a:r>
              <a:rPr lang="en-SG" sz="3200" b="1" u="sng" dirty="0">
                <a:solidFill>
                  <a:srgbClr val="990033"/>
                </a:solidFill>
                <a:latin typeface="Arial Narrow" pitchFamily="34" charset="0"/>
              </a:rPr>
              <a:t>reap</a:t>
            </a:r>
            <a:r>
              <a:rPr lang="en-SG" sz="3200" dirty="0">
                <a:latin typeface="Arial Narrow" pitchFamily="34" charset="0"/>
              </a:rPr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389" y="1844824"/>
            <a:ext cx="87852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2800" b="1" dirty="0" smtClean="0">
                <a:solidFill>
                  <a:prstClr val="black"/>
                </a:solidFill>
                <a:latin typeface="Arial Narrow" pitchFamily="34" charset="0"/>
              </a:rPr>
              <a:t>C.		</a:t>
            </a:r>
            <a:r>
              <a:rPr lang="en-US" sz="2800" dirty="0" smtClean="0">
                <a:solidFill>
                  <a:prstClr val="black"/>
                </a:solidFill>
                <a:latin typeface="Arial Narrow" pitchFamily="34" charset="0"/>
              </a:rPr>
              <a:t>Laws and Principles of </a:t>
            </a:r>
            <a:r>
              <a:rPr lang="en-US" sz="2800" b="1" u="sng" dirty="0" smtClean="0">
                <a:solidFill>
                  <a:srgbClr val="FF0000"/>
                </a:solidFill>
                <a:latin typeface="Arial Narrow" pitchFamily="34" charset="0"/>
              </a:rPr>
              <a:t>Life</a:t>
            </a:r>
            <a:r>
              <a:rPr lang="en-US" sz="2800" b="1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 Narrow" pitchFamily="34" charset="0"/>
              </a:rPr>
              <a:t>comprise </a:t>
            </a:r>
            <a:r>
              <a:rPr lang="en-US" sz="2800" b="1" u="sng" dirty="0" smtClean="0">
                <a:solidFill>
                  <a:srgbClr val="FF0000"/>
                </a:solidFill>
                <a:latin typeface="Arial Narrow" pitchFamily="34" charset="0"/>
              </a:rPr>
              <a:t>everything</a:t>
            </a:r>
            <a:r>
              <a:rPr lang="en-US" sz="2800" dirty="0" smtClean="0">
                <a:solidFill>
                  <a:srgbClr val="006600"/>
                </a:solidFill>
                <a:latin typeface="Arial Narrow" pitchFamily="34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Arial Narrow" pitchFamily="34" charset="0"/>
              </a:rPr>
              <a:t>God gave </a:t>
            </a:r>
            <a:br>
              <a:rPr lang="en-US" sz="28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2800" dirty="0" smtClean="0">
                <a:solidFill>
                  <a:prstClr val="black"/>
                </a:solidFill>
                <a:latin typeface="Arial Narrow" pitchFamily="34" charset="0"/>
              </a:rPr>
              <a:t>			to men to first live in </a:t>
            </a:r>
            <a:r>
              <a:rPr lang="en-US" sz="2800" b="1" u="sng" dirty="0" smtClean="0">
                <a:solidFill>
                  <a:srgbClr val="FF0000"/>
                </a:solidFill>
                <a:latin typeface="Arial Narrow" pitchFamily="34" charset="0"/>
              </a:rPr>
              <a:t>alignment</a:t>
            </a:r>
            <a:r>
              <a:rPr lang="en-US" sz="2800" dirty="0" smtClean="0">
                <a:solidFill>
                  <a:prstClr val="black"/>
                </a:solidFill>
                <a:latin typeface="Arial Narrow" pitchFamily="34" charset="0"/>
              </a:rPr>
              <a:t>, so that He can release </a:t>
            </a:r>
            <a:br>
              <a:rPr lang="en-US" sz="28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2800" dirty="0" smtClean="0">
                <a:solidFill>
                  <a:prstClr val="black"/>
                </a:solidFill>
                <a:latin typeface="Arial Narrow" pitchFamily="34" charset="0"/>
              </a:rPr>
              <a:t>			the </a:t>
            </a:r>
            <a:r>
              <a:rPr lang="en-US" sz="2800" b="1" u="sng" dirty="0" smtClean="0">
                <a:solidFill>
                  <a:srgbClr val="FF0000"/>
                </a:solidFill>
                <a:latin typeface="Arial Narrow" pitchFamily="34" charset="0"/>
              </a:rPr>
              <a:t>authority</a:t>
            </a:r>
            <a:r>
              <a:rPr lang="en-US" sz="2800" dirty="0" smtClean="0">
                <a:solidFill>
                  <a:prstClr val="black"/>
                </a:solidFill>
                <a:latin typeface="Arial Narrow" pitchFamily="34" charset="0"/>
              </a:rPr>
              <a:t>, power, </a:t>
            </a:r>
            <a:r>
              <a:rPr lang="en-US" sz="2800" b="1" u="sng" dirty="0" smtClean="0">
                <a:solidFill>
                  <a:srgbClr val="FF0000"/>
                </a:solidFill>
                <a:latin typeface="Arial Narrow" pitchFamily="34" charset="0"/>
              </a:rPr>
              <a:t>freedom</a:t>
            </a:r>
            <a:r>
              <a:rPr lang="en-US" sz="2800" dirty="0" smtClean="0">
                <a:solidFill>
                  <a:prstClr val="black"/>
                </a:solidFill>
                <a:latin typeface="Arial Narrow" pitchFamily="34" charset="0"/>
              </a:rPr>
              <a:t> and enjoyment as we do so.</a:t>
            </a:r>
            <a:endParaRPr lang="en-SG" sz="28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9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9" y="1844824"/>
            <a:ext cx="8785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2800" b="1" dirty="0">
                <a:latin typeface="Arial Narrow" pitchFamily="34" charset="0"/>
              </a:rPr>
              <a:t>4</a:t>
            </a:r>
            <a:r>
              <a:rPr lang="en-US" sz="2800" b="1" dirty="0" smtClean="0">
                <a:latin typeface="Arial Narrow" pitchFamily="34" charset="0"/>
              </a:rPr>
              <a:t>. 	 	</a:t>
            </a:r>
            <a:r>
              <a:rPr lang="en-US" sz="3200" dirty="0" smtClean="0">
                <a:latin typeface="Arial Narrow" pitchFamily="34" charset="0"/>
              </a:rPr>
              <a:t>The Lord Jesus came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not</a:t>
            </a:r>
            <a:r>
              <a:rPr lang="en-US" sz="32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latin typeface="Arial Narrow" pitchFamily="34" charset="0"/>
              </a:rPr>
              <a:t>to abolish the law of God 				but to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fulfill</a:t>
            </a:r>
            <a:r>
              <a:rPr lang="en-US" sz="3200" dirty="0" smtClean="0">
                <a:latin typeface="Arial Narrow" pitchFamily="34" charset="0"/>
              </a:rPr>
              <a:t> it.</a:t>
            </a:r>
            <a:endParaRPr lang="en-SG" sz="2800" dirty="0">
              <a:latin typeface="Arial Narrow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387" y="3140968"/>
            <a:ext cx="8785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Matthew 5:17 </a:t>
            </a:r>
            <a:r>
              <a:rPr lang="en-SG" sz="3200" dirty="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SG" sz="3200" dirty="0" smtClean="0">
                <a:latin typeface="Arial Narrow" pitchFamily="34" charset="0"/>
              </a:rPr>
              <a:t>Do not think that I came to destroy </a:t>
            </a:r>
            <a:br>
              <a:rPr lang="en-SG" sz="3200" dirty="0" smtClean="0">
                <a:latin typeface="Arial Narrow" pitchFamily="34" charset="0"/>
              </a:rPr>
            </a:br>
            <a:r>
              <a:rPr lang="en-SG" sz="3200" dirty="0" smtClean="0">
                <a:latin typeface="Arial Narrow" pitchFamily="34" charset="0"/>
              </a:rPr>
              <a:t>the Law or the Prophets. I did not come to destroy </a:t>
            </a:r>
            <a:br>
              <a:rPr lang="en-SG" sz="3200" dirty="0" smtClean="0">
                <a:latin typeface="Arial Narrow" pitchFamily="34" charset="0"/>
              </a:rPr>
            </a:br>
            <a:r>
              <a:rPr lang="en-SG" sz="3200" dirty="0" smtClean="0">
                <a:latin typeface="Arial Narrow" pitchFamily="34" charset="0"/>
              </a:rPr>
              <a:t>but to </a:t>
            </a:r>
            <a:r>
              <a:rPr lang="en-SG" sz="3200" dirty="0" err="1" smtClean="0">
                <a:latin typeface="Arial Narrow" pitchFamily="34" charset="0"/>
              </a:rPr>
              <a:t>fulfill</a:t>
            </a:r>
            <a:r>
              <a:rPr lang="en-SG" sz="3200" dirty="0" smtClean="0">
                <a:latin typeface="Arial Narrow" pitchFamily="34" charset="0"/>
              </a:rPr>
              <a:t>.. </a:t>
            </a:r>
            <a:endParaRPr lang="en-SG" sz="3200" dirty="0"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87" y="4869160"/>
            <a:ext cx="87852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Romans 10:4 </a:t>
            </a:r>
            <a:r>
              <a:rPr lang="en-SG" sz="3200" dirty="0" smtClean="0">
                <a:latin typeface="Arial Narrow" pitchFamily="34" charset="0"/>
              </a:rPr>
              <a:t>For Christ is the end of the law for righteousness to everyone who believes.</a:t>
            </a:r>
            <a:endParaRPr lang="en-SG" sz="32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47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9" y="1844824"/>
            <a:ext cx="8785224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>
                <a:latin typeface="Arial Narrow" pitchFamily="34" charset="0"/>
              </a:rPr>
              <a:t>5</a:t>
            </a:r>
            <a:r>
              <a:rPr lang="en-US" sz="3200" b="1" dirty="0" smtClean="0">
                <a:latin typeface="Arial Narrow" pitchFamily="34" charset="0"/>
              </a:rPr>
              <a:t>. 	</a:t>
            </a:r>
            <a:r>
              <a:rPr lang="en-US" sz="3200" dirty="0" smtClean="0">
                <a:latin typeface="Arial Narrow" pitchFamily="34" charset="0"/>
              </a:rPr>
              <a:t>Grace does not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displace</a:t>
            </a:r>
            <a:r>
              <a:rPr lang="en-US" sz="3200" dirty="0" smtClean="0">
                <a:latin typeface="Arial Narrow" pitchFamily="34" charset="0"/>
              </a:rPr>
              <a:t> the Law of God.  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dirty="0">
                <a:latin typeface="Arial Narrow" pitchFamily="34" charset="0"/>
              </a:rPr>
              <a:t>	</a:t>
            </a:r>
            <a:r>
              <a:rPr lang="en-US" sz="3200" dirty="0" smtClean="0">
                <a:latin typeface="Arial Narrow" pitchFamily="34" charset="0"/>
              </a:rPr>
              <a:t>		This means that we too, are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subjected</a:t>
            </a:r>
            <a:r>
              <a:rPr lang="en-US" sz="3200" dirty="0" smtClean="0">
                <a:solidFill>
                  <a:srgbClr val="0066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latin typeface="Arial Narrow" pitchFamily="34" charset="0"/>
              </a:rPr>
              <a:t>to all </a:t>
            </a:r>
            <a:br>
              <a:rPr lang="en-US" sz="3200" dirty="0" smtClean="0">
                <a:latin typeface="Arial Narrow" pitchFamily="34" charset="0"/>
              </a:rPr>
            </a:br>
            <a:r>
              <a:rPr lang="en-US" sz="3200" dirty="0" smtClean="0">
                <a:latin typeface="Arial Narrow" pitchFamily="34" charset="0"/>
              </a:rPr>
              <a:t>			the Moral Laws and Commandments of God.</a:t>
            </a:r>
            <a:endParaRPr lang="en-SG" sz="32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72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1" y="1844824"/>
            <a:ext cx="878510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Matthew 5:19 </a:t>
            </a:r>
            <a:r>
              <a:rPr lang="en-SG" sz="3200" dirty="0" smtClean="0">
                <a:latin typeface="Arial Narrow" pitchFamily="34" charset="0"/>
              </a:rPr>
              <a:t>Whoever </a:t>
            </a:r>
            <a:r>
              <a:rPr lang="en-SG" sz="3200" dirty="0">
                <a:latin typeface="Arial Narrow" pitchFamily="34" charset="0"/>
              </a:rPr>
              <a:t>therefore breaks one of the least </a:t>
            </a:r>
            <a:endParaRPr lang="en-SG" sz="3200" dirty="0" smtClean="0"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latin typeface="Arial Narrow" pitchFamily="34" charset="0"/>
              </a:rPr>
              <a:t>of </a:t>
            </a:r>
            <a:r>
              <a:rPr lang="en-SG" sz="3200" dirty="0">
                <a:latin typeface="Arial Narrow" pitchFamily="34" charset="0"/>
              </a:rPr>
              <a:t>these commandments, and teaches men so, shall be called least in the kingdom of heaven; </a:t>
            </a:r>
            <a:r>
              <a:rPr lang="en-SG" sz="3200" dirty="0" smtClean="0">
                <a:latin typeface="Arial Narrow" pitchFamily="34" charset="0"/>
              </a:rPr>
              <a:t>but </a:t>
            </a:r>
            <a:r>
              <a:rPr lang="en-SG" sz="3200" dirty="0">
                <a:latin typeface="Arial Narrow" pitchFamily="34" charset="0"/>
              </a:rPr>
              <a:t>whoever does and teaches them, he shall </a:t>
            </a:r>
            <a:r>
              <a:rPr lang="en-SG" sz="3200" dirty="0" smtClean="0">
                <a:latin typeface="Arial Narrow" pitchFamily="34" charset="0"/>
              </a:rPr>
              <a:t>be </a:t>
            </a:r>
            <a:r>
              <a:rPr lang="en-SG" sz="3200" dirty="0">
                <a:latin typeface="Arial Narrow" pitchFamily="34" charset="0"/>
              </a:rPr>
              <a:t>called great in the kingdom of heaven. </a:t>
            </a: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20</a:t>
            </a:r>
            <a:r>
              <a:rPr lang="en-SG" sz="3200" dirty="0" smtClean="0">
                <a:latin typeface="Arial Narrow" pitchFamily="34" charset="0"/>
              </a:rPr>
              <a:t> </a:t>
            </a:r>
            <a:r>
              <a:rPr lang="en-SG" sz="3200" dirty="0">
                <a:latin typeface="Arial Narrow" pitchFamily="34" charset="0"/>
              </a:rPr>
              <a:t>For I say to you, that unless your righteousness exceeds the righteousness of the scribes and Pharisees, you will by no means enter </a:t>
            </a:r>
            <a:r>
              <a:rPr lang="en-SG" sz="3200" dirty="0" smtClean="0">
                <a:latin typeface="Arial Narrow" pitchFamily="34" charset="0"/>
              </a:rPr>
              <a:t>the </a:t>
            </a:r>
            <a:r>
              <a:rPr lang="en-SG" sz="3200" dirty="0">
                <a:latin typeface="Arial Narrow" pitchFamily="34" charset="0"/>
              </a:rPr>
              <a:t>kingdom </a:t>
            </a:r>
            <a:r>
              <a:rPr lang="en-SG" sz="3200" dirty="0" smtClean="0">
                <a:latin typeface="Arial Narrow" pitchFamily="34" charset="0"/>
              </a:rPr>
              <a:t/>
            </a:r>
            <a:br>
              <a:rPr lang="en-SG" sz="3200" dirty="0" smtClean="0">
                <a:latin typeface="Arial Narrow" pitchFamily="34" charset="0"/>
              </a:rPr>
            </a:br>
            <a:r>
              <a:rPr lang="en-SG" sz="3200" dirty="0" smtClean="0">
                <a:latin typeface="Arial Narrow" pitchFamily="34" charset="0"/>
              </a:rPr>
              <a:t>of </a:t>
            </a:r>
            <a:r>
              <a:rPr lang="en-SG" sz="3200" dirty="0">
                <a:latin typeface="Arial Narrow" pitchFamily="34" charset="0"/>
              </a:rPr>
              <a:t>heaven.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389" y="6309320"/>
            <a:ext cx="8785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Matthew 5:19-20</a:t>
            </a:r>
            <a:endParaRPr lang="en-SG" sz="2800" dirty="0">
              <a:solidFill>
                <a:schemeClr val="bg1">
                  <a:lumMod val="50000"/>
                </a:schemeClr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33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8" y="1844824"/>
            <a:ext cx="8785225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latin typeface="Arial Narrow" pitchFamily="34" charset="0"/>
              </a:rPr>
              <a:t>6A.		</a:t>
            </a:r>
            <a:r>
              <a:rPr lang="en-US" sz="3200" dirty="0" smtClean="0">
                <a:latin typeface="Arial Narrow" pitchFamily="34" charset="0"/>
              </a:rPr>
              <a:t>The law is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good</a:t>
            </a:r>
            <a:r>
              <a:rPr lang="en-US" sz="3200" dirty="0" smtClean="0">
                <a:latin typeface="Arial Narrow" pitchFamily="34" charset="0"/>
              </a:rPr>
              <a:t>.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latin typeface="Arial Narrow" pitchFamily="34" charset="0"/>
              </a:rPr>
              <a:t>6B.		</a:t>
            </a:r>
            <a:r>
              <a:rPr lang="en-US" sz="3200" dirty="0" smtClean="0">
                <a:latin typeface="Arial Narrow" pitchFamily="34" charset="0"/>
              </a:rPr>
              <a:t>The law is given to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tutor</a:t>
            </a:r>
            <a:r>
              <a:rPr lang="en-US" sz="32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latin typeface="Arial Narrow" pitchFamily="34" charset="0"/>
              </a:rPr>
              <a:t>us as to what is right and 					wrong.</a:t>
            </a:r>
          </a:p>
        </p:txBody>
      </p:sp>
    </p:spTree>
    <p:extLst>
      <p:ext uri="{BB962C8B-B14F-4D97-AF65-F5344CB8AC3E}">
        <p14:creationId xmlns:p14="http://schemas.microsoft.com/office/powerpoint/2010/main" val="282866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8" y="1844824"/>
            <a:ext cx="87852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latin typeface="Arial Narrow" pitchFamily="34" charset="0"/>
              </a:rPr>
              <a:t>6C.		</a:t>
            </a:r>
            <a:r>
              <a:rPr lang="en-US" sz="3200" dirty="0" smtClean="0">
                <a:latin typeface="Arial Narrow" pitchFamily="34" charset="0"/>
              </a:rPr>
              <a:t>But the law is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powerless</a:t>
            </a:r>
            <a:r>
              <a:rPr lang="en-US" sz="3200" dirty="0" smtClean="0">
                <a:latin typeface="Arial Narrow" pitchFamily="34" charset="0"/>
              </a:rPr>
              <a:t> to help us to obey it.</a:t>
            </a:r>
            <a:r>
              <a:rPr lang="en-US" sz="3200" dirty="0">
                <a:latin typeface="Arial Narrow" pitchFamily="34" charset="0"/>
              </a:rPr>
              <a:t>	</a:t>
            </a:r>
            <a:r>
              <a:rPr lang="en-US" sz="3200" dirty="0" smtClean="0">
                <a:latin typeface="Arial Narrow" pitchFamily="34" charset="0"/>
              </a:rPr>
              <a:t>				The law cannot impart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righteousness</a:t>
            </a:r>
            <a:r>
              <a:rPr lang="en-US" sz="3200" dirty="0" smtClean="0">
                <a:latin typeface="Arial Narrow" pitchFamily="34" charset="0"/>
              </a:rPr>
              <a:t> or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life</a:t>
            </a:r>
            <a:r>
              <a:rPr lang="en-US" sz="3200" dirty="0" smtClean="0">
                <a:latin typeface="Arial Narrow" pitchFamily="34" charset="0"/>
              </a:rPr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388" y="3140968"/>
            <a:ext cx="87852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Romans 3:20 </a:t>
            </a:r>
            <a:r>
              <a:rPr lang="en-SG" sz="3200" dirty="0">
                <a:latin typeface="Arial Narrow" pitchFamily="34" charset="0"/>
              </a:rPr>
              <a:t>Therefore </a:t>
            </a:r>
            <a:r>
              <a:rPr lang="en-SG" sz="3200" b="1" u="sng" dirty="0">
                <a:solidFill>
                  <a:srgbClr val="006600"/>
                </a:solidFill>
                <a:latin typeface="Arial Narrow" pitchFamily="34" charset="0"/>
              </a:rPr>
              <a:t>by the deeds of the law </a:t>
            </a:r>
            <a:endParaRPr lang="en-SG" sz="3200" b="1" u="sng" dirty="0" smtClean="0">
              <a:solidFill>
                <a:srgbClr val="006600"/>
              </a:solidFill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b="1" u="sng" dirty="0" smtClean="0">
                <a:solidFill>
                  <a:srgbClr val="006600"/>
                </a:solidFill>
                <a:latin typeface="Arial Narrow" pitchFamily="34" charset="0"/>
              </a:rPr>
              <a:t>no </a:t>
            </a:r>
            <a:r>
              <a:rPr lang="en-SG" sz="3200" b="1" u="sng" dirty="0">
                <a:solidFill>
                  <a:srgbClr val="006600"/>
                </a:solidFill>
                <a:latin typeface="Arial Narrow" pitchFamily="34" charset="0"/>
              </a:rPr>
              <a:t>flesh will be justified</a:t>
            </a:r>
            <a:r>
              <a:rPr lang="en-SG" sz="3200" dirty="0">
                <a:solidFill>
                  <a:srgbClr val="006600"/>
                </a:solidFill>
                <a:latin typeface="Arial Narrow" pitchFamily="34" charset="0"/>
              </a:rPr>
              <a:t> </a:t>
            </a:r>
            <a:r>
              <a:rPr lang="en-SG" sz="3200" dirty="0">
                <a:latin typeface="Arial Narrow" pitchFamily="34" charset="0"/>
              </a:rPr>
              <a:t>in His sight, for by the law </a:t>
            </a:r>
            <a:endParaRPr lang="en-SG" sz="3200" dirty="0" smtClean="0"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latin typeface="Arial Narrow" pitchFamily="34" charset="0"/>
              </a:rPr>
              <a:t>is </a:t>
            </a:r>
            <a:r>
              <a:rPr lang="en-SG" sz="3200" dirty="0">
                <a:latin typeface="Arial Narrow" pitchFamily="34" charset="0"/>
              </a:rPr>
              <a:t>the knowledge of sin.</a:t>
            </a:r>
          </a:p>
        </p:txBody>
      </p:sp>
    </p:spTree>
    <p:extLst>
      <p:ext uri="{BB962C8B-B14F-4D97-AF65-F5344CB8AC3E}">
        <p14:creationId xmlns:p14="http://schemas.microsoft.com/office/powerpoint/2010/main" val="55067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7" y="3140968"/>
            <a:ext cx="87852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Galatians 3:19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What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purpose then does the law serve?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/>
            </a:r>
            <a:b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It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was added because of transgressions,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till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the Seed </a:t>
            </a:r>
            <a:r>
              <a:rPr lang="en-SG" sz="3200" dirty="0" smtClean="0">
                <a:solidFill>
                  <a:srgbClr val="FF0000"/>
                </a:solidFill>
                <a:latin typeface="Arial Narrow" pitchFamily="34" charset="0"/>
              </a:rPr>
              <a:t>[JC]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should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come to whom the promise was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made …</a:t>
            </a:r>
            <a:endParaRPr lang="en-US" sz="3200" dirty="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8" y="1844824"/>
            <a:ext cx="87852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latin typeface="Arial Narrow" pitchFamily="34" charset="0"/>
              </a:rPr>
              <a:t>6C.		</a:t>
            </a:r>
            <a:r>
              <a:rPr lang="en-US" sz="3200" dirty="0" smtClean="0">
                <a:latin typeface="Arial Narrow" pitchFamily="34" charset="0"/>
              </a:rPr>
              <a:t>But the law is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powerless</a:t>
            </a:r>
            <a:r>
              <a:rPr lang="en-US" sz="3200" dirty="0" smtClean="0">
                <a:latin typeface="Arial Narrow" pitchFamily="34" charset="0"/>
              </a:rPr>
              <a:t> to help us to obey it.	</a:t>
            </a:r>
            <a:r>
              <a:rPr lang="en-US" sz="3200" dirty="0">
                <a:latin typeface="Arial Narrow" pitchFamily="34" charset="0"/>
              </a:rPr>
              <a:t>	</a:t>
            </a:r>
            <a:r>
              <a:rPr lang="en-US" sz="3200" dirty="0" smtClean="0">
                <a:latin typeface="Arial Narrow" pitchFamily="34" charset="0"/>
              </a:rPr>
              <a:t>			The law cannot impart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righteousness</a:t>
            </a:r>
            <a:r>
              <a:rPr lang="en-US" sz="3200" dirty="0" smtClean="0">
                <a:latin typeface="Arial Narrow" pitchFamily="34" charset="0"/>
              </a:rPr>
              <a:t> or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life</a:t>
            </a:r>
            <a:r>
              <a:rPr lang="en-US" sz="3200" dirty="0" smtClean="0">
                <a:latin typeface="Arial Narrow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0814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7" y="3140968"/>
            <a:ext cx="87852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Galatians 3:23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But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before faith came, we were kept under guard by the law, kept for the faith which would afterward be revealed. </a:t>
            </a:r>
            <a:r>
              <a:rPr lang="en-SG" sz="3200" b="1" dirty="0">
                <a:solidFill>
                  <a:srgbClr val="000066"/>
                </a:solidFill>
                <a:latin typeface="Arial Narrow" pitchFamily="34" charset="0"/>
              </a:rPr>
              <a:t>24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 Therefore </a:t>
            </a:r>
            <a:r>
              <a:rPr lang="en-SG" sz="3200" b="1" u="sng" dirty="0">
                <a:solidFill>
                  <a:srgbClr val="990033"/>
                </a:solidFill>
                <a:latin typeface="Arial Narrow" pitchFamily="34" charset="0"/>
              </a:rPr>
              <a:t>the law was </a:t>
            </a:r>
            <a:endParaRPr lang="en-SG" sz="3200" b="1" u="sng" dirty="0" smtClean="0">
              <a:solidFill>
                <a:srgbClr val="990033"/>
              </a:solidFill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b="1" u="sng" dirty="0" smtClean="0">
                <a:solidFill>
                  <a:srgbClr val="990033"/>
                </a:solidFill>
                <a:latin typeface="Arial Narrow" pitchFamily="34" charset="0"/>
              </a:rPr>
              <a:t>our </a:t>
            </a:r>
            <a:r>
              <a:rPr lang="en-SG" sz="3200" b="1" u="sng" dirty="0">
                <a:solidFill>
                  <a:srgbClr val="990033"/>
                </a:solidFill>
                <a:latin typeface="Arial Narrow" pitchFamily="34" charset="0"/>
              </a:rPr>
              <a:t>tutor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 to bring us to Christ, that we might be justified by faith. </a:t>
            </a:r>
            <a:r>
              <a:rPr lang="en-SG" sz="3200" b="1" dirty="0">
                <a:solidFill>
                  <a:srgbClr val="000066"/>
                </a:solidFill>
                <a:latin typeface="Arial Narrow" pitchFamily="34" charset="0"/>
              </a:rPr>
              <a:t>25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 But after faith has come, we are </a:t>
            </a:r>
            <a:r>
              <a:rPr lang="en-SG" sz="3200" b="1" u="sng" dirty="0">
                <a:solidFill>
                  <a:srgbClr val="800080"/>
                </a:solidFill>
                <a:latin typeface="Arial Narrow" pitchFamily="34" charset="0"/>
              </a:rPr>
              <a:t>no longer under a </a:t>
            </a:r>
            <a:r>
              <a:rPr lang="en-SG" sz="3200" b="1" u="sng" dirty="0" smtClean="0">
                <a:solidFill>
                  <a:srgbClr val="800080"/>
                </a:solidFill>
                <a:latin typeface="Arial Narrow" pitchFamily="34" charset="0"/>
              </a:rPr>
              <a:t>tutor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. </a:t>
            </a:r>
            <a:r>
              <a:rPr lang="en-SG" sz="3200" b="1" dirty="0">
                <a:solidFill>
                  <a:srgbClr val="000066"/>
                </a:solidFill>
                <a:latin typeface="Arial Narrow" pitchFamily="34" charset="0"/>
              </a:rPr>
              <a:t>26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For you are all sons of God through faith in Christ Jesus. </a:t>
            </a:r>
            <a:endParaRPr lang="en-US" sz="3200" dirty="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8" y="1844824"/>
            <a:ext cx="87852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latin typeface="Arial Narrow" pitchFamily="34" charset="0"/>
              </a:rPr>
              <a:t>6C.		</a:t>
            </a:r>
            <a:r>
              <a:rPr lang="en-US" sz="3200" dirty="0" smtClean="0">
                <a:latin typeface="Arial Narrow" pitchFamily="34" charset="0"/>
              </a:rPr>
              <a:t>But the law is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powerless</a:t>
            </a:r>
            <a:r>
              <a:rPr lang="en-US" sz="3200" dirty="0" smtClean="0">
                <a:latin typeface="Arial Narrow" pitchFamily="34" charset="0"/>
              </a:rPr>
              <a:t> to help us to obey it.</a:t>
            </a:r>
            <a:r>
              <a:rPr lang="en-US" sz="3200" dirty="0">
                <a:latin typeface="Arial Narrow" pitchFamily="34" charset="0"/>
              </a:rPr>
              <a:t>	</a:t>
            </a:r>
            <a:r>
              <a:rPr lang="en-US" sz="3200" dirty="0" smtClean="0">
                <a:latin typeface="Arial Narrow" pitchFamily="34" charset="0"/>
              </a:rPr>
              <a:t>				The law cannot impart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righteousness</a:t>
            </a:r>
            <a:r>
              <a:rPr lang="en-US" sz="3200" dirty="0" smtClean="0">
                <a:latin typeface="Arial Narrow" pitchFamily="34" charset="0"/>
              </a:rPr>
              <a:t> or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life</a:t>
            </a:r>
            <a:r>
              <a:rPr lang="en-US" sz="3200" dirty="0" smtClean="0">
                <a:latin typeface="Arial Narrow" pitchFamily="34" charset="0"/>
              </a:rPr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389" y="6309320"/>
            <a:ext cx="8785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Galatians 3:23-26</a:t>
            </a:r>
            <a:endParaRPr lang="en-SG" sz="2800" dirty="0">
              <a:solidFill>
                <a:schemeClr val="bg1">
                  <a:lumMod val="50000"/>
                </a:schemeClr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67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8" y="1844824"/>
            <a:ext cx="8964611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7. 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On our own, we will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never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be able to fulfill the Laws 			and Commandments of God.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A.		</a:t>
            </a:r>
            <a:r>
              <a:rPr lang="en-US" sz="3200" b="1" dirty="0" smtClean="0">
                <a:solidFill>
                  <a:srgbClr val="FF0000"/>
                </a:solidFill>
                <a:latin typeface="Arial Narrow" pitchFamily="34" charset="0"/>
              </a:rPr>
              <a:t>2 broad outcomes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: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		</a:t>
            </a:r>
            <a:r>
              <a:rPr lang="en-US" sz="3200" b="1" dirty="0" err="1" smtClean="0">
                <a:solidFill>
                  <a:prstClr val="black"/>
                </a:solidFill>
                <a:latin typeface="Arial Narrow" pitchFamily="34" charset="0"/>
              </a:rPr>
              <a:t>i</a:t>
            </a: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. 		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Legalism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- </a:t>
            </a:r>
            <a:r>
              <a:rPr lang="en-US" sz="2800" i="1" dirty="0" smtClean="0">
                <a:solidFill>
                  <a:srgbClr val="006600"/>
                </a:solidFill>
                <a:latin typeface="Arial Narrow" pitchFamily="34" charset="0"/>
              </a:rPr>
              <a:t>people become legalistic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		ii. 	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Lawlessness</a:t>
            </a:r>
            <a:r>
              <a:rPr lang="en-US" sz="32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ial Narrow" pitchFamily="34" charset="0"/>
              </a:rPr>
              <a:t>- </a:t>
            </a:r>
            <a:r>
              <a:rPr lang="en-US" sz="2800" i="1" dirty="0">
                <a:solidFill>
                  <a:srgbClr val="006600"/>
                </a:solidFill>
                <a:latin typeface="Arial Narrow" pitchFamily="34" charset="0"/>
              </a:rPr>
              <a:t>people </a:t>
            </a:r>
            <a:r>
              <a:rPr lang="en-US" sz="2800" i="1" dirty="0" smtClean="0">
                <a:solidFill>
                  <a:srgbClr val="006600"/>
                </a:solidFill>
                <a:latin typeface="Arial Narrow" pitchFamily="34" charset="0"/>
              </a:rPr>
              <a:t>do whatever pleases them</a:t>
            </a:r>
            <a:endParaRPr lang="en-SG" sz="2800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2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9" y="1844824"/>
            <a:ext cx="87852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7. </a:t>
            </a: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On our own, we will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never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be able to fulfill the Laws 			and Commandments of God.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B. 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We need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Grace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of God to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know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and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obey</a:t>
            </a:r>
            <a:r>
              <a:rPr lang="en-US" sz="32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/>
            </a:r>
            <a:b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				the truth accordingly.</a:t>
            </a:r>
            <a:endParaRPr lang="en-SG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389" y="4149080"/>
            <a:ext cx="8785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John 1:17b </a:t>
            </a:r>
            <a:r>
              <a:rPr lang="en-SG" sz="3200" dirty="0" smtClean="0">
                <a:latin typeface="Arial Narrow" pitchFamily="34" charset="0"/>
              </a:rPr>
              <a:t>… but </a:t>
            </a:r>
            <a:r>
              <a:rPr lang="en-SG" sz="3200" b="1" u="sng" dirty="0" smtClean="0">
                <a:solidFill>
                  <a:srgbClr val="CC0066"/>
                </a:solidFill>
                <a:latin typeface="Arial Narrow" pitchFamily="34" charset="0"/>
              </a:rPr>
              <a:t>grace and truth came through </a:t>
            </a:r>
            <a:br>
              <a:rPr lang="en-SG" sz="3200" b="1" u="sng" dirty="0" smtClean="0">
                <a:solidFill>
                  <a:srgbClr val="CC0066"/>
                </a:solidFill>
                <a:latin typeface="Arial Narrow" pitchFamily="34" charset="0"/>
              </a:rPr>
            </a:br>
            <a:r>
              <a:rPr lang="en-SG" sz="3200" b="1" u="sng" dirty="0" smtClean="0">
                <a:solidFill>
                  <a:srgbClr val="CC0066"/>
                </a:solidFill>
                <a:latin typeface="Arial Narrow" pitchFamily="34" charset="0"/>
              </a:rPr>
              <a:t>Jesus Christ</a:t>
            </a:r>
            <a:r>
              <a:rPr lang="en-SG" sz="3200" dirty="0" smtClean="0">
                <a:latin typeface="Arial Narrow" pitchFamily="34" charset="0"/>
              </a:rPr>
              <a:t>. </a:t>
            </a:r>
            <a:endParaRPr lang="en-SG" sz="32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36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3708" y="3068960"/>
            <a:ext cx="879090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John 6:64 </a:t>
            </a:r>
            <a:r>
              <a:rPr lang="en-SG" sz="3200" dirty="0" smtClean="0">
                <a:latin typeface="Arial Narrow" pitchFamily="34" charset="0"/>
              </a:rPr>
              <a:t>But there are </a:t>
            </a:r>
            <a:r>
              <a:rPr lang="en-SG" sz="3200" b="1" u="sng" dirty="0" smtClean="0">
                <a:solidFill>
                  <a:srgbClr val="006600"/>
                </a:solidFill>
                <a:latin typeface="Arial Narrow" pitchFamily="34" charset="0"/>
              </a:rPr>
              <a:t>some of you who do not believe</a:t>
            </a:r>
            <a:r>
              <a:rPr lang="en-SG" sz="3200" dirty="0" smtClean="0">
                <a:latin typeface="Arial Narrow" pitchFamily="34" charset="0"/>
              </a:rPr>
              <a:t>.” For Jesus knew from the beginning who they were who did </a:t>
            </a:r>
            <a:r>
              <a:rPr lang="en-SG" sz="3200" b="1" u="sng" dirty="0" smtClean="0">
                <a:solidFill>
                  <a:srgbClr val="660066"/>
                </a:solidFill>
                <a:latin typeface="Arial Narrow" pitchFamily="34" charset="0"/>
              </a:rPr>
              <a:t>not believe</a:t>
            </a:r>
            <a:r>
              <a:rPr lang="en-SG" sz="3200" dirty="0" smtClean="0">
                <a:latin typeface="Arial Narrow" pitchFamily="34" charset="0"/>
              </a:rPr>
              <a:t>, and who would </a:t>
            </a:r>
            <a:r>
              <a:rPr lang="en-SG" sz="3200" b="1" u="sng" dirty="0" smtClean="0">
                <a:solidFill>
                  <a:srgbClr val="CC0000"/>
                </a:solidFill>
                <a:latin typeface="Arial Narrow" pitchFamily="34" charset="0"/>
              </a:rPr>
              <a:t>betray</a:t>
            </a:r>
            <a:r>
              <a:rPr lang="en-SG" sz="3200" dirty="0" smtClean="0">
                <a:latin typeface="Arial Narrow" pitchFamily="34" charset="0"/>
              </a:rPr>
              <a:t> Him. </a:t>
            </a: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66</a:t>
            </a:r>
            <a:r>
              <a:rPr lang="en-SG" sz="3200" dirty="0" smtClean="0">
                <a:latin typeface="Arial Narrow" pitchFamily="34" charset="0"/>
              </a:rPr>
              <a:t> </a:t>
            </a:r>
            <a:r>
              <a:rPr lang="en-SG" sz="3200" b="1" u="sng" dirty="0">
                <a:solidFill>
                  <a:srgbClr val="6C5000"/>
                </a:solidFill>
                <a:latin typeface="Arial Narrow" pitchFamily="34" charset="0"/>
              </a:rPr>
              <a:t>From that time many of His disciples went back and walked with Him no more</a:t>
            </a:r>
            <a:r>
              <a:rPr lang="en-SG" sz="3200" dirty="0">
                <a:latin typeface="Arial Narrow" pitchFamily="34" charset="0"/>
              </a:rPr>
              <a:t>. </a:t>
            </a: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67</a:t>
            </a:r>
            <a:r>
              <a:rPr lang="en-SG" sz="3200" dirty="0" smtClean="0">
                <a:latin typeface="Arial Narrow" pitchFamily="34" charset="0"/>
              </a:rPr>
              <a:t> </a:t>
            </a:r>
            <a:r>
              <a:rPr lang="en-SG" sz="3200" dirty="0">
                <a:latin typeface="Arial Narrow" pitchFamily="34" charset="0"/>
              </a:rPr>
              <a:t>Then Jesus said </a:t>
            </a:r>
            <a:endParaRPr lang="en-SG" sz="3200" dirty="0" smtClean="0"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latin typeface="Arial Narrow" pitchFamily="34" charset="0"/>
              </a:rPr>
              <a:t>to </a:t>
            </a:r>
            <a:r>
              <a:rPr lang="en-SG" sz="3200" dirty="0">
                <a:latin typeface="Arial Narrow" pitchFamily="34" charset="0"/>
              </a:rPr>
              <a:t>the twelve, “Do you also </a:t>
            </a:r>
            <a:r>
              <a:rPr lang="en-SG" sz="3200" dirty="0" smtClean="0">
                <a:latin typeface="Arial Narrow" pitchFamily="34" charset="0"/>
              </a:rPr>
              <a:t>want </a:t>
            </a:r>
            <a:r>
              <a:rPr lang="en-SG" sz="3200" dirty="0">
                <a:latin typeface="Arial Narrow" pitchFamily="34" charset="0"/>
              </a:rPr>
              <a:t>to go away</a:t>
            </a:r>
            <a:r>
              <a:rPr lang="en-SG" sz="3200" dirty="0" smtClean="0">
                <a:latin typeface="Arial Narrow" pitchFamily="34" charset="0"/>
              </a:rPr>
              <a:t>?”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1847726"/>
            <a:ext cx="87909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latin typeface="Arial Narrow" pitchFamily="34" charset="0"/>
              </a:rPr>
              <a:t>I. 		</a:t>
            </a:r>
            <a:r>
              <a:rPr lang="en-US" sz="3200" dirty="0" smtClean="0">
                <a:latin typeface="Arial Narrow" pitchFamily="34" charset="0"/>
              </a:rPr>
              <a:t>Are we a part of the crowd or are we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disciples</a:t>
            </a:r>
            <a:r>
              <a:rPr lang="en-US" sz="3200" dirty="0" smtClean="0">
                <a:latin typeface="Arial Narrow" pitchFamily="34" charset="0"/>
              </a:rPr>
              <a:t> of 				Christ?</a:t>
            </a:r>
            <a:endParaRPr lang="en-SG" sz="3200" dirty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9" y="6309320"/>
            <a:ext cx="8785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John 6:64, 66-67</a:t>
            </a:r>
            <a:endParaRPr lang="en-SG" sz="2800" dirty="0">
              <a:solidFill>
                <a:schemeClr val="bg1">
                  <a:lumMod val="50000"/>
                </a:schemeClr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36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4328" y="4149725"/>
            <a:ext cx="87902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Ephesians 2:8 </a:t>
            </a:r>
            <a:r>
              <a:rPr lang="en-SG" sz="3200" dirty="0" smtClean="0">
                <a:latin typeface="Arial Narrow" pitchFamily="34" charset="0"/>
              </a:rPr>
              <a:t>For </a:t>
            </a:r>
            <a:r>
              <a:rPr lang="en-SG" sz="3200" b="1" u="sng" dirty="0">
                <a:solidFill>
                  <a:srgbClr val="990033"/>
                </a:solidFill>
                <a:latin typeface="Arial Narrow" pitchFamily="34" charset="0"/>
              </a:rPr>
              <a:t>by grace you have been saved through faith</a:t>
            </a:r>
            <a:r>
              <a:rPr lang="en-SG" sz="3200" dirty="0">
                <a:latin typeface="Arial Narrow" pitchFamily="34" charset="0"/>
              </a:rPr>
              <a:t>, </a:t>
            </a:r>
            <a:r>
              <a:rPr lang="en-SG" sz="3200" dirty="0" smtClean="0">
                <a:latin typeface="Arial Narrow" pitchFamily="34" charset="0"/>
              </a:rPr>
              <a:t>and </a:t>
            </a:r>
            <a:r>
              <a:rPr lang="en-SG" sz="3200" dirty="0">
                <a:latin typeface="Arial Narrow" pitchFamily="34" charset="0"/>
              </a:rPr>
              <a:t>that not of yourselves; it is the gift </a:t>
            </a:r>
            <a:endParaRPr lang="en-SG" sz="3200" dirty="0" smtClean="0"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latin typeface="Arial Narrow" pitchFamily="34" charset="0"/>
              </a:rPr>
              <a:t>of </a:t>
            </a:r>
            <a:r>
              <a:rPr lang="en-SG" sz="3200" dirty="0">
                <a:latin typeface="Arial Narrow" pitchFamily="34" charset="0"/>
              </a:rPr>
              <a:t>God, </a:t>
            </a: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9</a:t>
            </a:r>
            <a:r>
              <a:rPr lang="en-SG" sz="3200" dirty="0" smtClean="0">
                <a:latin typeface="Arial Narrow" pitchFamily="34" charset="0"/>
              </a:rPr>
              <a:t> not </a:t>
            </a:r>
            <a:r>
              <a:rPr lang="en-SG" sz="3200" dirty="0">
                <a:latin typeface="Arial Narrow" pitchFamily="34" charset="0"/>
              </a:rPr>
              <a:t>of works, lest anyone should boast.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389" y="1844824"/>
            <a:ext cx="87852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7. </a:t>
            </a: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On our own, we will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never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be able to fulfill the Laws 			and Commandments of God.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B. 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We need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Grace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of God to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know</a:t>
            </a:r>
            <a:r>
              <a:rPr lang="en-US" sz="32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and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obey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b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				the truth accordingly.</a:t>
            </a:r>
            <a:endParaRPr lang="en-SG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389" y="6309320"/>
            <a:ext cx="8785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Ephesians 2:8-9</a:t>
            </a:r>
            <a:endParaRPr lang="en-SG" sz="2800" dirty="0">
              <a:solidFill>
                <a:schemeClr val="bg1">
                  <a:lumMod val="50000"/>
                </a:schemeClr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49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9" y="1844824"/>
            <a:ext cx="878522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7. 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On our own, we will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never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be able to fulfill the Laws 			and Commandments of God.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C.	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The better new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covenant</a:t>
            </a:r>
            <a:r>
              <a:rPr lang="en-US" sz="3200" dirty="0" smtClean="0">
                <a:solidFill>
                  <a:srgbClr val="9900CC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is based on better 							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promises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cut by the Blood of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perfect</a:t>
            </a:r>
            <a:r>
              <a:rPr lang="en-US" sz="32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ial Narrow" pitchFamily="34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				high priest in our Lord Jesus.</a:t>
            </a:r>
            <a:endParaRPr lang="en-SG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2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8" y="3573016"/>
            <a:ext cx="87851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Hebrews 7:22 </a:t>
            </a:r>
            <a:r>
              <a:rPr lang="en-SG" sz="3200" dirty="0" smtClean="0">
                <a:latin typeface="Arial Narrow" pitchFamily="34" charset="0"/>
              </a:rPr>
              <a:t>by </a:t>
            </a:r>
            <a:r>
              <a:rPr lang="en-SG" sz="3200" dirty="0">
                <a:latin typeface="Arial Narrow" pitchFamily="34" charset="0"/>
              </a:rPr>
              <a:t>so much more Jesus has become a surety of a </a:t>
            </a:r>
            <a:r>
              <a:rPr lang="en-SG" sz="3200" b="1" u="sng" dirty="0">
                <a:solidFill>
                  <a:srgbClr val="660033"/>
                </a:solidFill>
                <a:latin typeface="Arial Narrow" pitchFamily="34" charset="0"/>
              </a:rPr>
              <a:t>better covenant</a:t>
            </a:r>
            <a:r>
              <a:rPr lang="en-SG" sz="3200" dirty="0">
                <a:latin typeface="Arial Narrow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1" y="4797152"/>
            <a:ext cx="87851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Hebrews 7:24 </a:t>
            </a:r>
            <a:r>
              <a:rPr lang="en-SG" sz="3200" dirty="0">
                <a:latin typeface="Arial Narrow" pitchFamily="34" charset="0"/>
              </a:rPr>
              <a:t>But He, because He continues forever, has an </a:t>
            </a:r>
            <a:r>
              <a:rPr lang="en-SG" sz="3200" b="1" u="sng" dirty="0">
                <a:solidFill>
                  <a:srgbClr val="660033"/>
                </a:solidFill>
                <a:latin typeface="Arial Narrow" pitchFamily="34" charset="0"/>
              </a:rPr>
              <a:t>unchangeable priesthood</a:t>
            </a:r>
            <a:r>
              <a:rPr lang="en-SG" sz="3200" dirty="0">
                <a:latin typeface="Arial Narrow" pitchFamily="34" charset="0"/>
              </a:rPr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389" y="1844824"/>
            <a:ext cx="8785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C.	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The better new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covenant</a:t>
            </a:r>
            <a:r>
              <a:rPr lang="en-US" sz="32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is based on better 					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promises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cut by the Blood of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perfect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high priest 			in our Lord Jesus.</a:t>
            </a:r>
            <a:endParaRPr lang="en-SG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3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9" y="3573016"/>
            <a:ext cx="8785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Hebrews 8:6 </a:t>
            </a:r>
            <a:r>
              <a:rPr lang="en-SG" sz="3200" dirty="0">
                <a:latin typeface="Arial Narrow" pitchFamily="34" charset="0"/>
              </a:rPr>
              <a:t>But now He has obtained a more excellent ministry, inasmuch as He is also Mediator of a </a:t>
            </a:r>
            <a:r>
              <a:rPr lang="en-SG" sz="3200" b="1" u="sng" dirty="0">
                <a:solidFill>
                  <a:srgbClr val="660033"/>
                </a:solidFill>
                <a:latin typeface="Arial Narrow" pitchFamily="34" charset="0"/>
              </a:rPr>
              <a:t>better covenant</a:t>
            </a:r>
            <a:r>
              <a:rPr lang="en-SG" sz="3200" dirty="0">
                <a:latin typeface="Arial Narrow" pitchFamily="34" charset="0"/>
              </a:rPr>
              <a:t>, which was established on </a:t>
            </a:r>
            <a:r>
              <a:rPr lang="en-SG" sz="3200" b="1" u="sng" dirty="0">
                <a:solidFill>
                  <a:srgbClr val="C00000"/>
                </a:solidFill>
                <a:latin typeface="Arial Narrow" pitchFamily="34" charset="0"/>
              </a:rPr>
              <a:t>better promises</a:t>
            </a:r>
            <a:r>
              <a:rPr lang="en-SG" sz="3200" dirty="0">
                <a:latin typeface="Arial Narrow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389" y="1844824"/>
            <a:ext cx="8785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C.	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The better new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covenant</a:t>
            </a:r>
            <a:r>
              <a:rPr lang="en-US" sz="3200" dirty="0" smtClean="0">
                <a:solidFill>
                  <a:srgbClr val="9900CC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is based on better 					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promises</a:t>
            </a:r>
            <a:r>
              <a:rPr lang="en-US" sz="32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cut by the Blood of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perfect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high priest 			in our Lord Jesus.</a:t>
            </a:r>
            <a:endParaRPr lang="en-SG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86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7" y="1844824"/>
            <a:ext cx="87852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Hebrews 8:7</a:t>
            </a:r>
            <a:r>
              <a:rPr lang="en-SG" sz="3200" b="1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For if that first covenant had been faultless,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then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no place would have been sought for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a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second. </a:t>
            </a:r>
            <a:endParaRPr lang="en-SG" sz="32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8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Because finding fault with them,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He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says: “Behold, </a:t>
            </a:r>
            <a:endParaRPr lang="en-SG" sz="32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the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days are coming, says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the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Lord, when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I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will make </a:t>
            </a:r>
            <a:endParaRPr lang="en-SG" sz="32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a </a:t>
            </a:r>
            <a:r>
              <a:rPr lang="en-SG" sz="3200" b="1" u="sng" dirty="0">
                <a:solidFill>
                  <a:srgbClr val="860043"/>
                </a:solidFill>
                <a:latin typeface="Arial Narrow" pitchFamily="34" charset="0"/>
              </a:rPr>
              <a:t>new covenant</a:t>
            </a:r>
            <a:r>
              <a:rPr lang="en-SG" sz="3200" dirty="0">
                <a:solidFill>
                  <a:srgbClr val="860043"/>
                </a:solidFill>
                <a:latin typeface="Arial Narrow" pitchFamily="34" charset="0"/>
              </a:rPr>
              <a:t>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with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the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house of Israel and with </a:t>
            </a:r>
            <a:endParaRPr lang="en-SG" sz="32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the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house of Judah— </a:t>
            </a:r>
            <a:endParaRPr lang="en-US" sz="3200" dirty="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9" y="6309320"/>
            <a:ext cx="8785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Hebrews 8:7-13</a:t>
            </a:r>
            <a:endParaRPr lang="en-SG" sz="2800" dirty="0">
              <a:solidFill>
                <a:schemeClr val="bg1">
                  <a:lumMod val="50000"/>
                </a:schemeClr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36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7" y="1844824"/>
            <a:ext cx="87852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Hebrews 8:</a:t>
            </a: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9</a:t>
            </a:r>
            <a:r>
              <a:rPr lang="en-SG" sz="3200" dirty="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not according to the covenant that I made with their fathers in the day when I took them by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the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hand to lead them out of the land of Egypt; because they did not continue in My covenant,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and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I disregarded them, says the Lord. </a:t>
            </a:r>
            <a:r>
              <a:rPr lang="en-SG" sz="3200" b="1" dirty="0">
                <a:solidFill>
                  <a:srgbClr val="000066"/>
                </a:solidFill>
                <a:latin typeface="Arial Narrow" pitchFamily="34" charset="0"/>
              </a:rPr>
              <a:t>10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 For this is the covenant that I will make with the house of Israel after those days, says the Lord: </a:t>
            </a:r>
            <a:endParaRPr lang="en-SG" sz="32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b="1" u="sng" dirty="0" smtClean="0">
                <a:solidFill>
                  <a:srgbClr val="EE0077"/>
                </a:solidFill>
                <a:latin typeface="Arial Narrow" pitchFamily="34" charset="0"/>
              </a:rPr>
              <a:t>I </a:t>
            </a:r>
            <a:r>
              <a:rPr lang="en-SG" sz="3200" b="1" u="sng" dirty="0">
                <a:solidFill>
                  <a:srgbClr val="EE0077"/>
                </a:solidFill>
                <a:latin typeface="Arial Narrow" pitchFamily="34" charset="0"/>
              </a:rPr>
              <a:t>will put My laws in their mind and write them on </a:t>
            </a:r>
            <a:endParaRPr lang="en-SG" sz="3200" b="1" u="sng" dirty="0" smtClean="0">
              <a:solidFill>
                <a:srgbClr val="EE0077"/>
              </a:solidFill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b="1" u="sng" dirty="0" smtClean="0">
                <a:solidFill>
                  <a:srgbClr val="EE0077"/>
                </a:solidFill>
                <a:latin typeface="Arial Narrow" pitchFamily="34" charset="0"/>
              </a:rPr>
              <a:t>their </a:t>
            </a:r>
            <a:r>
              <a:rPr lang="en-SG" sz="3200" b="1" u="sng" dirty="0">
                <a:solidFill>
                  <a:srgbClr val="EE0077"/>
                </a:solidFill>
                <a:latin typeface="Arial Narrow" pitchFamily="34" charset="0"/>
              </a:rPr>
              <a:t>hearts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; </a:t>
            </a:r>
            <a:r>
              <a:rPr lang="en-SG" sz="3200" b="1" u="sng" dirty="0">
                <a:solidFill>
                  <a:srgbClr val="990099"/>
                </a:solidFill>
                <a:latin typeface="Arial Narrow" pitchFamily="34" charset="0"/>
              </a:rPr>
              <a:t>and I will be their God</a:t>
            </a:r>
            <a:r>
              <a:rPr lang="en-SG" sz="3200" dirty="0">
                <a:latin typeface="Arial Narrow" pitchFamily="34" charset="0"/>
              </a:rPr>
              <a:t>, </a:t>
            </a:r>
            <a:r>
              <a:rPr lang="en-SG" sz="3200" b="1" u="sng" dirty="0">
                <a:solidFill>
                  <a:srgbClr val="FF3300"/>
                </a:solidFill>
                <a:latin typeface="Arial Narrow" pitchFamily="34" charset="0"/>
              </a:rPr>
              <a:t>and they shall </a:t>
            </a:r>
            <a:endParaRPr lang="en-SG" sz="3200" b="1" u="sng" dirty="0" smtClean="0">
              <a:solidFill>
                <a:srgbClr val="FF3300"/>
              </a:solidFill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b="1" u="sng" dirty="0" smtClean="0">
                <a:solidFill>
                  <a:srgbClr val="FF3300"/>
                </a:solidFill>
                <a:latin typeface="Arial Narrow" pitchFamily="34" charset="0"/>
              </a:rPr>
              <a:t>be </a:t>
            </a:r>
            <a:r>
              <a:rPr lang="en-SG" sz="3200" b="1" u="sng" dirty="0">
                <a:solidFill>
                  <a:srgbClr val="FF3300"/>
                </a:solidFill>
                <a:latin typeface="Arial Narrow" pitchFamily="34" charset="0"/>
              </a:rPr>
              <a:t>My </a:t>
            </a:r>
            <a:r>
              <a:rPr lang="en-SG" sz="3200" b="1" u="sng" dirty="0" smtClean="0">
                <a:solidFill>
                  <a:srgbClr val="FF3300"/>
                </a:solidFill>
                <a:latin typeface="Arial Narrow" pitchFamily="34" charset="0"/>
              </a:rPr>
              <a:t>people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  <a:endParaRPr lang="en-US" sz="3200" b="1" u="sng" dirty="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9" y="6309320"/>
            <a:ext cx="8785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Hebrews 8:7-13</a:t>
            </a:r>
            <a:endParaRPr lang="en-SG" sz="2800" dirty="0">
              <a:solidFill>
                <a:schemeClr val="bg1">
                  <a:lumMod val="50000"/>
                </a:schemeClr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23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7" y="1844824"/>
            <a:ext cx="878522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Hebrews 8:</a:t>
            </a: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11</a:t>
            </a:r>
            <a:r>
              <a:rPr lang="en-SG" sz="3200" b="1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None of them shall teach his neighbor, </a:t>
            </a:r>
            <a:endParaRPr lang="en-SG" sz="32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and none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his brother, saying, ‘Know the Lord,’ </a:t>
            </a:r>
            <a:r>
              <a:rPr lang="en-SG" sz="3200" b="1" u="sng" dirty="0">
                <a:solidFill>
                  <a:srgbClr val="EE0077"/>
                </a:solidFill>
                <a:latin typeface="Arial Narrow" pitchFamily="34" charset="0"/>
              </a:rPr>
              <a:t>for all shall know Me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, from the least of them to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the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greatest </a:t>
            </a: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of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them. </a:t>
            </a:r>
            <a:r>
              <a:rPr lang="en-SG" sz="3200" b="1" dirty="0">
                <a:solidFill>
                  <a:srgbClr val="000066"/>
                </a:solidFill>
                <a:latin typeface="Arial Narrow" pitchFamily="34" charset="0"/>
              </a:rPr>
              <a:t>12</a:t>
            </a:r>
            <a:r>
              <a:rPr lang="en-SG" sz="3200" dirty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For I will be merciful to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their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unrighteousness, and their sins and their lawless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deeds I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will remember </a:t>
            </a:r>
            <a:endParaRPr lang="en-SG" sz="32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no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more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.”  </a:t>
            </a: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13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In that He says, “</a:t>
            </a:r>
            <a:r>
              <a:rPr lang="en-SG" sz="3200" b="1" u="sng" dirty="0">
                <a:solidFill>
                  <a:srgbClr val="860043"/>
                </a:solidFill>
                <a:latin typeface="Arial Narrow" pitchFamily="34" charset="0"/>
              </a:rPr>
              <a:t>A new covenant</a:t>
            </a:r>
            <a:r>
              <a:rPr lang="en-SG" sz="3200" dirty="0">
                <a:solidFill>
                  <a:prstClr val="black"/>
                </a:solidFill>
                <a:latin typeface="Arial Narrow" pitchFamily="34" charset="0"/>
              </a:rPr>
              <a:t>,” He has made the first obsolete. Now what is becoming obsolete and growing old is ready to vanish away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  <a:endParaRPr lang="en-US" sz="3200" dirty="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9" y="6309320"/>
            <a:ext cx="8785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Hebrews 8:7-13</a:t>
            </a:r>
            <a:endParaRPr lang="en-SG" sz="2800" dirty="0">
              <a:solidFill>
                <a:schemeClr val="bg1">
                  <a:lumMod val="50000"/>
                </a:schemeClr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62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9" y="1844824"/>
            <a:ext cx="878522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7. </a:t>
            </a: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On our own, we will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never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be able to fulfill the Laws 			and Commandments of God.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D.	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In the New Covenant, God gave us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Holy Spirit</a:t>
            </a:r>
            <a:r>
              <a:rPr lang="en-US" sz="32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				to instruct us as to right and wrong 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dirty="0">
                <a:solidFill>
                  <a:prstClr val="black"/>
                </a:solidFill>
                <a:latin typeface="Arial Narrow" pitchFamily="34" charset="0"/>
              </a:rPr>
              <a:t>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			i.e.	He writes and puts His laws in our hearts and 									mind and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empower</a:t>
            </a:r>
            <a:r>
              <a:rPr lang="en-US" sz="32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us to obey Him.</a:t>
            </a:r>
            <a:endParaRPr lang="en-SG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7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9" y="1844824"/>
            <a:ext cx="87852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7. 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On our own, we will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never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be able to fulfill the Laws 			and Commandments of God.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E.	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When we obey the Holy Spirit, we automatically 							obey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Laws of God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		e.g. 1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-		When we deal with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anger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and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bitterness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													in our hearts, we will not physically 														murder.</a:t>
            </a:r>
            <a:endParaRPr lang="en-SG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27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8" y="1844824"/>
            <a:ext cx="8785225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7. 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On our own, we will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never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be able to fulfill the Laws 			and Commandments of God.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E.	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When we obey the Holy Spirit, we automatically 							obey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Laws of God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		e.g. 2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-		When we deal with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lust</a:t>
            </a:r>
            <a:r>
              <a:rPr lang="en-US" sz="32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in our hearts, </a:t>
            </a:r>
            <a:b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											we will not commit adultery.</a:t>
            </a:r>
            <a:endParaRPr lang="en-SG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97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389" y="1844824"/>
            <a:ext cx="878522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I. 	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Are we a part of the crowd or are we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disciples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of 				Christ?</a:t>
            </a:r>
          </a:p>
          <a:p>
            <a:pPr>
              <a:spcBef>
                <a:spcPts val="12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1. 	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Those in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crowd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listened to the Word of God 							but went back to do their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own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thing!</a:t>
            </a:r>
          </a:p>
          <a:p>
            <a:pPr>
              <a:spcBef>
                <a:spcPts val="12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2. 		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Disciples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sit at the feet of the Lord ready to do </a:t>
            </a:r>
            <a:b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				His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Word-Command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3056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9" y="1844824"/>
            <a:ext cx="878522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7. 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On our own, we will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never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be able to fulfill the Laws 			and Commandments of God.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E.	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When we obey the Holy Spirit, we automatically 							obey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Laws of God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		e.g. 3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- 	When we deal with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covetousness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in </a:t>
            </a:r>
            <a:b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											our hearts, we will not steal.</a:t>
            </a:r>
            <a:endParaRPr lang="en-SG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46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9" y="1844824"/>
            <a:ext cx="878522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7. 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On our own, we will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never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 be able to fulfill the Laws 			and Commandments of God.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F.	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For us, NT believers, we move from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		i. 	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Being tutored or ruled by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law</a:t>
            </a:r>
            <a:r>
              <a:rPr lang="en-US" sz="32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									to</a:t>
            </a:r>
          </a:p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>
                <a:solidFill>
                  <a:prstClr val="black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prstClr val="black"/>
                </a:solidFill>
                <a:latin typeface="Arial Narrow" pitchFamily="34" charset="0"/>
              </a:rPr>
              <a:t>					ii. 	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Being tutored - ruled - led by and empowered 									by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Holy Spirit</a:t>
            </a:r>
            <a:r>
              <a:rPr lang="en-US" sz="3200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  <a:endParaRPr lang="en-SG" sz="3200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31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7" y="1844824"/>
            <a:ext cx="878522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Galatians 5:1</a:t>
            </a: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6</a:t>
            </a:r>
            <a:r>
              <a:rPr lang="en-SG" sz="3200" dirty="0" smtClean="0">
                <a:latin typeface="Arial Narrow" pitchFamily="34" charset="0"/>
              </a:rPr>
              <a:t> </a:t>
            </a:r>
            <a:r>
              <a:rPr lang="en-SG" sz="3200" dirty="0">
                <a:latin typeface="Arial Narrow" pitchFamily="34" charset="0"/>
              </a:rPr>
              <a:t>I say then: </a:t>
            </a:r>
            <a:r>
              <a:rPr lang="en-SG" sz="3200" b="1" u="sng" dirty="0">
                <a:solidFill>
                  <a:srgbClr val="EE0077"/>
                </a:solidFill>
                <a:latin typeface="Arial Narrow" pitchFamily="34" charset="0"/>
              </a:rPr>
              <a:t>Walk in the Spirit</a:t>
            </a:r>
            <a:r>
              <a:rPr lang="en-SG" sz="3200" dirty="0">
                <a:latin typeface="Arial Narrow" pitchFamily="34" charset="0"/>
              </a:rPr>
              <a:t>, and </a:t>
            </a:r>
            <a:endParaRPr lang="en-SG" sz="3200" dirty="0" smtClean="0"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latin typeface="Arial Narrow" pitchFamily="34" charset="0"/>
              </a:rPr>
              <a:t>you </a:t>
            </a:r>
            <a:r>
              <a:rPr lang="en-SG" sz="3200" dirty="0">
                <a:latin typeface="Arial Narrow" pitchFamily="34" charset="0"/>
              </a:rPr>
              <a:t>shall not fulfill the lust of the flesh. </a:t>
            </a:r>
            <a:r>
              <a:rPr lang="en-SG" sz="3200" b="1" dirty="0">
                <a:solidFill>
                  <a:srgbClr val="000066"/>
                </a:solidFill>
                <a:latin typeface="Arial Narrow" pitchFamily="34" charset="0"/>
              </a:rPr>
              <a:t>17</a:t>
            </a:r>
            <a:r>
              <a:rPr lang="en-SG" sz="3200" dirty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SG" sz="3200" dirty="0">
                <a:latin typeface="Arial Narrow" pitchFamily="34" charset="0"/>
              </a:rPr>
              <a:t>For the flesh lusts against the Spirit, and the Spirit against the flesh; and these are contrary to one another, so that you do not do the things that you wish. </a:t>
            </a:r>
            <a:r>
              <a:rPr lang="en-SG" sz="3200" b="1" dirty="0">
                <a:solidFill>
                  <a:srgbClr val="000066"/>
                </a:solidFill>
                <a:latin typeface="Arial Narrow" pitchFamily="34" charset="0"/>
              </a:rPr>
              <a:t>18</a:t>
            </a:r>
            <a:r>
              <a:rPr lang="en-SG" sz="3200" dirty="0">
                <a:latin typeface="Arial Narrow" pitchFamily="34" charset="0"/>
              </a:rPr>
              <a:t> But if you are </a:t>
            </a:r>
            <a:r>
              <a:rPr lang="en-SG" sz="3200" b="1" u="sng" dirty="0">
                <a:solidFill>
                  <a:srgbClr val="EE0077"/>
                </a:solidFill>
                <a:latin typeface="Arial Narrow" pitchFamily="34" charset="0"/>
              </a:rPr>
              <a:t>led by </a:t>
            </a:r>
            <a:endParaRPr lang="en-SG" sz="3200" b="1" u="sng" dirty="0" smtClean="0">
              <a:solidFill>
                <a:srgbClr val="EE0077"/>
              </a:solidFill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b="1" u="sng" dirty="0" smtClean="0">
                <a:solidFill>
                  <a:srgbClr val="EE0077"/>
                </a:solidFill>
                <a:latin typeface="Arial Narrow" pitchFamily="34" charset="0"/>
              </a:rPr>
              <a:t>the </a:t>
            </a:r>
            <a:r>
              <a:rPr lang="en-SG" sz="3200" b="1" u="sng" dirty="0">
                <a:solidFill>
                  <a:srgbClr val="EE0077"/>
                </a:solidFill>
                <a:latin typeface="Arial Narrow" pitchFamily="34" charset="0"/>
              </a:rPr>
              <a:t>Spirit</a:t>
            </a:r>
            <a:r>
              <a:rPr lang="en-SG" sz="3200" dirty="0">
                <a:latin typeface="Arial Narrow" pitchFamily="34" charset="0"/>
              </a:rPr>
              <a:t>, you are </a:t>
            </a:r>
            <a:r>
              <a:rPr lang="en-SG" sz="3200" b="1" u="sng" dirty="0">
                <a:solidFill>
                  <a:srgbClr val="C00000"/>
                </a:solidFill>
                <a:latin typeface="Arial Narrow" pitchFamily="34" charset="0"/>
              </a:rPr>
              <a:t>not under the </a:t>
            </a:r>
            <a:r>
              <a:rPr lang="en-SG" sz="3200" b="1" u="sng" dirty="0" smtClean="0">
                <a:solidFill>
                  <a:srgbClr val="C00000"/>
                </a:solidFill>
                <a:latin typeface="Arial Narrow" pitchFamily="34" charset="0"/>
              </a:rPr>
              <a:t>law</a:t>
            </a:r>
            <a:r>
              <a:rPr lang="en-SG" sz="3200" dirty="0" smtClean="0">
                <a:latin typeface="Arial Narrow" pitchFamily="34" charset="0"/>
              </a:rPr>
              <a:t>.  </a:t>
            </a: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19</a:t>
            </a:r>
            <a:r>
              <a:rPr lang="en-SG" sz="3200" dirty="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SG" sz="3200" dirty="0">
                <a:latin typeface="Arial Narrow" pitchFamily="34" charset="0"/>
              </a:rPr>
              <a:t>Now the works of the flesh are evident, which are: adultery</a:t>
            </a:r>
            <a:r>
              <a:rPr lang="en-SG" sz="3200" dirty="0" smtClean="0">
                <a:latin typeface="Arial Narrow" pitchFamily="34" charset="0"/>
              </a:rPr>
              <a:t>, fornication</a:t>
            </a:r>
            <a:r>
              <a:rPr lang="en-SG" sz="3200" dirty="0">
                <a:latin typeface="Arial Narrow" pitchFamily="34" charset="0"/>
              </a:rPr>
              <a:t>, uncleanness, lewdness, </a:t>
            </a:r>
            <a:endParaRPr lang="en-US" sz="32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9" y="6309320"/>
            <a:ext cx="8785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Galatians 5:16-25</a:t>
            </a:r>
            <a:endParaRPr lang="en-SG" sz="2800" dirty="0">
              <a:solidFill>
                <a:schemeClr val="bg1">
                  <a:lumMod val="50000"/>
                </a:schemeClr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56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7" y="1844824"/>
            <a:ext cx="878522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Galatians 5:</a:t>
            </a: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20</a:t>
            </a:r>
            <a:r>
              <a:rPr lang="en-SG" sz="3200" dirty="0" smtClean="0">
                <a:latin typeface="Arial Narrow" pitchFamily="34" charset="0"/>
              </a:rPr>
              <a:t> </a:t>
            </a:r>
            <a:r>
              <a:rPr lang="en-SG" sz="3200" dirty="0">
                <a:latin typeface="Arial Narrow" pitchFamily="34" charset="0"/>
              </a:rPr>
              <a:t>idolatry, sorcery, hatred, contentions, jealousies, outbursts of wrath, selfish ambitions, dissensions, heresies,</a:t>
            </a:r>
            <a:r>
              <a:rPr lang="en-SG" sz="3200" b="1" dirty="0">
                <a:solidFill>
                  <a:srgbClr val="000066"/>
                </a:solidFill>
                <a:latin typeface="Arial Narrow" pitchFamily="34" charset="0"/>
              </a:rPr>
              <a:t> 21 </a:t>
            </a:r>
            <a:r>
              <a:rPr lang="en-SG" sz="3200" dirty="0">
                <a:latin typeface="Arial Narrow" pitchFamily="34" charset="0"/>
              </a:rPr>
              <a:t>envy, murders</a:t>
            </a:r>
            <a:r>
              <a:rPr lang="en-SG" sz="3200" dirty="0" smtClean="0">
                <a:latin typeface="Arial Narrow" pitchFamily="34" charset="0"/>
              </a:rPr>
              <a:t>, drunkenness</a:t>
            </a:r>
            <a:r>
              <a:rPr lang="en-SG" sz="3200" dirty="0">
                <a:latin typeface="Arial Narrow" pitchFamily="34" charset="0"/>
              </a:rPr>
              <a:t>, revelries, and the like; of which I tell you beforehand, </a:t>
            </a:r>
            <a:endParaRPr lang="en-SG" sz="3200" dirty="0" smtClean="0"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latin typeface="Arial Narrow" pitchFamily="34" charset="0"/>
              </a:rPr>
              <a:t>just </a:t>
            </a:r>
            <a:r>
              <a:rPr lang="en-SG" sz="3200" dirty="0">
                <a:latin typeface="Arial Narrow" pitchFamily="34" charset="0"/>
              </a:rPr>
              <a:t>as </a:t>
            </a:r>
            <a:r>
              <a:rPr lang="en-SG" sz="3200" dirty="0" smtClean="0">
                <a:latin typeface="Arial Narrow" pitchFamily="34" charset="0"/>
              </a:rPr>
              <a:t>I </a:t>
            </a:r>
            <a:r>
              <a:rPr lang="en-SG" sz="3200" dirty="0">
                <a:latin typeface="Arial Narrow" pitchFamily="34" charset="0"/>
              </a:rPr>
              <a:t>also told you in time past, that those who practice such things will not inherit the kingdom of </a:t>
            </a:r>
            <a:r>
              <a:rPr lang="en-SG" sz="3200" dirty="0" smtClean="0">
                <a:latin typeface="Arial Narrow" pitchFamily="34" charset="0"/>
              </a:rPr>
              <a:t>God.  </a:t>
            </a: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22</a:t>
            </a:r>
            <a:r>
              <a:rPr lang="en-SG" sz="3200" dirty="0" smtClean="0">
                <a:latin typeface="Arial Narrow" pitchFamily="34" charset="0"/>
              </a:rPr>
              <a:t> </a:t>
            </a:r>
            <a:r>
              <a:rPr lang="en-SG" sz="3200" dirty="0">
                <a:latin typeface="Arial Narrow" pitchFamily="34" charset="0"/>
              </a:rPr>
              <a:t>But </a:t>
            </a:r>
            <a:endParaRPr lang="en-SG" sz="3200" dirty="0" smtClean="0"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latin typeface="Arial Narrow" pitchFamily="34" charset="0"/>
              </a:rPr>
              <a:t>the </a:t>
            </a:r>
            <a:r>
              <a:rPr lang="en-SG" sz="3200" dirty="0">
                <a:latin typeface="Arial Narrow" pitchFamily="34" charset="0"/>
              </a:rPr>
              <a:t>fruit of the Spirit is love, joy, peace, longsuffering, kindness, goodness, faithfulness, </a:t>
            </a:r>
            <a:endParaRPr lang="en-US" sz="3200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9" y="6309320"/>
            <a:ext cx="8785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Galatians 5:16-25</a:t>
            </a:r>
            <a:endParaRPr lang="en-SG" sz="2800" dirty="0">
              <a:solidFill>
                <a:schemeClr val="bg1">
                  <a:lumMod val="50000"/>
                </a:schemeClr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42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7" y="1844824"/>
            <a:ext cx="87852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Galatians 5:</a:t>
            </a: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23</a:t>
            </a:r>
            <a:r>
              <a:rPr lang="en-SG" sz="3200" b="1" dirty="0" smtClean="0">
                <a:latin typeface="Arial Narrow" pitchFamily="34" charset="0"/>
              </a:rPr>
              <a:t> </a:t>
            </a:r>
            <a:r>
              <a:rPr lang="en-SG" sz="3200" dirty="0">
                <a:latin typeface="Arial Narrow" pitchFamily="34" charset="0"/>
              </a:rPr>
              <a:t>gentleness, self-control. Against such there is </a:t>
            </a:r>
            <a:r>
              <a:rPr lang="en-SG" sz="3200" dirty="0" smtClean="0">
                <a:latin typeface="Arial Narrow" pitchFamily="34" charset="0"/>
              </a:rPr>
              <a:t>no </a:t>
            </a:r>
            <a:r>
              <a:rPr lang="en-SG" sz="3200" dirty="0">
                <a:latin typeface="Arial Narrow" pitchFamily="34" charset="0"/>
              </a:rPr>
              <a:t>law. </a:t>
            </a:r>
            <a:r>
              <a:rPr lang="en-SG" sz="3200" b="1" dirty="0">
                <a:solidFill>
                  <a:srgbClr val="000066"/>
                </a:solidFill>
                <a:latin typeface="Arial Narrow" pitchFamily="34" charset="0"/>
              </a:rPr>
              <a:t>24</a:t>
            </a:r>
            <a:r>
              <a:rPr lang="en-SG" sz="3200" dirty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SG" sz="3200" dirty="0">
                <a:latin typeface="Arial Narrow" pitchFamily="34" charset="0"/>
              </a:rPr>
              <a:t>And those who are Christ’s have crucified the flesh with its passions and </a:t>
            </a:r>
            <a:r>
              <a:rPr lang="en-SG" sz="3200" dirty="0" smtClean="0">
                <a:latin typeface="Arial Narrow" pitchFamily="34" charset="0"/>
              </a:rPr>
              <a:t>desires.  </a:t>
            </a: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25</a:t>
            </a:r>
            <a:r>
              <a:rPr lang="en-SG" sz="3200" dirty="0" smtClean="0">
                <a:latin typeface="Arial Narrow" pitchFamily="34" charset="0"/>
              </a:rPr>
              <a:t> </a:t>
            </a:r>
            <a:r>
              <a:rPr lang="en-SG" sz="3200" dirty="0">
                <a:latin typeface="Arial Narrow" pitchFamily="34" charset="0"/>
              </a:rPr>
              <a:t>If we </a:t>
            </a:r>
            <a:r>
              <a:rPr lang="en-SG" sz="3200" b="1" u="sng" dirty="0">
                <a:solidFill>
                  <a:srgbClr val="EE0077"/>
                </a:solidFill>
                <a:latin typeface="Arial Narrow" pitchFamily="34" charset="0"/>
              </a:rPr>
              <a:t>live in the Spirit</a:t>
            </a:r>
            <a:r>
              <a:rPr lang="en-SG" sz="3200" dirty="0">
                <a:latin typeface="Arial Narrow" pitchFamily="34" charset="0"/>
              </a:rPr>
              <a:t>, let us also </a:t>
            </a:r>
            <a:r>
              <a:rPr lang="en-SG" sz="3200" b="1" u="sng" dirty="0">
                <a:solidFill>
                  <a:srgbClr val="EE0077"/>
                </a:solidFill>
                <a:latin typeface="Arial Narrow" pitchFamily="34" charset="0"/>
              </a:rPr>
              <a:t>walk in </a:t>
            </a:r>
            <a:r>
              <a:rPr lang="en-SG" sz="3200" b="1" u="sng" dirty="0" smtClean="0">
                <a:solidFill>
                  <a:srgbClr val="EE0077"/>
                </a:solidFill>
                <a:latin typeface="Arial Narrow" pitchFamily="34" charset="0"/>
              </a:rPr>
              <a:t>the </a:t>
            </a:r>
            <a:r>
              <a:rPr lang="en-SG" sz="3200" b="1" u="sng" dirty="0">
                <a:solidFill>
                  <a:srgbClr val="EE0077"/>
                </a:solidFill>
                <a:latin typeface="Arial Narrow" pitchFamily="34" charset="0"/>
              </a:rPr>
              <a:t>Spirit</a:t>
            </a:r>
            <a:r>
              <a:rPr lang="en-SG" sz="3200" dirty="0">
                <a:latin typeface="Arial Narrow" pitchFamily="34" charset="0"/>
              </a:rPr>
              <a:t>. </a:t>
            </a:r>
            <a:endParaRPr lang="en-US" sz="3200" dirty="0" smtClean="0"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89" y="6309320"/>
            <a:ext cx="8785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Galatians 5:16-25</a:t>
            </a:r>
            <a:endParaRPr lang="en-SG" sz="2800" dirty="0">
              <a:solidFill>
                <a:schemeClr val="bg1">
                  <a:lumMod val="50000"/>
                </a:schemeClr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3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7" y="1844824"/>
            <a:ext cx="87858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Galatians 5:18</a:t>
            </a:r>
            <a:r>
              <a:rPr lang="en-US" sz="3200" dirty="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SG" sz="3200" dirty="0">
                <a:latin typeface="Arial Narrow" pitchFamily="34" charset="0"/>
              </a:rPr>
              <a:t>But if you are </a:t>
            </a:r>
            <a:r>
              <a:rPr lang="en-SG" sz="3200" b="1" u="sng" dirty="0">
                <a:solidFill>
                  <a:srgbClr val="860043"/>
                </a:solidFill>
                <a:latin typeface="Arial Narrow" pitchFamily="34" charset="0"/>
              </a:rPr>
              <a:t>led by the Spirit</a:t>
            </a:r>
            <a:r>
              <a:rPr lang="en-SG" sz="3200" dirty="0">
                <a:latin typeface="Arial Narrow" pitchFamily="34" charset="0"/>
              </a:rPr>
              <a:t>, </a:t>
            </a:r>
            <a:endParaRPr lang="en-SG" sz="3200" dirty="0" smtClean="0"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latin typeface="Arial Narrow" pitchFamily="34" charset="0"/>
              </a:rPr>
              <a:t>you </a:t>
            </a:r>
            <a:r>
              <a:rPr lang="en-SG" sz="3200" dirty="0">
                <a:latin typeface="Arial Narrow" pitchFamily="34" charset="0"/>
              </a:rPr>
              <a:t>are </a:t>
            </a:r>
            <a:r>
              <a:rPr lang="en-SG" sz="3200" b="1" u="sng" dirty="0">
                <a:solidFill>
                  <a:srgbClr val="FF3300"/>
                </a:solidFill>
                <a:latin typeface="Arial Narrow" pitchFamily="34" charset="0"/>
              </a:rPr>
              <a:t>not under the law</a:t>
            </a:r>
            <a:r>
              <a:rPr lang="en-SG" sz="3200" dirty="0">
                <a:latin typeface="Arial Narrow" pitchFamily="34" charset="0"/>
              </a:rPr>
              <a:t>.</a:t>
            </a:r>
            <a:endParaRPr lang="en-US" sz="3200" b="1" dirty="0" smtClean="0"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8717" y="3143870"/>
            <a:ext cx="87858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Romans 6:14 </a:t>
            </a:r>
            <a:r>
              <a:rPr lang="en-SG" sz="3200" dirty="0">
                <a:latin typeface="Arial Narrow" pitchFamily="34" charset="0"/>
              </a:rPr>
              <a:t>For </a:t>
            </a:r>
            <a:r>
              <a:rPr lang="en-SG" sz="3200" b="1" u="sng" dirty="0">
                <a:solidFill>
                  <a:srgbClr val="006600"/>
                </a:solidFill>
                <a:latin typeface="Arial Narrow" pitchFamily="34" charset="0"/>
              </a:rPr>
              <a:t>sin shall not have dominion </a:t>
            </a:r>
            <a:endParaRPr lang="en-SG" sz="3200" b="1" u="sng" dirty="0" smtClean="0">
              <a:solidFill>
                <a:srgbClr val="006600"/>
              </a:solidFill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b="1" u="sng" dirty="0" smtClean="0">
                <a:solidFill>
                  <a:srgbClr val="006600"/>
                </a:solidFill>
                <a:latin typeface="Arial Narrow" pitchFamily="34" charset="0"/>
              </a:rPr>
              <a:t>over </a:t>
            </a:r>
            <a:r>
              <a:rPr lang="en-SG" sz="3200" b="1" u="sng" dirty="0">
                <a:solidFill>
                  <a:srgbClr val="006600"/>
                </a:solidFill>
                <a:latin typeface="Arial Narrow" pitchFamily="34" charset="0"/>
              </a:rPr>
              <a:t>you</a:t>
            </a:r>
            <a:r>
              <a:rPr lang="en-SG" sz="3200" dirty="0">
                <a:latin typeface="Arial Narrow" pitchFamily="34" charset="0"/>
              </a:rPr>
              <a:t>, for you are </a:t>
            </a:r>
            <a:r>
              <a:rPr lang="en-SG" sz="3200" b="1" u="sng" dirty="0">
                <a:solidFill>
                  <a:srgbClr val="FF3300"/>
                </a:solidFill>
                <a:latin typeface="Arial Narrow" pitchFamily="34" charset="0"/>
              </a:rPr>
              <a:t>not under law but under grace</a:t>
            </a:r>
            <a:r>
              <a:rPr lang="en-SG" sz="3200" dirty="0">
                <a:latin typeface="Arial Narrow" pitchFamily="34" charset="0"/>
              </a:rPr>
              <a:t>.</a:t>
            </a:r>
            <a:endParaRPr lang="en-US" sz="32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5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7" y="1844824"/>
            <a:ext cx="87852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Romans 8:1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There is therefore now no condemnation to those who are in Christ Jesus, who do not walk according to the flesh, but according to the Spirit. </a:t>
            </a: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2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 For the </a:t>
            </a:r>
            <a:r>
              <a:rPr lang="en-SG" sz="3200" b="1" u="sng" dirty="0" smtClean="0">
                <a:solidFill>
                  <a:srgbClr val="FF3300"/>
                </a:solidFill>
                <a:latin typeface="Arial Narrow" pitchFamily="34" charset="0"/>
              </a:rPr>
              <a:t>law of the Spirit of life in Christ Jesus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 has made me </a:t>
            </a:r>
            <a:r>
              <a:rPr lang="en-SG" sz="3200" b="1" u="sng" dirty="0" smtClean="0">
                <a:solidFill>
                  <a:srgbClr val="006600"/>
                </a:solidFill>
                <a:latin typeface="Arial Narrow" pitchFamily="34" charset="0"/>
              </a:rPr>
              <a:t>free </a:t>
            </a: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b="1" u="sng" dirty="0" smtClean="0">
                <a:solidFill>
                  <a:srgbClr val="006600"/>
                </a:solidFill>
                <a:latin typeface="Arial Narrow" pitchFamily="34" charset="0"/>
              </a:rPr>
              <a:t>from the law of sin and death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388" y="4653136"/>
            <a:ext cx="87852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Romans 8:4 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that the </a:t>
            </a:r>
            <a:r>
              <a:rPr lang="en-SG" sz="3200" b="1" u="sng" dirty="0" smtClean="0">
                <a:solidFill>
                  <a:srgbClr val="FF0066"/>
                </a:solidFill>
                <a:latin typeface="Arial Narrow" pitchFamily="34" charset="0"/>
              </a:rPr>
              <a:t>righteous requirement of the law might be fulfilled in us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 who do not </a:t>
            </a:r>
            <a:r>
              <a:rPr lang="en-SG" sz="3200" b="1" u="sng" dirty="0" smtClean="0">
                <a:solidFill>
                  <a:srgbClr val="FF3300"/>
                </a:solidFill>
                <a:latin typeface="Arial Narrow" pitchFamily="34" charset="0"/>
              </a:rPr>
              <a:t>walk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 according to </a:t>
            </a: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the flesh but </a:t>
            </a:r>
            <a:r>
              <a:rPr lang="en-SG" sz="3200" b="1" u="sng" dirty="0" smtClean="0">
                <a:solidFill>
                  <a:srgbClr val="000066"/>
                </a:solidFill>
                <a:latin typeface="Arial Narrow" pitchFamily="34" charset="0"/>
              </a:rPr>
              <a:t>according to the Spirit</a:t>
            </a:r>
            <a:r>
              <a:rPr lang="en-SG" sz="3200" dirty="0" smtClean="0">
                <a:solidFill>
                  <a:prstClr val="black"/>
                </a:solidFill>
                <a:latin typeface="Arial Narrow" pitchFamily="34" charset="0"/>
              </a:rPr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389" y="3985900"/>
            <a:ext cx="8785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Romans 8:1-2</a:t>
            </a:r>
            <a:endParaRPr lang="en-SG" sz="2800" dirty="0">
              <a:solidFill>
                <a:schemeClr val="bg1">
                  <a:lumMod val="50000"/>
                </a:schemeClr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61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9" y="1844824"/>
            <a:ext cx="8785224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600" b="1" dirty="0" smtClean="0">
                <a:solidFill>
                  <a:prstClr val="black"/>
                </a:solidFill>
                <a:latin typeface="Arial Narrow" pitchFamily="34" charset="0"/>
              </a:rPr>
              <a:t>CONCLUSION</a:t>
            </a:r>
          </a:p>
          <a:p>
            <a:pPr algn="ctr"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4400" dirty="0" smtClean="0">
                <a:solidFill>
                  <a:srgbClr val="FF0000"/>
                </a:solidFill>
                <a:latin typeface="Arial Narrow" pitchFamily="34" charset="0"/>
              </a:rPr>
              <a:t>The Lord is looking for </a:t>
            </a:r>
            <a:r>
              <a:rPr lang="en-US" sz="6000" b="1" dirty="0" smtClean="0">
                <a:solidFill>
                  <a:srgbClr val="FF0000"/>
                </a:solidFill>
                <a:latin typeface="Arial Narrow" pitchFamily="34" charset="0"/>
              </a:rPr>
              <a:t>Disciples</a:t>
            </a:r>
            <a:r>
              <a:rPr lang="en-US" sz="2800" b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br>
              <a:rPr lang="en-US" sz="2800" b="1" dirty="0" smtClean="0">
                <a:solidFill>
                  <a:srgbClr val="FF0000"/>
                </a:solidFill>
                <a:latin typeface="Arial Narrow" pitchFamily="34" charset="0"/>
              </a:rPr>
            </a:br>
            <a:r>
              <a:rPr lang="en-US" sz="3600" dirty="0" smtClean="0">
                <a:solidFill>
                  <a:srgbClr val="006600"/>
                </a:solidFill>
                <a:latin typeface="Arial Narrow" pitchFamily="34" charset="0"/>
              </a:rPr>
              <a:t>(Relationship and walk by the Spirit) </a:t>
            </a:r>
            <a:endParaRPr lang="en-US" sz="3200" dirty="0" smtClean="0">
              <a:solidFill>
                <a:srgbClr val="0066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84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389" y="1844824"/>
            <a:ext cx="8785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600" b="1" dirty="0" smtClean="0">
                <a:solidFill>
                  <a:prstClr val="black"/>
                </a:solidFill>
                <a:latin typeface="Arial Narrow" pitchFamily="34" charset="0"/>
              </a:rPr>
              <a:t>CONCLUSION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389" y="2625576"/>
            <a:ext cx="87852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Isaiah 50:</a:t>
            </a: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4 </a:t>
            </a:r>
            <a:r>
              <a:rPr lang="en-SG" sz="3200" dirty="0">
                <a:latin typeface="Arial Narrow" pitchFamily="34" charset="0"/>
              </a:rPr>
              <a:t>The </a:t>
            </a:r>
            <a:r>
              <a:rPr lang="en-SG" sz="3200" dirty="0" smtClean="0">
                <a:latin typeface="Arial Narrow" pitchFamily="34" charset="0"/>
              </a:rPr>
              <a:t>Lord God </a:t>
            </a:r>
            <a:r>
              <a:rPr lang="en-SG" sz="3200" dirty="0">
                <a:latin typeface="Arial Narrow" pitchFamily="34" charset="0"/>
              </a:rPr>
              <a:t>has given Me the </a:t>
            </a:r>
            <a:r>
              <a:rPr lang="en-SG" sz="3200" b="1" u="sng" dirty="0">
                <a:solidFill>
                  <a:srgbClr val="006600"/>
                </a:solidFill>
                <a:latin typeface="Arial Narrow" pitchFamily="34" charset="0"/>
              </a:rPr>
              <a:t>tongue </a:t>
            </a:r>
            <a:endParaRPr lang="en-SG" sz="3200" b="1" u="sng" dirty="0" smtClean="0">
              <a:solidFill>
                <a:srgbClr val="006600"/>
              </a:solidFill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b="1" u="sng" dirty="0" smtClean="0">
                <a:solidFill>
                  <a:srgbClr val="006600"/>
                </a:solidFill>
                <a:latin typeface="Arial Narrow" pitchFamily="34" charset="0"/>
              </a:rPr>
              <a:t>of disciples</a:t>
            </a:r>
            <a:r>
              <a:rPr lang="en-SG" sz="3200" dirty="0" smtClean="0">
                <a:latin typeface="Arial Narrow" pitchFamily="34" charset="0"/>
              </a:rPr>
              <a:t>, that </a:t>
            </a:r>
            <a:r>
              <a:rPr lang="en-SG" sz="3200" dirty="0">
                <a:latin typeface="Arial Narrow" pitchFamily="34" charset="0"/>
              </a:rPr>
              <a:t>I may know how </a:t>
            </a:r>
            <a:r>
              <a:rPr lang="en-SG" sz="3200" dirty="0" smtClean="0">
                <a:latin typeface="Arial Narrow" pitchFamily="34" charset="0"/>
              </a:rPr>
              <a:t>to sustain the </a:t>
            </a:r>
            <a:r>
              <a:rPr lang="en-SG" sz="3200" dirty="0">
                <a:latin typeface="Arial Narrow" pitchFamily="34" charset="0"/>
              </a:rPr>
              <a:t>weary </a:t>
            </a:r>
            <a:endParaRPr lang="en-SG" sz="3200" dirty="0" smtClean="0"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latin typeface="Arial Narrow" pitchFamily="34" charset="0"/>
              </a:rPr>
              <a:t>one </a:t>
            </a:r>
            <a:r>
              <a:rPr lang="en-SG" sz="3200" dirty="0">
                <a:latin typeface="Arial Narrow" pitchFamily="34" charset="0"/>
              </a:rPr>
              <a:t>with a </a:t>
            </a:r>
            <a:r>
              <a:rPr lang="en-SG" sz="3200" dirty="0" smtClean="0">
                <a:latin typeface="Arial Narrow" pitchFamily="34" charset="0"/>
              </a:rPr>
              <a:t>word.  </a:t>
            </a:r>
            <a:r>
              <a:rPr lang="en-SG" sz="3200" b="1" u="sng" dirty="0" smtClean="0">
                <a:solidFill>
                  <a:srgbClr val="CC0066"/>
                </a:solidFill>
                <a:latin typeface="Arial Narrow" pitchFamily="34" charset="0"/>
              </a:rPr>
              <a:t>He </a:t>
            </a:r>
            <a:r>
              <a:rPr lang="en-SG" sz="3200" b="1" u="sng" dirty="0">
                <a:solidFill>
                  <a:srgbClr val="CC0066"/>
                </a:solidFill>
                <a:latin typeface="Arial Narrow" pitchFamily="34" charset="0"/>
              </a:rPr>
              <a:t>awakens Me </a:t>
            </a:r>
            <a:r>
              <a:rPr lang="en-SG" sz="3200" b="1" u="sng" dirty="0" smtClean="0">
                <a:solidFill>
                  <a:srgbClr val="CC0066"/>
                </a:solidFill>
                <a:latin typeface="Arial Narrow" pitchFamily="34" charset="0"/>
              </a:rPr>
              <a:t>morning </a:t>
            </a:r>
            <a:r>
              <a:rPr lang="en-SG" sz="3200" b="1" u="sng" dirty="0">
                <a:solidFill>
                  <a:srgbClr val="CC0066"/>
                </a:solidFill>
                <a:latin typeface="Arial Narrow" pitchFamily="34" charset="0"/>
              </a:rPr>
              <a:t>by morning</a:t>
            </a:r>
            <a:r>
              <a:rPr lang="en-SG" sz="3200" dirty="0" smtClean="0">
                <a:latin typeface="Arial Narrow" pitchFamily="34" charset="0"/>
              </a:rPr>
              <a:t>, </a:t>
            </a: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b="1" u="sng" dirty="0" smtClean="0">
                <a:solidFill>
                  <a:srgbClr val="CC0066"/>
                </a:solidFill>
                <a:latin typeface="Arial Narrow" pitchFamily="34" charset="0"/>
              </a:rPr>
              <a:t>He </a:t>
            </a:r>
            <a:r>
              <a:rPr lang="en-SG" sz="3200" b="1" u="sng" dirty="0">
                <a:solidFill>
                  <a:srgbClr val="CC0066"/>
                </a:solidFill>
                <a:latin typeface="Arial Narrow" pitchFamily="34" charset="0"/>
              </a:rPr>
              <a:t>awakens My ear to listen as a </a:t>
            </a:r>
            <a:r>
              <a:rPr lang="en-SG" sz="3200" b="1" u="sng" dirty="0" smtClean="0">
                <a:solidFill>
                  <a:srgbClr val="CC0066"/>
                </a:solidFill>
                <a:latin typeface="Arial Narrow" pitchFamily="34" charset="0"/>
              </a:rPr>
              <a:t>disciple</a:t>
            </a:r>
            <a:r>
              <a:rPr lang="en-SG" sz="3200" dirty="0" smtClean="0">
                <a:latin typeface="Arial Narrow" pitchFamily="34" charset="0"/>
              </a:rPr>
              <a:t>.  </a:t>
            </a: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5</a:t>
            </a:r>
            <a:r>
              <a:rPr lang="en-SG" sz="3200" dirty="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SG" sz="3200" dirty="0">
                <a:latin typeface="Arial Narrow" pitchFamily="34" charset="0"/>
              </a:rPr>
              <a:t>The Lord God has </a:t>
            </a:r>
            <a:r>
              <a:rPr lang="en-SG" sz="3200" b="1" u="sng" dirty="0" smtClean="0">
                <a:solidFill>
                  <a:srgbClr val="FF3300"/>
                </a:solidFill>
                <a:latin typeface="Arial Narrow" pitchFamily="34" charset="0"/>
              </a:rPr>
              <a:t>opened </a:t>
            </a:r>
            <a:r>
              <a:rPr lang="en-SG" sz="3200" b="1" u="sng" dirty="0">
                <a:solidFill>
                  <a:srgbClr val="FF3300"/>
                </a:solidFill>
                <a:latin typeface="Arial Narrow" pitchFamily="34" charset="0"/>
              </a:rPr>
              <a:t>My ear</a:t>
            </a:r>
            <a:r>
              <a:rPr lang="en-SG" sz="3200" dirty="0" smtClean="0">
                <a:latin typeface="Arial Narrow" pitchFamily="34" charset="0"/>
              </a:rPr>
              <a:t>; and I </a:t>
            </a:r>
            <a:r>
              <a:rPr lang="en-SG" sz="3200" dirty="0">
                <a:latin typeface="Arial Narrow" pitchFamily="34" charset="0"/>
              </a:rPr>
              <a:t>was </a:t>
            </a:r>
            <a:r>
              <a:rPr lang="en-SG" sz="3200" b="1" u="sng" dirty="0" smtClean="0">
                <a:solidFill>
                  <a:srgbClr val="9900CC"/>
                </a:solidFill>
                <a:latin typeface="Arial Narrow" pitchFamily="34" charset="0"/>
              </a:rPr>
              <a:t>not disobedient </a:t>
            </a: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b="1" u="sng" dirty="0" smtClean="0">
                <a:solidFill>
                  <a:srgbClr val="9900CC"/>
                </a:solidFill>
                <a:latin typeface="Arial Narrow" pitchFamily="34" charset="0"/>
              </a:rPr>
              <a:t>nor </a:t>
            </a:r>
            <a:r>
              <a:rPr lang="en-SG" sz="3200" b="1" u="sng" dirty="0">
                <a:solidFill>
                  <a:srgbClr val="9900CC"/>
                </a:solidFill>
                <a:latin typeface="Arial Narrow" pitchFamily="34" charset="0"/>
              </a:rPr>
              <a:t>did I turn back</a:t>
            </a:r>
            <a:r>
              <a:rPr lang="en-SG" sz="3200" dirty="0" smtClean="0">
                <a:latin typeface="Arial Narrow" pitchFamily="34" charset="0"/>
              </a:rPr>
              <a:t>.  </a:t>
            </a:r>
            <a:r>
              <a:rPr lang="en-SG" sz="2800" b="1" dirty="0" smtClean="0">
                <a:latin typeface="Arial Narrow" pitchFamily="34" charset="0"/>
              </a:rPr>
              <a:t>(NASB)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9389" y="6309320"/>
            <a:ext cx="8785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Isaiah 50:4-5</a:t>
            </a:r>
            <a:endParaRPr lang="en-SG" sz="2800" dirty="0">
              <a:solidFill>
                <a:schemeClr val="bg1">
                  <a:lumMod val="50000"/>
                </a:schemeClr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15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387" y="3068638"/>
            <a:ext cx="87852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Matthew 7:24 </a:t>
            </a:r>
            <a:r>
              <a:rPr lang="en-SG" sz="3200" dirty="0" smtClean="0">
                <a:latin typeface="Arial Narrow" pitchFamily="34" charset="0"/>
              </a:rPr>
              <a:t>Therefore whoever </a:t>
            </a:r>
            <a:r>
              <a:rPr lang="en-SG" sz="3200" b="1" u="sng" dirty="0" smtClean="0">
                <a:solidFill>
                  <a:srgbClr val="660066"/>
                </a:solidFill>
                <a:latin typeface="Arial Narrow" pitchFamily="34" charset="0"/>
              </a:rPr>
              <a:t>hears</a:t>
            </a:r>
            <a:r>
              <a:rPr lang="en-SG" sz="3200" dirty="0" smtClean="0">
                <a:latin typeface="Arial Narrow" pitchFamily="34" charset="0"/>
              </a:rPr>
              <a:t> these sayings of Mine, and </a:t>
            </a:r>
            <a:r>
              <a:rPr lang="en-SG" sz="3200" b="1" u="sng" dirty="0" smtClean="0">
                <a:solidFill>
                  <a:srgbClr val="CC0066"/>
                </a:solidFill>
                <a:latin typeface="Arial Narrow" pitchFamily="34" charset="0"/>
              </a:rPr>
              <a:t>does</a:t>
            </a:r>
            <a:r>
              <a:rPr lang="en-SG" sz="3200" dirty="0" smtClean="0">
                <a:latin typeface="Arial Narrow" pitchFamily="34" charset="0"/>
              </a:rPr>
              <a:t> them, I will liken him to a </a:t>
            </a:r>
            <a:r>
              <a:rPr lang="en-SG" sz="3200" b="1" u="sng" dirty="0" smtClean="0">
                <a:solidFill>
                  <a:srgbClr val="6C5000"/>
                </a:solidFill>
                <a:latin typeface="Arial Narrow" pitchFamily="34" charset="0"/>
              </a:rPr>
              <a:t>wise</a:t>
            </a:r>
            <a:r>
              <a:rPr lang="en-SG" sz="3200" dirty="0" smtClean="0">
                <a:latin typeface="Arial Narrow" pitchFamily="34" charset="0"/>
              </a:rPr>
              <a:t> man who </a:t>
            </a:r>
            <a:r>
              <a:rPr lang="en-SG" sz="3200" b="1" u="sng" dirty="0" smtClean="0">
                <a:solidFill>
                  <a:srgbClr val="006600"/>
                </a:solidFill>
                <a:latin typeface="Arial Narrow" pitchFamily="34" charset="0"/>
              </a:rPr>
              <a:t>built his house on the rock</a:t>
            </a:r>
            <a:r>
              <a:rPr lang="en-SG" sz="3200" dirty="0" smtClean="0">
                <a:latin typeface="Arial Narrow" pitchFamily="34" charset="0"/>
              </a:rPr>
              <a:t>: </a:t>
            </a: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25</a:t>
            </a:r>
            <a:r>
              <a:rPr lang="en-SG" sz="3200" dirty="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SG" sz="3200" dirty="0" smtClean="0">
                <a:latin typeface="Arial Narrow" pitchFamily="34" charset="0"/>
              </a:rPr>
              <a:t>and the rain descended, the floods came, and the winds blew and beat on that house; and it did not fall, for it was founded on the rock.</a:t>
            </a:r>
            <a:endParaRPr lang="en-SG" sz="32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389" y="1844675"/>
            <a:ext cx="8785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latin typeface="Arial Narrow" pitchFamily="34" charset="0"/>
              </a:rPr>
              <a:t>I. 		</a:t>
            </a:r>
            <a:r>
              <a:rPr lang="en-US" sz="3200" dirty="0" smtClean="0">
                <a:latin typeface="Arial Narrow" pitchFamily="34" charset="0"/>
              </a:rPr>
              <a:t>Are we a part of the crowd or are we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disciples</a:t>
            </a:r>
            <a:r>
              <a:rPr lang="en-US" sz="3200" dirty="0" smtClean="0">
                <a:latin typeface="Arial Narrow" pitchFamily="34" charset="0"/>
              </a:rPr>
              <a:t> of 				Christ?</a:t>
            </a:r>
            <a:endParaRPr lang="en-SG" sz="3200" dirty="0"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89" y="6309320"/>
            <a:ext cx="8785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Matthew 7:24-25</a:t>
            </a:r>
            <a:endParaRPr lang="en-SG" sz="2800" dirty="0">
              <a:solidFill>
                <a:schemeClr val="bg1">
                  <a:lumMod val="50000"/>
                </a:schemeClr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16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389" y="1844824"/>
            <a:ext cx="8785224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600" b="1" dirty="0" smtClean="0">
                <a:solidFill>
                  <a:schemeClr val="bg1">
                    <a:lumMod val="85000"/>
                  </a:schemeClr>
                </a:solidFill>
                <a:latin typeface="Arial Narrow" pitchFamily="34" charset="0"/>
              </a:rPr>
              <a:t>I. 		</a:t>
            </a:r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  <a:latin typeface="Arial Narrow" pitchFamily="34" charset="0"/>
              </a:rPr>
              <a:t>Are we a part of the crowd or are we </a:t>
            </a:r>
            <a:r>
              <a:rPr lang="en-US" sz="3600" b="1" u="sng" dirty="0" smtClean="0">
                <a:solidFill>
                  <a:schemeClr val="bg1">
                    <a:lumMod val="85000"/>
                  </a:schemeClr>
                </a:solidFill>
                <a:latin typeface="Arial Narrow" pitchFamily="34" charset="0"/>
              </a:rPr>
              <a:t>disciples</a:t>
            </a:r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  <a:latin typeface="Arial Narrow" pitchFamily="34" charset="0"/>
              </a:rPr>
              <a:t> 			of Christ?</a:t>
            </a:r>
          </a:p>
          <a:p>
            <a:pPr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600" b="1" dirty="0" smtClean="0">
                <a:latin typeface="Arial Narrow" pitchFamily="34" charset="0"/>
              </a:rPr>
              <a:t>II. 	</a:t>
            </a:r>
            <a:r>
              <a:rPr lang="en-US" sz="3600" dirty="0" smtClean="0">
                <a:latin typeface="Arial Narrow" pitchFamily="34" charset="0"/>
              </a:rPr>
              <a:t>The Gospel of Salvation and the Gospel 					of the </a:t>
            </a:r>
            <a:r>
              <a:rPr lang="en-US" sz="3600" b="1" u="sng" dirty="0" smtClean="0">
                <a:solidFill>
                  <a:srgbClr val="FF0000"/>
                </a:solidFill>
                <a:latin typeface="Arial Narrow" pitchFamily="34" charset="0"/>
              </a:rPr>
              <a:t>Kingdom of God</a:t>
            </a:r>
            <a:r>
              <a:rPr lang="en-US" sz="3600" dirty="0" smtClean="0">
                <a:latin typeface="Arial Narrow" pitchFamily="34" charset="0"/>
              </a:rPr>
              <a:t>.</a:t>
            </a:r>
            <a:endParaRPr lang="en-SG" sz="3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77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9" y="1844675"/>
            <a:ext cx="8785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latin typeface="Arial Narrow" pitchFamily="34" charset="0"/>
              </a:rPr>
              <a:t>1. </a:t>
            </a:r>
            <a:r>
              <a:rPr lang="en-US" sz="3200" b="1" dirty="0">
                <a:latin typeface="Arial Narrow" pitchFamily="34" charset="0"/>
              </a:rPr>
              <a:t>	</a:t>
            </a:r>
            <a:r>
              <a:rPr lang="en-US" sz="3200" dirty="0" smtClean="0">
                <a:latin typeface="Arial Narrow" pitchFamily="34" charset="0"/>
              </a:rPr>
              <a:t>John, the Baptist preached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Kingdom of God</a:t>
            </a:r>
            <a:r>
              <a:rPr lang="en-US" sz="3200" dirty="0" smtClean="0">
                <a:latin typeface="Arial Narrow" pitchFamily="34" charset="0"/>
              </a:rPr>
              <a:t>.</a:t>
            </a:r>
            <a:endParaRPr lang="en-SG" sz="3200" dirty="0"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1881" y="2636912"/>
            <a:ext cx="547273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John 3:1 </a:t>
            </a:r>
            <a:r>
              <a:rPr lang="en-SG" sz="3200" dirty="0" smtClean="0">
                <a:latin typeface="Arial Narrow" pitchFamily="34" charset="0"/>
              </a:rPr>
              <a:t>In </a:t>
            </a:r>
            <a:r>
              <a:rPr lang="en-SG" sz="3200" dirty="0">
                <a:latin typeface="Arial Narrow" pitchFamily="34" charset="0"/>
              </a:rPr>
              <a:t>those days </a:t>
            </a:r>
            <a:r>
              <a:rPr lang="en-SG" sz="3200" dirty="0" smtClean="0">
                <a:latin typeface="Arial Narrow" pitchFamily="34" charset="0"/>
              </a:rPr>
              <a:t>John </a:t>
            </a: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latin typeface="Arial Narrow" pitchFamily="34" charset="0"/>
              </a:rPr>
              <a:t>the </a:t>
            </a:r>
            <a:r>
              <a:rPr lang="en-SG" sz="3200" dirty="0">
                <a:latin typeface="Arial Narrow" pitchFamily="34" charset="0"/>
              </a:rPr>
              <a:t>Baptist came preaching </a:t>
            </a:r>
            <a:r>
              <a:rPr lang="en-SG" sz="3200" dirty="0" smtClean="0">
                <a:latin typeface="Arial Narrow" pitchFamily="34" charset="0"/>
              </a:rPr>
              <a:t>in </a:t>
            </a: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latin typeface="Arial Narrow" pitchFamily="34" charset="0"/>
              </a:rPr>
              <a:t>the </a:t>
            </a:r>
            <a:r>
              <a:rPr lang="en-SG" sz="3200" dirty="0">
                <a:latin typeface="Arial Narrow" pitchFamily="34" charset="0"/>
              </a:rPr>
              <a:t>wilderness of Judea, </a:t>
            </a:r>
            <a:r>
              <a:rPr lang="en-SG" sz="3200" b="1" dirty="0" smtClean="0">
                <a:solidFill>
                  <a:srgbClr val="000066"/>
                </a:solidFill>
                <a:latin typeface="Arial Narrow" pitchFamily="34" charset="0"/>
              </a:rPr>
              <a:t>2</a:t>
            </a:r>
            <a:r>
              <a:rPr lang="en-SG" sz="3200" b="1" dirty="0" smtClean="0">
                <a:latin typeface="Arial Narrow" pitchFamily="34" charset="0"/>
              </a:rPr>
              <a:t> </a:t>
            </a:r>
            <a:r>
              <a:rPr lang="en-SG" sz="3200" dirty="0">
                <a:latin typeface="Arial Narrow" pitchFamily="34" charset="0"/>
              </a:rPr>
              <a:t>and saying, “Repent, for </a:t>
            </a:r>
            <a:r>
              <a:rPr lang="en-SG" sz="3200" dirty="0" smtClean="0">
                <a:latin typeface="Arial Narrow" pitchFamily="34" charset="0"/>
              </a:rPr>
              <a:t>the </a:t>
            </a:r>
            <a:r>
              <a:rPr lang="en-SG" sz="4000" b="1" u="sng" dirty="0">
                <a:solidFill>
                  <a:srgbClr val="CC0066"/>
                </a:solidFill>
                <a:latin typeface="Arial Narrow" pitchFamily="34" charset="0"/>
              </a:rPr>
              <a:t>kingdom </a:t>
            </a:r>
            <a:r>
              <a:rPr lang="en-SG" sz="4000" b="1" u="sng" dirty="0" smtClean="0">
                <a:solidFill>
                  <a:srgbClr val="CC0066"/>
                </a:solidFill>
                <a:latin typeface="Arial Narrow" pitchFamily="34" charset="0"/>
              </a:rPr>
              <a:t>of </a:t>
            </a:r>
            <a:r>
              <a:rPr lang="en-SG" sz="4000" b="1" u="sng" dirty="0">
                <a:solidFill>
                  <a:srgbClr val="CC0066"/>
                </a:solidFill>
                <a:latin typeface="Arial Narrow" pitchFamily="34" charset="0"/>
              </a:rPr>
              <a:t>heaven</a:t>
            </a:r>
            <a:r>
              <a:rPr lang="en-SG" sz="3200" dirty="0">
                <a:latin typeface="Arial Narrow" pitchFamily="34" charset="0"/>
              </a:rPr>
              <a:t> </a:t>
            </a:r>
            <a:endParaRPr lang="en-SG" sz="3200" dirty="0" smtClean="0"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>
                <a:latin typeface="Arial Narrow" pitchFamily="34" charset="0"/>
              </a:rPr>
              <a:t>i</a:t>
            </a:r>
            <a:r>
              <a:rPr lang="en-SG" sz="3200" dirty="0" smtClean="0">
                <a:latin typeface="Arial Narrow" pitchFamily="34" charset="0"/>
              </a:rPr>
              <a:t>s </a:t>
            </a:r>
            <a:r>
              <a:rPr lang="en-SG" sz="3200" dirty="0">
                <a:latin typeface="Arial Narrow" pitchFamily="34" charset="0"/>
              </a:rPr>
              <a:t>at hand!” </a:t>
            </a:r>
          </a:p>
        </p:txBody>
      </p:sp>
      <p:pic>
        <p:nvPicPr>
          <p:cNvPr id="7" name="Picture 4" descr="http://2.bp.blogspot.com/_F3lxzf9yDBA/TDMrrBGZVlI/AAAAAAAAL9g/0zysOd7BbV8/s1600/repent1%5B1%5D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34" t="4518" r="18810" b="4306"/>
          <a:stretch/>
        </p:blipFill>
        <p:spPr bwMode="auto">
          <a:xfrm>
            <a:off x="179389" y="2601764"/>
            <a:ext cx="3205242" cy="3707556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79389" y="6309320"/>
            <a:ext cx="8785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800"/>
              </a:spcBef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John 3:1-2</a:t>
            </a:r>
            <a:endParaRPr lang="en-SG" sz="2800" dirty="0">
              <a:solidFill>
                <a:schemeClr val="bg1">
                  <a:lumMod val="50000"/>
                </a:schemeClr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63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9" y="1844824"/>
            <a:ext cx="8785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latin typeface="Arial Narrow" pitchFamily="34" charset="0"/>
              </a:rPr>
              <a:t>2. </a:t>
            </a:r>
            <a:r>
              <a:rPr lang="en-US" sz="3200" b="1" dirty="0">
                <a:latin typeface="Arial Narrow" pitchFamily="34" charset="0"/>
              </a:rPr>
              <a:t>	</a:t>
            </a:r>
            <a:r>
              <a:rPr lang="en-US" sz="3200" dirty="0" smtClean="0">
                <a:latin typeface="Arial Narrow" pitchFamily="34" charset="0"/>
              </a:rPr>
              <a:t>The Lord Jesus came to preach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Gospel</a:t>
            </a:r>
            <a:r>
              <a:rPr lang="en-US" sz="32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latin typeface="Arial Narrow" pitchFamily="34" charset="0"/>
              </a:rPr>
              <a:t>of </a:t>
            </a:r>
            <a:br>
              <a:rPr lang="en-US" sz="3200" dirty="0" smtClean="0">
                <a:latin typeface="Arial Narrow" pitchFamily="34" charset="0"/>
              </a:rPr>
            </a:br>
            <a:r>
              <a:rPr lang="en-US" sz="3200" dirty="0" smtClean="0">
                <a:latin typeface="Arial Narrow" pitchFamily="34" charset="0"/>
              </a:rPr>
              <a:t>			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Kingdom</a:t>
            </a:r>
            <a:r>
              <a:rPr lang="en-US" sz="3200" dirty="0" smtClean="0">
                <a:latin typeface="Arial Narrow" pitchFamily="34" charset="0"/>
              </a:rPr>
              <a:t>.</a:t>
            </a:r>
            <a:endParaRPr lang="en-SG" sz="3200" dirty="0"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89" y="3068960"/>
            <a:ext cx="87852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solidFill>
                  <a:srgbClr val="000066"/>
                </a:solidFill>
                <a:latin typeface="Arial Narrow" pitchFamily="34" charset="0"/>
              </a:rPr>
              <a:t>Matthew 4:23</a:t>
            </a:r>
            <a:r>
              <a:rPr lang="en-US" sz="3200" dirty="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SG" sz="3200" dirty="0">
                <a:latin typeface="Arial Narrow" pitchFamily="34" charset="0"/>
              </a:rPr>
              <a:t>And </a:t>
            </a:r>
            <a:r>
              <a:rPr lang="en-SG" sz="3200" b="1" u="sng" dirty="0">
                <a:solidFill>
                  <a:srgbClr val="FF0000"/>
                </a:solidFill>
                <a:latin typeface="Arial Narrow" pitchFamily="34" charset="0"/>
              </a:rPr>
              <a:t>Jesus</a:t>
            </a:r>
            <a:r>
              <a:rPr lang="en-SG" sz="3200" dirty="0">
                <a:latin typeface="Arial Narrow" pitchFamily="34" charset="0"/>
              </a:rPr>
              <a:t> went about all Galilee, </a:t>
            </a:r>
            <a:endParaRPr lang="en-SG" sz="3200" dirty="0" smtClean="0"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latin typeface="Arial Narrow" pitchFamily="34" charset="0"/>
              </a:rPr>
              <a:t>teaching </a:t>
            </a:r>
            <a:r>
              <a:rPr lang="en-SG" sz="3200" dirty="0">
                <a:latin typeface="Arial Narrow" pitchFamily="34" charset="0"/>
              </a:rPr>
              <a:t>in their synagogues, preaching the </a:t>
            </a:r>
            <a:r>
              <a:rPr lang="en-SG" sz="4000" b="1" u="sng" dirty="0">
                <a:solidFill>
                  <a:srgbClr val="CC0066"/>
                </a:solidFill>
                <a:latin typeface="Arial Narrow" pitchFamily="34" charset="0"/>
              </a:rPr>
              <a:t>gospel </a:t>
            </a:r>
            <a:endParaRPr lang="en-SG" sz="4000" b="1" u="sng" dirty="0" smtClean="0">
              <a:solidFill>
                <a:srgbClr val="CC0066"/>
              </a:solidFill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4000" b="1" u="sng" dirty="0" smtClean="0">
                <a:solidFill>
                  <a:srgbClr val="CC0066"/>
                </a:solidFill>
                <a:latin typeface="Arial Narrow" pitchFamily="34" charset="0"/>
              </a:rPr>
              <a:t>of </a:t>
            </a:r>
            <a:r>
              <a:rPr lang="en-SG" sz="4000" b="1" u="sng" dirty="0">
                <a:solidFill>
                  <a:srgbClr val="CC0066"/>
                </a:solidFill>
                <a:latin typeface="Arial Narrow" pitchFamily="34" charset="0"/>
              </a:rPr>
              <a:t>the kingdom</a:t>
            </a:r>
            <a:r>
              <a:rPr lang="en-SG" sz="3200" dirty="0">
                <a:latin typeface="Arial Narrow" pitchFamily="34" charset="0"/>
              </a:rPr>
              <a:t>, and healing all kinds of sickness </a:t>
            </a:r>
            <a:endParaRPr lang="en-SG" sz="3200" dirty="0" smtClean="0">
              <a:latin typeface="Arial Narrow" pitchFamily="34" charset="0"/>
            </a:endParaRPr>
          </a:p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dirty="0" smtClean="0">
                <a:latin typeface="Arial Narrow" pitchFamily="34" charset="0"/>
              </a:rPr>
              <a:t>and </a:t>
            </a:r>
            <a:r>
              <a:rPr lang="en-SG" sz="3200" dirty="0">
                <a:latin typeface="Arial Narrow" pitchFamily="34" charset="0"/>
              </a:rPr>
              <a:t>all kinds of disease among the people. </a:t>
            </a:r>
          </a:p>
        </p:txBody>
      </p:sp>
    </p:spTree>
    <p:extLst>
      <p:ext uri="{BB962C8B-B14F-4D97-AF65-F5344CB8AC3E}">
        <p14:creationId xmlns:p14="http://schemas.microsoft.com/office/powerpoint/2010/main" val="188115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9" y="1844824"/>
            <a:ext cx="8785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US" sz="3200" b="1" dirty="0" smtClean="0">
                <a:latin typeface="Arial Narrow" pitchFamily="34" charset="0"/>
              </a:rPr>
              <a:t>3. 	</a:t>
            </a:r>
            <a:r>
              <a:rPr lang="en-US" sz="3200" dirty="0" smtClean="0">
                <a:latin typeface="Arial Narrow" pitchFamily="34" charset="0"/>
              </a:rPr>
              <a:t>The </a:t>
            </a:r>
            <a:r>
              <a:rPr lang="en-US" sz="3200" dirty="0">
                <a:latin typeface="Arial Narrow" pitchFamily="34" charset="0"/>
              </a:rPr>
              <a:t>C</a:t>
            </a:r>
            <a:r>
              <a:rPr lang="en-US" sz="3200" dirty="0" smtClean="0">
                <a:latin typeface="Arial Narrow" pitchFamily="34" charset="0"/>
              </a:rPr>
              <a:t>hurch in recent history has 	emphasized </a:t>
            </a:r>
            <a:br>
              <a:rPr lang="en-US" sz="3200" dirty="0" smtClean="0">
                <a:latin typeface="Arial Narrow" pitchFamily="34" charset="0"/>
              </a:rPr>
            </a:br>
            <a:r>
              <a:rPr lang="en-US" sz="3200" dirty="0" smtClean="0">
                <a:latin typeface="Arial Narrow" pitchFamily="34" charset="0"/>
              </a:rPr>
              <a:t>			the Gospel of Salvation to the almost exclusion </a:t>
            </a:r>
            <a:br>
              <a:rPr lang="en-US" sz="3200" dirty="0" smtClean="0">
                <a:latin typeface="Arial Narrow" pitchFamily="34" charset="0"/>
              </a:rPr>
            </a:br>
            <a:r>
              <a:rPr lang="en-US" sz="3200" dirty="0" smtClean="0">
                <a:latin typeface="Arial Narrow" pitchFamily="34" charset="0"/>
              </a:rPr>
              <a:t>			of the </a:t>
            </a:r>
            <a:r>
              <a:rPr lang="en-US" sz="3200" b="1" u="sng" dirty="0" smtClean="0">
                <a:solidFill>
                  <a:srgbClr val="FF0000"/>
                </a:solidFill>
                <a:latin typeface="Arial Narrow" pitchFamily="34" charset="0"/>
              </a:rPr>
              <a:t>Kingdom</a:t>
            </a:r>
            <a:r>
              <a:rPr lang="en-US" sz="3200" dirty="0" smtClean="0">
                <a:solidFill>
                  <a:srgbClr val="0066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latin typeface="Arial Narrow" pitchFamily="34" charset="0"/>
              </a:rPr>
              <a:t>of God.</a:t>
            </a:r>
            <a:endParaRPr lang="en-SG" sz="3200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389" y="3645024"/>
            <a:ext cx="8785224" cy="646331"/>
          </a:xfrm>
          <a:prstGeom prst="rect">
            <a:avLst/>
          </a:prstGeom>
          <a:solidFill>
            <a:srgbClr val="6C5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600" b="1" dirty="0" smtClean="0">
                <a:latin typeface="Arial Narrow" pitchFamily="34" charset="0"/>
              </a:rPr>
              <a:t>Gospel of Salvation</a:t>
            </a:r>
            <a:endParaRPr lang="en-SG" sz="3600" b="1" dirty="0"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4581128"/>
            <a:ext cx="439249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i="1" dirty="0" smtClean="0">
                <a:solidFill>
                  <a:srgbClr val="000066"/>
                </a:solidFill>
                <a:latin typeface="Arial Narrow" pitchFamily="34" charset="0"/>
                <a:cs typeface="Times New Roman" pitchFamily="18" charset="0"/>
              </a:rPr>
              <a:t>John 3:16; 1:12; 5:24</a:t>
            </a:r>
            <a:endParaRPr lang="en-SG" sz="3200" i="1" dirty="0">
              <a:solidFill>
                <a:srgbClr val="000066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62" y="4581128"/>
            <a:ext cx="4392551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tabLst>
                <a:tab pos="176213" algn="l"/>
                <a:tab pos="354013" algn="l"/>
                <a:tab pos="530225" algn="l"/>
                <a:tab pos="722313" algn="l"/>
                <a:tab pos="900113" algn="l"/>
                <a:tab pos="1076325" algn="l"/>
                <a:tab pos="1254125" algn="l"/>
                <a:tab pos="1430338" algn="l"/>
                <a:tab pos="1608138" algn="l"/>
                <a:tab pos="1798638" algn="l"/>
                <a:tab pos="1976438" algn="l"/>
                <a:tab pos="2152650" algn="l"/>
                <a:tab pos="2330450" algn="l"/>
                <a:tab pos="2506663" algn="l"/>
                <a:tab pos="2684463" algn="l"/>
                <a:tab pos="2876550" algn="l"/>
                <a:tab pos="3052763" algn="l"/>
                <a:tab pos="3230563" algn="l"/>
                <a:tab pos="3406775" algn="l"/>
              </a:tabLst>
            </a:pPr>
            <a:r>
              <a:rPr lang="en-SG" sz="3200" i="1" dirty="0" smtClean="0">
                <a:solidFill>
                  <a:srgbClr val="660066"/>
                </a:solidFill>
                <a:latin typeface="Arial Narrow" pitchFamily="34" charset="0"/>
                <a:cs typeface="Times New Roman" pitchFamily="18" charset="0"/>
              </a:rPr>
              <a:t>Romans 10:9-10</a:t>
            </a:r>
            <a:endParaRPr lang="en-SG" sz="3200" i="1" dirty="0">
              <a:solidFill>
                <a:srgbClr val="660066"/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33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1643</Words>
  <Application>Microsoft Office PowerPoint</Application>
  <PresentationFormat>On-screen Show (4:3)</PresentationFormat>
  <Paragraphs>214</Paragraphs>
  <Slides>48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48</vt:i4>
      </vt:variant>
    </vt:vector>
  </HeadingPairs>
  <TitlesOfParts>
    <vt:vector size="59" baseType="lpstr">
      <vt:lpstr>Office Theme</vt:lpstr>
      <vt:lpstr>2_Office Theme</vt:lpstr>
      <vt:lpstr>3_Office Theme</vt:lpstr>
      <vt:lpstr>4_Office Theme</vt:lpstr>
      <vt:lpstr>1_Office Theme</vt:lpstr>
      <vt:lpstr>5_Office Theme</vt:lpstr>
      <vt:lpstr>8_Office Theme</vt:lpstr>
      <vt:lpstr>6_Office Theme</vt:lpstr>
      <vt:lpstr>10_Office Theme</vt:lpstr>
      <vt:lpstr>7_Office Theme</vt:lpstr>
      <vt:lpstr>9_Office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DanFoo</cp:lastModifiedBy>
  <cp:revision>95</cp:revision>
  <dcterms:created xsi:type="dcterms:W3CDTF">2012-06-18T06:50:11Z</dcterms:created>
  <dcterms:modified xsi:type="dcterms:W3CDTF">2012-07-08T00:41:24Z</dcterms:modified>
</cp:coreProperties>
</file>