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52" r:id="rId2"/>
    <p:sldId id="268" r:id="rId3"/>
    <p:sldId id="373" r:id="rId4"/>
    <p:sldId id="353" r:id="rId5"/>
    <p:sldId id="271" r:id="rId6"/>
    <p:sldId id="357" r:id="rId7"/>
    <p:sldId id="273" r:id="rId8"/>
    <p:sldId id="333" r:id="rId9"/>
    <p:sldId id="362" r:id="rId10"/>
    <p:sldId id="330" r:id="rId11"/>
    <p:sldId id="374" r:id="rId12"/>
    <p:sldId id="275" r:id="rId13"/>
    <p:sldId id="363" r:id="rId14"/>
    <p:sldId id="364" r:id="rId15"/>
    <p:sldId id="358" r:id="rId16"/>
    <p:sldId id="359" r:id="rId17"/>
    <p:sldId id="367" r:id="rId18"/>
    <p:sldId id="360" r:id="rId19"/>
    <p:sldId id="302" r:id="rId20"/>
    <p:sldId id="303" r:id="rId21"/>
    <p:sldId id="325" r:id="rId22"/>
    <p:sldId id="375" r:id="rId23"/>
    <p:sldId id="305" r:id="rId24"/>
    <p:sldId id="306" r:id="rId25"/>
    <p:sldId id="307" r:id="rId26"/>
    <p:sldId id="355" r:id="rId27"/>
    <p:sldId id="379" r:id="rId28"/>
    <p:sldId id="309" r:id="rId29"/>
    <p:sldId id="310" r:id="rId30"/>
    <p:sldId id="311" r:id="rId31"/>
    <p:sldId id="312" r:id="rId32"/>
    <p:sldId id="314" r:id="rId33"/>
    <p:sldId id="315" r:id="rId34"/>
    <p:sldId id="316" r:id="rId35"/>
    <p:sldId id="376" r:id="rId36"/>
    <p:sldId id="259" r:id="rId37"/>
    <p:sldId id="344" r:id="rId38"/>
    <p:sldId id="260" r:id="rId39"/>
    <p:sldId id="318" r:id="rId40"/>
    <p:sldId id="372" r:id="rId41"/>
    <p:sldId id="332" r:id="rId42"/>
    <p:sldId id="331" r:id="rId43"/>
    <p:sldId id="326" r:id="rId44"/>
    <p:sldId id="319" r:id="rId45"/>
    <p:sldId id="377" r:id="rId46"/>
    <p:sldId id="343" r:id="rId47"/>
    <p:sldId id="368" r:id="rId48"/>
    <p:sldId id="347" r:id="rId49"/>
    <p:sldId id="378" r:id="rId50"/>
    <p:sldId id="349" r:id="rId51"/>
    <p:sldId id="265" r:id="rId5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296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000066"/>
    <a:srgbClr val="354858"/>
    <a:srgbClr val="006600"/>
    <a:srgbClr val="660066"/>
    <a:srgbClr val="851806"/>
    <a:srgbClr val="433E21"/>
    <a:srgbClr val="F54A2A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 showGuides="1">
      <p:cViewPr varScale="1">
        <p:scale>
          <a:sx n="80" d="100"/>
          <a:sy n="80" d="100"/>
        </p:scale>
        <p:origin x="710" y="62"/>
      </p:cViewPr>
      <p:guideLst>
        <p:guide orient="horz" pos="1253"/>
        <p:guide pos="3296"/>
        <p:guide pos="166"/>
        <p:guide pos="7514"/>
        <p:guide orient="horz" pos="164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9A420-67E0-4E18-85C1-D7830300C2E6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3B0E-2DC1-4D2C-BE72-588E3F6750A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273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9CC7-79D9-4ECD-A900-7A70D4D6A1D4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5E553-8790-445E-8543-C425B2D7AF8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34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519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5E553-8790-445E-8543-C425B2D7AF8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816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849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535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668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3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194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0186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963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853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7930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5E553-8790-445E-8543-C425B2D7AF8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72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328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9426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690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884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6410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466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0526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5033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713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5255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9359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4013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8807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5E553-8790-445E-8543-C425B2D7AF8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00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757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368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682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4039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9535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62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37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4064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3601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1474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5E553-8790-445E-8543-C425B2D7AF8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522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605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846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57689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49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46544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50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0153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51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79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688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138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370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5445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E553-8790-445E-8543-C425B2D7AF8D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120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399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943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20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48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069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81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74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61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35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913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15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C906-7A4A-4F96-A704-4BDF61EEF02F}" type="datetimeFigureOut">
              <a:rPr lang="en-SG" smtClean="0"/>
              <a:t>19/6/2019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4075-19C6-48E9-944D-F578E02258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67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4800" y="278499"/>
            <a:ext cx="78136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I.  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Schemes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evil one.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1.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accuser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S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deceiver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3.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liar</a:t>
            </a:r>
            <a:r>
              <a:rPr lang="en-SG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murderer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4.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condemner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5.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devourer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S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835" y="4709509"/>
            <a:ext cx="6638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10:10a</a:t>
            </a:r>
            <a:r>
              <a:rPr lang="en-SG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thief does not come except to </a:t>
            </a:r>
            <a:r>
              <a:rPr lang="en-SG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steal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and to </a:t>
            </a:r>
            <a:r>
              <a:rPr lang="en-SG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kill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and to </a:t>
            </a:r>
            <a:r>
              <a:rPr lang="en-SG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destroy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9"/>
            <a:ext cx="4369215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3" y="282214"/>
            <a:ext cx="1166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 the Warfare - 5 Basic Fronts: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I. 		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SG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Schemes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 the evil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	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</a:t>
            </a:r>
            <a:r>
              <a:rPr kumimoji="0" lang="en-SG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against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Demonic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Strongholds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our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 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to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35485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0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1928475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274411" y="282361"/>
            <a:ext cx="1012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against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411" y="2374337"/>
            <a:ext cx="6496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latin typeface="Arial Narrow" panose="020B0606020202030204" pitchFamily="34" charset="0"/>
              </a:rPr>
              <a:t>Ephesians 4:27</a:t>
            </a:r>
            <a:r>
              <a:rPr lang="en-SG" sz="2800" b="1" dirty="0">
                <a:solidFill>
                  <a:srgbClr val="FFFFCC"/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nor give </a:t>
            </a:r>
            <a:r>
              <a:rPr lang="en-SG" sz="44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place-ground-foothold-doorway</a:t>
            </a:r>
            <a:r>
              <a:rPr lang="en-SG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SG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the devil.</a:t>
            </a:r>
          </a:p>
        </p:txBody>
      </p:sp>
    </p:spTree>
    <p:extLst>
      <p:ext uri="{BB962C8B-B14F-4D97-AF65-F5344CB8AC3E}">
        <p14:creationId xmlns:p14="http://schemas.microsoft.com/office/powerpoint/2010/main" val="38574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3488"/>
            <a:ext cx="12201144" cy="562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Image result for saul was very ang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3552323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050" y="277138"/>
            <a:ext cx="1165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II. 	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Giving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Space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- Ground to the evil one to work against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8403" y="1537395"/>
            <a:ext cx="834417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The Example of Saul - Space for Enemies to Harass</a:t>
            </a:r>
          </a:p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1 Samuel 18:8, 10a</a:t>
            </a:r>
          </a:p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baseline="-25000" dirty="0">
                <a:solidFill>
                  <a:srgbClr val="000066"/>
                </a:solidFill>
                <a:latin typeface="Arial Narrow" panose="020B0606020202030204" pitchFamily="34" charset="0"/>
              </a:rPr>
              <a:t>8</a:t>
            </a:r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Then </a:t>
            </a:r>
            <a:r>
              <a:rPr lang="en-SG" sz="36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Saul was very angry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, and the saying displeased him; and he said, “They have ascribed </a:t>
            </a:r>
            <a:r>
              <a:rPr lang="en-SG" sz="3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 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David ten thousands, and to me they have ascribed only thousands. Now what more can he have but </a:t>
            </a:r>
            <a:r>
              <a:rPr lang="en-SG" sz="3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kingdom?”</a:t>
            </a:r>
          </a:p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baseline="-25000" dirty="0">
                <a:solidFill>
                  <a:srgbClr val="000066"/>
                </a:solidFill>
                <a:latin typeface="Arial Narrow" panose="020B0606020202030204" pitchFamily="34" charset="0"/>
              </a:rPr>
              <a:t>10</a:t>
            </a:r>
            <a:r>
              <a:rPr lang="en-SG" sz="3600" b="1" baseline="-25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And it happened on the next day that the </a:t>
            </a:r>
            <a:r>
              <a:rPr lang="en-SG" sz="3600" b="1" u="sng" dirty="0">
                <a:solidFill>
                  <a:srgbClr val="660033"/>
                </a:solidFill>
                <a:latin typeface="Arial Narrow" panose="020B0606020202030204" pitchFamily="34" charset="0"/>
              </a:rPr>
              <a:t>distressing spirit</a:t>
            </a:r>
            <a:r>
              <a:rPr lang="en-SG" sz="3000" dirty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from God </a:t>
            </a:r>
            <a:r>
              <a:rPr lang="en-SG" sz="3600" b="1" u="sng" dirty="0">
                <a:solidFill>
                  <a:srgbClr val="B14B49"/>
                </a:solidFill>
                <a:latin typeface="Arial Narrow" panose="020B0606020202030204" pitchFamily="34" charset="0"/>
              </a:rPr>
              <a:t>came upon Saul</a:t>
            </a:r>
            <a:r>
              <a:rPr lang="en-SG" sz="3000" dirty="0">
                <a:solidFill>
                  <a:srgbClr val="B14B49"/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prstClr val="black"/>
                </a:solidFill>
                <a:latin typeface="Arial Narrow" panose="020B0606020202030204" pitchFamily="34" charset="0"/>
              </a:rPr>
              <a:t>..</a:t>
            </a:r>
            <a:endParaRPr lang="en-SG" sz="3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669" y="277138"/>
            <a:ext cx="116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II. 	</a:t>
            </a:r>
            <a:r>
              <a:rPr lang="en-SG" sz="3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Giving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Space</a:t>
            </a:r>
            <a:r>
              <a:rPr lang="en-SG" sz="3600" dirty="0">
                <a:solidFill>
                  <a:prstClr val="white"/>
                </a:solidFill>
                <a:latin typeface="Arial Narrow" panose="020B0606020202030204" pitchFamily="34" charset="0"/>
              </a:rPr>
              <a:t> - Ground to the evil one to work against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6505" y="1803759"/>
            <a:ext cx="493197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2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The Example of Saul - Space for Enemies </a:t>
            </a:r>
            <a:r>
              <a:rPr lang="en-SG" sz="32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to </a:t>
            </a:r>
            <a:r>
              <a:rPr lang="en-SG" sz="32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Harass</a:t>
            </a:r>
          </a:p>
          <a:p>
            <a:pPr>
              <a:spcBef>
                <a:spcPts val="18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latin typeface="Arial Narrow" panose="020B0606020202030204" pitchFamily="34" charset="0"/>
              </a:rPr>
              <a:t>Ephesians 4:26-27</a:t>
            </a:r>
            <a:r>
              <a:rPr lang="en-SG" sz="3200" b="1" dirty="0">
                <a:solidFill>
                  <a:srgbClr val="FFFFCC"/>
                </a:solidFill>
                <a:latin typeface="Arial Narrow" panose="020B0606020202030204" pitchFamily="34" charset="0"/>
              </a:rPr>
              <a:t/>
            </a:r>
            <a:br>
              <a:rPr lang="en-SG" sz="3200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SG" sz="3600" b="1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26</a:t>
            </a:r>
            <a:r>
              <a:rPr lang="en-SG" sz="3600" dirty="0">
                <a:solidFill>
                  <a:srgbClr val="FFFFCC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solidFill>
                  <a:prstClr val="white"/>
                </a:solidFill>
                <a:latin typeface="Arial Narrow" panose="020B0606020202030204" pitchFamily="34" charset="0"/>
              </a:rPr>
              <a:t>“</a:t>
            </a:r>
            <a:r>
              <a:rPr lang="en-SG" sz="36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Be angry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</a:rPr>
              <a:t>, </a:t>
            </a:r>
            <a:r>
              <a:rPr lang="en-SG" sz="36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and do not sin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</a:rPr>
              <a:t>”: do not let the sun </a:t>
            </a:r>
            <a:r>
              <a:rPr lang="en-SG" sz="3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go 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</a:rPr>
              <a:t>down on your wrath, </a:t>
            </a:r>
            <a:r>
              <a:rPr lang="en-SG" sz="3600" b="1" baseline="-250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27 </a:t>
            </a:r>
            <a:r>
              <a:rPr lang="en-SG" sz="3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nor give place-ground-foothold </a:t>
            </a:r>
            <a:r>
              <a:rPr lang="en-SG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SG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SG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to </a:t>
            </a:r>
            <a:r>
              <a:rPr lang="en-SG" sz="3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the devil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7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2632"/>
            <a:ext cx="12192000" cy="5615368"/>
          </a:xfrm>
          <a:prstGeom prst="rect">
            <a:avLst/>
          </a:prstGeom>
          <a:solidFill>
            <a:srgbClr val="ECD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7"/>
          <a:stretch/>
        </p:blipFill>
        <p:spPr bwMode="auto">
          <a:xfrm>
            <a:off x="8101780" y="1242632"/>
            <a:ext cx="4105397" cy="56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050" y="277138"/>
            <a:ext cx="1165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work against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051" y="1517935"/>
            <a:ext cx="799587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Example of Solomon 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Space for Enemies to Harass -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Kings 11:4-6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it was so, when </a:t>
            </a: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Solomon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was old, that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his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wives turned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his heart after other gods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and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his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heart was not loyal to the Lord his God, as was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heart of his father David. </a:t>
            </a:r>
            <a:r>
              <a:rPr kumimoji="0" lang="en-SG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For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Solomon went </a:t>
            </a:r>
            <a: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after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Ashtoreth </a:t>
            </a:r>
            <a: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goddess of the Sidonians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after </a:t>
            </a:r>
            <a:r>
              <a:rPr kumimoji="0" lang="en-SG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Milcom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abomination of the Ammonites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en-SG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Solomon </a:t>
            </a:r>
            <a:r>
              <a:rPr kumimoji="0" lang="en-SG" sz="3000" b="1" i="0" u="sng" strike="noStrike" kern="1200" cap="none" spc="0" normalizeH="0" baseline="0" noProof="0" dirty="0">
                <a:ln>
                  <a:noFill/>
                </a:ln>
                <a:solidFill>
                  <a:srgbClr val="5116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did evil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sight of the Lord, and did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fully follow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Lord, as did his father David.</a:t>
            </a:r>
          </a:p>
        </p:txBody>
      </p:sp>
    </p:spTree>
    <p:extLst>
      <p:ext uri="{BB962C8B-B14F-4D97-AF65-F5344CB8AC3E}">
        <p14:creationId xmlns:p14="http://schemas.microsoft.com/office/powerpoint/2010/main" val="41408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669" y="277138"/>
            <a:ext cx="116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work against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669" y="1603870"/>
            <a:ext cx="116558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Example of Solomon - Space for Enemies to Harass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Kings 11:14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Now the Lord raised up an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adversary against Solomon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SG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Hadad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the Edomite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he was a descendant of the king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Edom.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3228" y="3835403"/>
            <a:ext cx="4925247" cy="461665"/>
          </a:xfrm>
          <a:prstGeom prst="rect">
            <a:avLst/>
          </a:prstGeom>
          <a:solidFill>
            <a:srgbClr val="5116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AB’s bro - prop in K, biz, law-suits, etc.</a:t>
            </a:r>
          </a:p>
        </p:txBody>
      </p:sp>
    </p:spTree>
    <p:extLst>
      <p:ext uri="{BB962C8B-B14F-4D97-AF65-F5344CB8AC3E}">
        <p14:creationId xmlns:p14="http://schemas.microsoft.com/office/powerpoint/2010/main" val="3458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28475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669" y="277138"/>
            <a:ext cx="116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work against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50" y="1243320"/>
            <a:ext cx="116554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Example of Solomon - Space for Enemies to Harass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Kings 11:23, 25-26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baseline="-25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</a:t>
            </a: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God raised up </a:t>
            </a:r>
            <a:r>
              <a:rPr lang="en-SG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another adversary against him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SG" sz="32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Rezon</a:t>
            </a:r>
            <a:r>
              <a:rPr lang="en-SG" sz="32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</a:t>
            </a:r>
            <a:r>
              <a:rPr lang="en-SG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son </a:t>
            </a:r>
            <a:br>
              <a:rPr lang="en-SG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</a:t>
            </a:r>
            <a:r>
              <a:rPr lang="en-SG" sz="32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Eliadah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who had fled from his lord, </a:t>
            </a:r>
            <a:r>
              <a:rPr lang="en-SG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Hadadezer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king of </a:t>
            </a:r>
            <a:r>
              <a:rPr lang="en-SG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Zobah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baseline="-25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25</a:t>
            </a:r>
            <a:r>
              <a:rPr lang="en-SG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was </a:t>
            </a:r>
            <a:r>
              <a:rPr lang="en-SG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 adversary of Israel all the days of Solomon</a:t>
            </a:r>
            <a:r>
              <a:rPr lang="en-SG" sz="3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(besides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trouble that </a:t>
            </a:r>
            <a:r>
              <a:rPr lang="en-SG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Hadad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caused); and he abhorred Israel, and reigned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Syria.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600" b="1" baseline="-25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26</a:t>
            </a:r>
            <a:r>
              <a:rPr lang="en-SG" sz="3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</a:t>
            </a:r>
            <a:r>
              <a:rPr lang="en-SG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Solomon’s servant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SG" sz="32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Jeroboam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son of </a:t>
            </a:r>
            <a:r>
              <a:rPr lang="en-SG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Nebat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Ephraimite from </a:t>
            </a:r>
            <a:r>
              <a:rPr lang="en-SG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Zereda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whose mother’s name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was </a:t>
            </a:r>
            <a:r>
              <a:rPr lang="en-SG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Zeruah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a widow,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also </a:t>
            </a:r>
            <a:r>
              <a:rPr lang="en-SG" sz="32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rebelled </a:t>
            </a:r>
            <a:r>
              <a:rPr lang="en-SG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against </a:t>
            </a:r>
            <a:r>
              <a:rPr lang="en-SG" sz="32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king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8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0593" y="277138"/>
            <a:ext cx="668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	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one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work against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0593" y="1998663"/>
            <a:ext cx="6687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Proverbs 16:7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When a man’s ways please the Lord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 makes </a:t>
            </a:r>
            <a:r>
              <a:rPr kumimoji="0" lang="en-SG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even his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enemies to be at peace with him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1928475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5241925" y="277138"/>
            <a:ext cx="669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	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one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work against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2232" y="2298347"/>
            <a:ext cx="66960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66572">
              <a:tabLst>
                <a:tab pos="367071" algn="l"/>
                <a:tab pos="541794" algn="l"/>
                <a:tab pos="718115" algn="l"/>
                <a:tab pos="908865" algn="l"/>
                <a:tab pos="1085192" algn="l"/>
                <a:tab pos="1274332" algn="l"/>
                <a:tab pos="1450658" algn="l"/>
                <a:tab pos="1626986" algn="l"/>
                <a:tab pos="1817728" algn="l"/>
                <a:tab pos="1992453" algn="l"/>
                <a:tab pos="2168772" algn="l"/>
                <a:tab pos="2359522" algn="l"/>
                <a:tab pos="2535835" algn="l"/>
                <a:tab pos="2710560" algn="l"/>
                <a:tab pos="2901317" algn="l"/>
              </a:tabLst>
              <a:defRPr/>
            </a:pPr>
            <a:r>
              <a:rPr lang="en-SG" sz="4000" b="1" dirty="0">
                <a:solidFill>
                  <a:srgbClr val="FFFFCC"/>
                </a:solidFill>
                <a:latin typeface="Arial Narrow" panose="020B0606020202030204" pitchFamily="34" charset="0"/>
              </a:rPr>
              <a:t>Ephesians 4:30</a:t>
            </a:r>
            <a:r>
              <a:rPr lang="en-SG" sz="3200" b="1" dirty="0">
                <a:solidFill>
                  <a:srgbClr val="FFFFCC"/>
                </a:solidFill>
                <a:latin typeface="Arial Narrow" panose="020B0606020202030204" pitchFamily="34" charset="0"/>
              </a:rPr>
              <a:t> </a:t>
            </a:r>
            <a:r>
              <a:rPr lang="en-SG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[For Believers]</a:t>
            </a:r>
            <a:endParaRPr lang="en-SG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66572">
              <a:tabLst>
                <a:tab pos="367071" algn="l"/>
                <a:tab pos="541794" algn="l"/>
                <a:tab pos="718115" algn="l"/>
                <a:tab pos="908865" algn="l"/>
                <a:tab pos="1085192" algn="l"/>
                <a:tab pos="1274332" algn="l"/>
                <a:tab pos="1450658" algn="l"/>
                <a:tab pos="1626986" algn="l"/>
                <a:tab pos="1817728" algn="l"/>
                <a:tab pos="1992453" algn="l"/>
                <a:tab pos="2168772" algn="l"/>
                <a:tab pos="2359522" algn="l"/>
                <a:tab pos="2535835" algn="l"/>
                <a:tab pos="2710560" algn="l"/>
                <a:tab pos="2901317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SG" sz="3600" b="1" u="sng" dirty="0">
                <a:solidFill>
                  <a:srgbClr val="66CCFF"/>
                </a:solidFill>
                <a:latin typeface="Arial Narrow" pitchFamily="34" charset="0"/>
              </a:rPr>
              <a:t>do not grieve the Holy Spirit</a:t>
            </a:r>
            <a:r>
              <a:rPr lang="en-SG" sz="2800" dirty="0">
                <a:solidFill>
                  <a:srgbClr val="66CCFF"/>
                </a:solidFill>
                <a:latin typeface="Arial Narrow" pitchFamily="34" charset="0"/>
              </a:rPr>
              <a:t> </a:t>
            </a:r>
            <a:r>
              <a:rPr lang="en-SG" sz="2800" dirty="0" smtClean="0">
                <a:solidFill>
                  <a:srgbClr val="66CCFF"/>
                </a:solidFill>
                <a:latin typeface="Arial Narrow" pitchFamily="34" charset="0"/>
              </a:rPr>
              <a:t/>
            </a:r>
            <a:br>
              <a:rPr lang="en-SG" sz="2800" dirty="0" smtClean="0">
                <a:solidFill>
                  <a:srgbClr val="66CCFF"/>
                </a:solidFill>
                <a:latin typeface="Arial Narrow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</a:rPr>
              <a:t>God, by whom you were sealed for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</a:rPr>
              <a:t>day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</a:rPr>
              <a:t>redemption. </a:t>
            </a:r>
            <a:endParaRPr lang="en-US" sz="30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3" y="282214"/>
            <a:ext cx="1166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Understand the Warfare - 5 Basic Fronts: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I. 		</a:t>
            </a:r>
            <a:r>
              <a:rPr lang="en-SG" sz="4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n-SG" sz="3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Schemes</a:t>
            </a:r>
            <a:r>
              <a:rPr lang="en-SG" sz="3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the evil one.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II. 		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Giving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Space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- Ground to the evil one to </a:t>
            </a:r>
            <a:r>
              <a:rPr lang="en-SG" sz="3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work against 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us.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III. 	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Demonic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Strongholds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in our lives.</a:t>
            </a:r>
            <a:endParaRPr lang="en-SG" sz="40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IV. 	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Shakings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in the demonic world around us.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V. 		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Failing to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Surrender</a:t>
            </a:r>
            <a:r>
              <a:rPr lang="en-SG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to the Lordship of Christ.</a:t>
            </a:r>
            <a:endParaRPr lang="en-SG" sz="36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052" y="5159647"/>
            <a:ext cx="4118423" cy="907941"/>
          </a:xfrm>
          <a:prstGeom prst="rect">
            <a:avLst/>
          </a:prstGeom>
          <a:solidFill>
            <a:srgbClr val="354858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War is won. Soccer - Coach.</a:t>
            </a:r>
          </a:p>
          <a:p>
            <a:pPr algn="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Battle - personal - various fronts.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3050" y="277138"/>
            <a:ext cx="116554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do we grieve the Holy Spirit?</a:t>
            </a:r>
            <a:endParaRPr lang="en-SG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Ephesians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4:25-32 - 5:5: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7840" y="2797303"/>
            <a:ext cx="727964" cy="584775"/>
          </a:xfrm>
          <a:prstGeom prst="rect">
            <a:avLst/>
          </a:prstGeom>
          <a:solidFill>
            <a:srgbClr val="333399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829" y="1493660"/>
            <a:ext cx="4706927" cy="584775"/>
          </a:xfrm>
          <a:prstGeom prst="rect">
            <a:avLst/>
          </a:prstGeom>
          <a:solidFill>
            <a:srgbClr val="F79646">
              <a:lumMod val="75000"/>
            </a:srgb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Give Ground to the Evil 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050" y="2141656"/>
            <a:ext cx="997624" cy="584775"/>
          </a:xfrm>
          <a:prstGeom prst="rect">
            <a:avLst/>
          </a:prstGeom>
          <a:solidFill>
            <a:srgbClr val="6600FF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Steal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3454" y="2797303"/>
            <a:ext cx="939592" cy="584775"/>
          </a:xfrm>
          <a:prstGeom prst="rect">
            <a:avLst/>
          </a:prstGeom>
          <a:solidFill>
            <a:srgbClr val="FF99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Lazy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5770" y="2797304"/>
            <a:ext cx="1291234" cy="584775"/>
          </a:xfrm>
          <a:prstGeom prst="rect">
            <a:avLst/>
          </a:prstGeom>
          <a:solidFill>
            <a:srgbClr val="0099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Selfish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0598" y="2789652"/>
            <a:ext cx="1309045" cy="584775"/>
          </a:xfrm>
          <a:prstGeom prst="rect">
            <a:avLst/>
          </a:prstGeom>
          <a:solidFill>
            <a:srgbClr val="CC00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Stingy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5932" y="1493660"/>
            <a:ext cx="2616622" cy="584775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Corrupt Words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4821" y="4123095"/>
            <a:ext cx="2191367" cy="584775"/>
          </a:xfrm>
          <a:prstGeom prst="rect">
            <a:avLst/>
          </a:prstGeom>
          <a:solidFill>
            <a:srgbClr val="8064A2">
              <a:lumMod val="50000"/>
            </a:srgb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Bitterness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6085" y="4763005"/>
            <a:ext cx="1229870" cy="584775"/>
          </a:xfrm>
          <a:prstGeom prst="rect">
            <a:avLst/>
          </a:prstGeom>
          <a:solidFill>
            <a:srgbClr val="80008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Wrath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587" y="3456352"/>
            <a:ext cx="1213387" cy="584775"/>
          </a:xfrm>
          <a:prstGeom prst="rect">
            <a:avLst/>
          </a:prstGeom>
          <a:solidFill>
            <a:srgbClr val="C000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Anger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003" y="6046270"/>
            <a:ext cx="1368152" cy="584775"/>
          </a:xfrm>
          <a:prstGeom prst="rect">
            <a:avLst/>
          </a:prstGeom>
          <a:solidFill>
            <a:srgbClr val="3333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Clamor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1150" y="5402913"/>
            <a:ext cx="2845039" cy="584775"/>
          </a:xfrm>
          <a:prstGeom prst="rect">
            <a:avLst/>
          </a:prstGeom>
          <a:solidFill>
            <a:srgbClr val="FF3399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Evil Speaking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70461" y="2149696"/>
            <a:ext cx="1242296" cy="584775"/>
          </a:xfrm>
          <a:prstGeom prst="rect">
            <a:avLst/>
          </a:prstGeom>
          <a:solidFill>
            <a:srgbClr val="660066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Malice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3798" y="3456350"/>
            <a:ext cx="1575830" cy="584775"/>
          </a:xfrm>
          <a:prstGeom prst="rect">
            <a:avLst/>
          </a:prstGeom>
          <a:solidFill>
            <a:srgbClr val="CC66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Unkind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050" y="4763006"/>
            <a:ext cx="2141634" cy="584775"/>
          </a:xfrm>
          <a:prstGeom prst="rect">
            <a:avLst/>
          </a:prstGeom>
          <a:solidFill>
            <a:srgbClr val="0066CC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Unforgiving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8106" y="3456351"/>
            <a:ext cx="3528392" cy="584775"/>
          </a:xfrm>
          <a:prstGeom prst="rect">
            <a:avLst/>
          </a:prstGeom>
          <a:solidFill>
            <a:srgbClr val="C0504D">
              <a:lumMod val="75000"/>
            </a:srgb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Not Walking in Love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5770" y="4123096"/>
            <a:ext cx="1757545" cy="584775"/>
          </a:xfrm>
          <a:prstGeom prst="rect">
            <a:avLst/>
          </a:prstGeom>
          <a:solidFill>
            <a:srgbClr val="0066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Covetous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3753" y="2141656"/>
            <a:ext cx="2616657" cy="584775"/>
          </a:xfrm>
          <a:prstGeom prst="rect">
            <a:avLst/>
          </a:prstGeom>
          <a:solidFill>
            <a:srgbClr val="CC0066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Coarse Jesting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7524" y="4763004"/>
            <a:ext cx="2078665" cy="584775"/>
          </a:xfrm>
          <a:prstGeom prst="rect">
            <a:avLst/>
          </a:prstGeom>
          <a:solidFill>
            <a:srgbClr val="F79646">
              <a:lumMod val="50000"/>
            </a:srgb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Sexual Sins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3250" y="4123096"/>
            <a:ext cx="1517211" cy="58477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Unclean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9468" y="2149696"/>
            <a:ext cx="1440160" cy="584775"/>
          </a:xfrm>
          <a:prstGeom prst="rect">
            <a:avLst/>
          </a:prstGeom>
          <a:solidFill>
            <a:srgbClr val="4F81BD">
              <a:lumMod val="75000"/>
            </a:srgb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Idolater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4818" y="6046270"/>
            <a:ext cx="201113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Fornication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0182" y="2797303"/>
            <a:ext cx="1979446" cy="584775"/>
          </a:xfrm>
          <a:prstGeom prst="rect">
            <a:avLst/>
          </a:prstGeom>
          <a:solidFill>
            <a:srgbClr val="660066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Filthiness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3050" y="5402914"/>
            <a:ext cx="2659209" cy="584775"/>
          </a:xfrm>
          <a:prstGeom prst="rect">
            <a:avLst/>
          </a:prstGeom>
          <a:solidFill>
            <a:srgbClr val="006600"/>
          </a:solidFill>
          <a:ln w="19050" cap="flat" cmpd="sng" algn="ctr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668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173" algn="l"/>
                <a:tab pos="541941" algn="l"/>
                <a:tab pos="718312" algn="l"/>
                <a:tab pos="909114" algn="l"/>
                <a:tab pos="1085485" algn="l"/>
                <a:tab pos="1274684" algn="l"/>
                <a:tab pos="1451055" algn="l"/>
                <a:tab pos="1627426" algn="l"/>
                <a:tab pos="1818227" algn="l"/>
                <a:tab pos="1992996" algn="l"/>
                <a:tab pos="2169367" algn="l"/>
                <a:tab pos="2360168" algn="l"/>
                <a:tab pos="2536539" algn="l"/>
                <a:tab pos="2711308" algn="l"/>
                <a:tab pos="2902109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Foolish Talking</a:t>
            </a:r>
          </a:p>
        </p:txBody>
      </p:sp>
    </p:spTree>
    <p:extLst>
      <p:ext uri="{BB962C8B-B14F-4D97-AF65-F5344CB8AC3E}">
        <p14:creationId xmlns:p14="http://schemas.microsoft.com/office/powerpoint/2010/main" val="20870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1928475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273050" y="277138"/>
            <a:ext cx="1165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</a:t>
            </a:r>
            <a:b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against us.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049" y="2000673"/>
            <a:ext cx="60884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FFFFCC"/>
                </a:solidFill>
                <a:latin typeface="Arial Narrow" panose="020B0606020202030204" pitchFamily="34" charset="0"/>
              </a:rPr>
              <a:t>John 14:30</a:t>
            </a:r>
            <a:r>
              <a:rPr lang="en-SG" sz="2800" b="1" dirty="0">
                <a:solidFill>
                  <a:srgbClr val="FFFFCC"/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I will no longer talk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much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with you, for the </a:t>
            </a:r>
            <a:r>
              <a:rPr lang="en-SG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ruler of this world</a:t>
            </a:r>
            <a:r>
              <a:rPr lang="en-SG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coming, and </a:t>
            </a:r>
            <a:r>
              <a:rPr lang="en-SG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he has </a:t>
            </a:r>
            <a:r>
              <a:rPr lang="en-SG" sz="44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nothing</a:t>
            </a:r>
            <a:r>
              <a:rPr lang="en-SG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SG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SG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en-SG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in </a:t>
            </a:r>
            <a:r>
              <a:rPr lang="en-SG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Me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5318" y="4553937"/>
            <a:ext cx="393486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r"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How? Journey in S-Disciplines</a:t>
            </a:r>
            <a:endParaRPr lang="en-S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Baggage-declutter</a:t>
            </a:r>
          </a:p>
          <a:p>
            <a:pPr algn="r"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RTF for Breakthroughs</a:t>
            </a:r>
          </a:p>
        </p:txBody>
      </p:sp>
    </p:spTree>
    <p:extLst>
      <p:ext uri="{BB962C8B-B14F-4D97-AF65-F5344CB8AC3E}">
        <p14:creationId xmlns:p14="http://schemas.microsoft.com/office/powerpoint/2010/main" val="635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3" y="282214"/>
            <a:ext cx="1166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 the Warfare - 5 Basic Fronts: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I. 		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SG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Schemes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 the evil one.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35485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against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III. 	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Demonic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Strongholds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our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 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to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35485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50" y="277138"/>
            <a:ext cx="116554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Demonic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Strongholds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our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1</a:t>
            </a:r>
            <a:r>
              <a:rPr kumimoji="0" lang="en-SG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Definition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 Strongholds: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					They are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mind-sets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thought-patterns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ideas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attitudes</a:t>
            </a:r>
            <a:r>
              <a:rPr lang="en-SG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						and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beliefs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that are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Contrary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to the </a:t>
            </a:r>
            <a:r>
              <a:rPr lang="en-SG" sz="3600" b="1" dirty="0">
                <a:solidFill>
                  <a:srgbClr val="66CCFF"/>
                </a:solidFill>
                <a:latin typeface="Arial Narrow" panose="020B0606020202030204" pitchFamily="34" charset="0"/>
              </a:rPr>
              <a:t>True Knowledge of 						God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50" y="3572102"/>
            <a:ext cx="11655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CC"/>
                </a:solidFill>
                <a:latin typeface="Arial Narrow" pitchFamily="34" charset="0"/>
                <a:cs typeface="Tahoma" pitchFamily="34" charset="0"/>
              </a:rPr>
              <a:t>2 Corinthians 10:5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… </a:t>
            </a:r>
            <a:r>
              <a:rPr lang="en-US" sz="3600" b="1" u="sng" dirty="0" smtClean="0">
                <a:solidFill>
                  <a:srgbClr val="92D050"/>
                </a:solidFill>
                <a:latin typeface="Arial Narrow" pitchFamily="34" charset="0"/>
                <a:cs typeface="Arial" charset="0"/>
              </a:rPr>
              <a:t>strongholds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…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casting down </a:t>
            </a:r>
            <a:r>
              <a:rPr lang="en-US" sz="3600" b="1" u="sng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arguments</a:t>
            </a:r>
            <a:r>
              <a:rPr lang="en-US" sz="36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en-US" sz="3600" b="1" u="sng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logizomi</a:t>
            </a:r>
            <a:r>
              <a:rPr lang="en-US" sz="3600" b="1" u="sng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and </a:t>
            </a:r>
            <a:r>
              <a:rPr lang="en-US" sz="3600" b="1" u="sng" dirty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every high </a:t>
            </a:r>
            <a:r>
              <a:rPr lang="en-US" sz="36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thing (</a:t>
            </a:r>
            <a:r>
              <a:rPr lang="en-US" sz="3600" b="1" u="sng" dirty="0" err="1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hypsoma</a:t>
            </a:r>
            <a:r>
              <a:rPr lang="en-US" sz="36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)</a:t>
            </a:r>
            <a:r>
              <a:rPr lang="en-US" sz="3000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that </a:t>
            </a:r>
            <a:r>
              <a:rPr lang="en-US" sz="3600" b="1" u="sng" dirty="0">
                <a:solidFill>
                  <a:srgbClr val="92D050"/>
                </a:solidFill>
                <a:latin typeface="Arial Narrow" pitchFamily="34" charset="0"/>
                <a:cs typeface="Arial" charset="0"/>
              </a:rPr>
              <a:t>exalts itself against the knowledge of God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377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3050" y="2995268"/>
            <a:ext cx="114531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CC"/>
                </a:solidFill>
                <a:latin typeface="Arial Narrow" pitchFamily="34" charset="0"/>
                <a:cs typeface="Times New Roman" pitchFamily="18" charset="0"/>
              </a:rPr>
              <a:t>James 3:15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Such “</a:t>
            </a:r>
            <a:r>
              <a:rPr lang="en-US" sz="3600" b="1" u="sng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wisdom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” does not </a:t>
            </a:r>
            <a:b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come down from heaven but is </a:t>
            </a:r>
            <a:r>
              <a:rPr 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earthly / </a:t>
            </a:r>
            <a:br>
              <a:rPr 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natural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unspiritual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of the devil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.</a:t>
            </a:r>
            <a:endParaRPr lang="en-US" sz="3000" b="1" baseline="30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50" y="277138"/>
            <a:ext cx="116554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Demonic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Strongholds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our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2.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Understanding strongholds.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			A. 		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Arguments / Imaginations</a:t>
            </a:r>
            <a:r>
              <a:rPr lang="en-SG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br>
              <a:rPr lang="en-SG" sz="3600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									- “</a:t>
            </a:r>
            <a:r>
              <a:rPr lang="en-SG" sz="3600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logizomi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” 	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5222" y="4986767"/>
            <a:ext cx="7222872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Good Christian vs Godly Christian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Religion</a:t>
            </a:r>
            <a:r>
              <a:rPr kumimoji="0" lang="en-SG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vs Relationship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4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Thinking Patterns of the world</a:t>
            </a:r>
            <a:r>
              <a:rPr lang="en-SG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vs Word &amp; Spirit Revelation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Earthly</a:t>
            </a:r>
            <a:r>
              <a:rPr kumimoji="0" lang="en-SG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Wisdom vs Heavenly Wisdom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8475" y="0"/>
            <a:ext cx="2726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1960" y="1994324"/>
            <a:ext cx="940298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CC"/>
                </a:solidFill>
                <a:latin typeface="Arial Narrow" pitchFamily="34" charset="0"/>
                <a:cs typeface="Times New Roman" pitchFamily="18" charset="0"/>
              </a:rPr>
              <a:t>2 Corinthians 4:4</a:t>
            </a:r>
            <a:r>
              <a:rPr lang="en-US" sz="3000" b="1" dirty="0">
                <a:solidFill>
                  <a:srgbClr val="FFFFCC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The </a:t>
            </a:r>
            <a:r>
              <a:rPr lang="en-US" sz="3600" b="1" u="sng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god of this age has </a:t>
            </a:r>
            <a:r>
              <a:rPr lang="en-US" sz="3600" b="1" u="sng" dirty="0" smtClean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blinded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the minds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of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unbelievers, so that they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cannot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see the light of the gospel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of the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glory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of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Christ,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who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is the image of God.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050" y="277138"/>
            <a:ext cx="1166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Understanding strongholds.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B. 	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Every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pretension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/ every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high thing</a:t>
            </a:r>
            <a:r>
              <a:rPr lang="en-SG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- “</a:t>
            </a:r>
            <a:r>
              <a:rPr lang="en-SG" sz="3600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hypsoma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”</a:t>
            </a:r>
            <a:endParaRPr kumimoji="0" lang="en-SG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2976" y="3925604"/>
            <a:ext cx="1166533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CC"/>
                </a:solidFill>
                <a:latin typeface="Arial Narrow" pitchFamily="34" charset="0"/>
                <a:cs typeface="Times New Roman" pitchFamily="18" charset="0"/>
              </a:rPr>
              <a:t>Acts 26:18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to </a:t>
            </a:r>
            <a:r>
              <a:rPr lang="en-US" sz="3200" b="1" u="sng" dirty="0" smtClean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open their eyes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in order to </a:t>
            </a:r>
            <a:r>
              <a:rPr lang="en-US" sz="32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turn them from </a:t>
            </a:r>
            <a:r>
              <a:rPr lang="en-US" sz="44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darkness</a:t>
            </a:r>
            <a:r>
              <a:rPr lang="en-US" sz="32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 </a:t>
            </a:r>
            <a:br>
              <a:rPr lang="en-US" sz="32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</a:br>
            <a:r>
              <a:rPr lang="en-US" sz="3200" b="1" u="sng" dirty="0" smtClean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to light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and from the power of Satan to God …</a:t>
            </a:r>
            <a:endParaRPr lang="en-US" sz="3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842" y="5452474"/>
            <a:ext cx="11662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CC"/>
                </a:solidFill>
                <a:latin typeface="Arial Narrow" pitchFamily="34" charset="0"/>
                <a:cs typeface="Times New Roman" pitchFamily="18" charset="0"/>
              </a:rPr>
              <a:t>Romans 12:2a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And do </a:t>
            </a:r>
            <a:r>
              <a:rPr lang="en-SG" sz="3600" b="1" u="sng" dirty="0">
                <a:solidFill>
                  <a:srgbClr val="66CCFF"/>
                </a:solidFill>
                <a:latin typeface="Arial Narrow" pitchFamily="34" charset="0"/>
                <a:cs typeface="Times New Roman" pitchFamily="18" charset="0"/>
              </a:rPr>
              <a:t>not be conformed to this world</a:t>
            </a:r>
            <a:r>
              <a:rPr lang="en-SG" sz="3000" dirty="0">
                <a:solidFill>
                  <a:srgbClr val="66CC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…</a:t>
            </a:r>
            <a:endParaRPr lang="en-US" sz="3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3050" y="2205448"/>
            <a:ext cx="966503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Exodus 20:5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You shall not bow down to them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or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worship them; for I, the LORD your God,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am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a jealous God, </a:t>
            </a: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punishing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the children for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the </a:t>
            </a:r>
            <a:r>
              <a:rPr lang="en-SG" sz="3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sin of </a:t>
            </a:r>
            <a:r>
              <a:rPr lang="en-SG" sz="36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the </a:t>
            </a:r>
            <a:r>
              <a:rPr lang="en-SG" sz="3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fathers to the third and fourth generation of those who hate me</a:t>
            </a:r>
            <a:r>
              <a:rPr lang="en-SG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050" y="281907"/>
            <a:ext cx="1165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A. 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Consequences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Generational Iniquities.	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3356" y="1998970"/>
            <a:ext cx="9532381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95675" algn="l"/>
              </a:tabLs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Galatians 3:13-14</a:t>
            </a:r>
            <a:r>
              <a:rPr lang="en-SG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SG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SG" sz="3600" b="1" baseline="-25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13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Christ has redeemed us from </a:t>
            </a:r>
            <a:r>
              <a:rPr lang="en-SG" sz="32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the curse of </a:t>
            </a:r>
            <a:r>
              <a:rPr lang="en-SG" sz="32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the </a:t>
            </a:r>
            <a:r>
              <a:rPr lang="en-SG" sz="32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law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, </a:t>
            </a:r>
            <a:r>
              <a:rPr lang="en-SG" sz="32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having become a curse for us</a:t>
            </a:r>
            <a:r>
              <a:rPr lang="en-SG" sz="320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(for it is written, “</a:t>
            </a:r>
            <a:r>
              <a:rPr lang="en-SG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Cursed is everyone who hangs on a tree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”), </a:t>
            </a:r>
            <a:r>
              <a:rPr lang="en-SG" sz="3600" b="1" baseline="-25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14</a:t>
            </a:r>
            <a:r>
              <a:rPr lang="en-SG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that the blessing of Abraham </a:t>
            </a:r>
            <a:r>
              <a:rPr lang="en-SG" sz="44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might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come upon the Gentiles in Christ Jesus, that we </a:t>
            </a:r>
            <a:r>
              <a:rPr lang="en-SG" sz="44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might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receive the promise of the Spirit </a:t>
            </a:r>
            <a:r>
              <a:rPr lang="en-SG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through faith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.</a:t>
            </a:r>
            <a:endParaRPr lang="en-SG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2522" y="5661511"/>
            <a:ext cx="1593215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3:16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050" y="281907"/>
            <a:ext cx="1165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A. 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Consequences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Generational Iniquities.	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050" y="2992028"/>
            <a:ext cx="9052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e.g. 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-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Certain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Sickness &amp; Diseases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e.g. 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-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Sexual &amp; Marital 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e.g. 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-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Financial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e.g. 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-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Character Flaws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[constant anger]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e.g. 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-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Addictions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[to substance / negative behaviour]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50" y="281907"/>
            <a:ext cx="1165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A. 	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Consequences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Generational Iniquities.	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3357" y="277138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B. 	</a:t>
            </a:r>
            <a:r>
              <a:rPr lang="en-SG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fractured-wounded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soul.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3357" y="2210395"/>
            <a:ext cx="84675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1 Thessalonians 5:23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May God himself, the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God of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peace, sanctify you through and through.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May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your </a:t>
            </a:r>
            <a:r>
              <a:rPr lang="en-US" sz="3000" b="1" u="sng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whole spirit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3000" b="1" u="sng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soul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and </a:t>
            </a:r>
            <a:r>
              <a:rPr lang="en-US" sz="3000" b="1" u="sng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body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be kept blameless at the coming of our 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Lord </a:t>
            </a:r>
            <a:r>
              <a:rPr lang="en-US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Jesus Christ.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3357" y="4537387"/>
            <a:ext cx="7843419" cy="1323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4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we may hurt others to the degree of our unhealed wounded-ness</a:t>
            </a:r>
            <a:endParaRPr lang="en-US" sz="4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3" y="282214"/>
            <a:ext cx="1166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Understand the Warfare - 5 Basic Fronts: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I. 		</a:t>
            </a:r>
            <a:r>
              <a:rPr lang="en-SG" sz="4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n-SG" sz="4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Schemes</a:t>
            </a:r>
            <a:r>
              <a:rPr lang="en-SG" sz="40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SG" sz="4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the evil one.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354858"/>
                </a:solidFill>
                <a:latin typeface="Arial Narrow" panose="020B0606020202030204" pitchFamily="34" charset="0"/>
              </a:rPr>
              <a:t>II. 		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Giving </a:t>
            </a:r>
            <a:r>
              <a:rPr lang="en-SG" sz="3600" b="1" u="sng" dirty="0">
                <a:solidFill>
                  <a:srgbClr val="354858"/>
                </a:solidFill>
                <a:latin typeface="Arial Narrow" panose="020B0606020202030204" pitchFamily="34" charset="0"/>
              </a:rPr>
              <a:t>Space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 - Ground to the evil one to </a:t>
            </a:r>
            <a:r>
              <a:rPr lang="en-SG" sz="3600" dirty="0" smtClean="0">
                <a:solidFill>
                  <a:srgbClr val="354858"/>
                </a:solidFill>
                <a:latin typeface="Arial Narrow" panose="020B0606020202030204" pitchFamily="34" charset="0"/>
              </a:rPr>
              <a:t>work against 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us.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354858"/>
                </a:solidFill>
                <a:latin typeface="Arial Narrow" panose="020B0606020202030204" pitchFamily="34" charset="0"/>
              </a:rPr>
              <a:t>III. 	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Demonic </a:t>
            </a:r>
            <a:r>
              <a:rPr lang="en-SG" sz="3600" b="1" u="sng" dirty="0">
                <a:solidFill>
                  <a:srgbClr val="354858"/>
                </a:solidFill>
                <a:latin typeface="Arial Narrow" panose="020B0606020202030204" pitchFamily="34" charset="0"/>
              </a:rPr>
              <a:t>Strongholds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 in our lives.</a:t>
            </a: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354858"/>
                </a:solidFill>
                <a:latin typeface="Arial Narrow" panose="020B0606020202030204" pitchFamily="34" charset="0"/>
              </a:rPr>
              <a:t>IV. 	</a:t>
            </a:r>
            <a:r>
              <a:rPr lang="en-SG" sz="3600" b="1" u="sng" dirty="0">
                <a:solidFill>
                  <a:srgbClr val="354858"/>
                </a:solidFill>
                <a:latin typeface="Arial Narrow" panose="020B0606020202030204" pitchFamily="34" charset="0"/>
              </a:rPr>
              <a:t>Shakings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 in the demonic world around us.</a:t>
            </a:r>
            <a:endParaRPr lang="en-SG" sz="4000" dirty="0">
              <a:solidFill>
                <a:srgbClr val="354858"/>
              </a:solidFill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000" b="1" dirty="0">
                <a:solidFill>
                  <a:srgbClr val="354858"/>
                </a:solidFill>
                <a:latin typeface="Arial Narrow" panose="020B0606020202030204" pitchFamily="34" charset="0"/>
              </a:rPr>
              <a:t>V. 		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Failing to </a:t>
            </a:r>
            <a:r>
              <a:rPr lang="en-SG" sz="3600" b="1" u="sng" dirty="0">
                <a:solidFill>
                  <a:srgbClr val="354858"/>
                </a:solidFill>
                <a:latin typeface="Arial Narrow" panose="020B0606020202030204" pitchFamily="34" charset="0"/>
              </a:rPr>
              <a:t>Surrender</a:t>
            </a:r>
            <a:r>
              <a:rPr lang="en-SG" sz="3600" dirty="0">
                <a:solidFill>
                  <a:srgbClr val="354858"/>
                </a:solidFill>
                <a:latin typeface="Arial Narrow" panose="020B0606020202030204" pitchFamily="34" charset="0"/>
              </a:rPr>
              <a:t> to the Lordship of Christ.</a:t>
            </a:r>
            <a:endParaRPr lang="en-SG" sz="3600" b="1" dirty="0">
              <a:solidFill>
                <a:srgbClr val="35485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3357" y="277138"/>
            <a:ext cx="1144973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B. 	</a:t>
            </a:r>
            <a:r>
              <a:rPr lang="en-SG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fractured-wounded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soul.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	Our past: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			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(1)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Unhealed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hurts</a:t>
            </a:r>
            <a:endParaRPr kumimoji="0" lang="en-SG" sz="360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u="none" dirty="0">
                <a:solidFill>
                  <a:schemeClr val="bg1"/>
                </a:solidFill>
                <a:latin typeface="Arial Narrow" panose="020B0606020202030204" pitchFamily="34" charset="0"/>
              </a:rPr>
              <a:t>				</a:t>
            </a:r>
            <a:r>
              <a:rPr lang="en-SG" sz="3600" b="1" u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SG" sz="3600" b="1" u="none" dirty="0">
                <a:solidFill>
                  <a:schemeClr val="bg1"/>
                </a:solidFill>
                <a:latin typeface="Arial Narrow" panose="020B0606020202030204" pitchFamily="34" charset="0"/>
              </a:rPr>
              <a:t>	(2) 	</a:t>
            </a:r>
            <a:r>
              <a:rPr lang="en-SG" sz="3600" b="0" u="none" dirty="0">
                <a:solidFill>
                  <a:schemeClr val="bg1"/>
                </a:solidFill>
                <a:latin typeface="Arial Narrow" panose="020B0606020202030204" pitchFamily="34" charset="0"/>
              </a:rPr>
              <a:t>Unresolved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issues</a:t>
            </a:r>
            <a:endParaRPr lang="en-SG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			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(3)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	</a:t>
            </a:r>
            <a:r>
              <a:rPr kumimoji="0" lang="en-SG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Unmet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needs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357" y="277138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C. 	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All personal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habitual sins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3357" y="5256014"/>
            <a:ext cx="103159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Hebrews 12:15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See to it that no one </a:t>
            </a:r>
            <a:r>
              <a:rPr lang="en-SG" sz="3600" b="1" u="sng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misses the grace of God</a:t>
            </a:r>
            <a:r>
              <a:rPr lang="en-SG" sz="3000" b="1" dirty="0">
                <a:solidFill>
                  <a:srgbClr val="66CC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and that no </a:t>
            </a: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bitter root</a:t>
            </a:r>
            <a:r>
              <a:rPr lang="en-SG" sz="3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grows up to cause </a:t>
            </a: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trouble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and </a:t>
            </a:r>
            <a:r>
              <a:rPr lang="en-SG" sz="3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defile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many.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3357" y="1992160"/>
            <a:ext cx="1122807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Galatians 5:19-21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200" b="1" baseline="-25000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19</a:t>
            </a:r>
            <a:r>
              <a:rPr lang="en-SG" sz="30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Now the </a:t>
            </a:r>
            <a:r>
              <a:rPr lang="en-SG" sz="3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works of the flesh</a:t>
            </a:r>
            <a:r>
              <a:rPr lang="en-SG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are evident, which are: adultery, </a:t>
            </a:r>
            <a:b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fornication, uncleanness, lewdness, </a:t>
            </a:r>
            <a:r>
              <a:rPr lang="en-SG" sz="3200" b="1" baseline="-25000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20</a:t>
            </a:r>
            <a:r>
              <a:rPr lang="en-SG" sz="3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idolatry, sorcery, hatred, </a:t>
            </a:r>
            <a:b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contentions, jealousies, outbursts of wrath, selfish ambitions, </a:t>
            </a:r>
            <a:b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dissensions, heresies, </a:t>
            </a:r>
            <a:r>
              <a:rPr lang="en-SG" sz="3200" b="1" baseline="-25000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21</a:t>
            </a:r>
            <a:r>
              <a:rPr lang="en-SG" sz="30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envy, murders, drunkenness, revelries, </a:t>
            </a:r>
            <a:b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b="1" u="sng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and the like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538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F7E830-CC61-4238-92C0-EE004A428336}"/>
              </a:ext>
            </a:extLst>
          </p:cNvPr>
          <p:cNvGrpSpPr/>
          <p:nvPr/>
        </p:nvGrpSpPr>
        <p:grpSpPr>
          <a:xfrm>
            <a:off x="0" y="1989139"/>
            <a:ext cx="12192001" cy="4868862"/>
            <a:chOff x="0" y="1989139"/>
            <a:chExt cx="12192001" cy="4868862"/>
          </a:xfrm>
        </p:grpSpPr>
        <p:sp>
          <p:nvSpPr>
            <p:cNvPr id="3" name="Rectangle 2"/>
            <p:cNvSpPr/>
            <p:nvPr/>
          </p:nvSpPr>
          <p:spPr>
            <a:xfrm>
              <a:off x="0" y="1989139"/>
              <a:ext cx="12083845" cy="4868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1" y="1989139"/>
              <a:ext cx="3505200" cy="486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73357" y="2629638"/>
              <a:ext cx="8325197" cy="326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SG" sz="4000" b="1" dirty="0">
                  <a:solidFill>
                    <a:srgbClr val="FFFFCC"/>
                  </a:solidFill>
                  <a:latin typeface="Arial Narrow" pitchFamily="34" charset="0"/>
                  <a:cs typeface="Arial" charset="0"/>
                </a:rPr>
                <a:t>Exodus 20:4-5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SG" sz="4000" b="1" baseline="-25000" dirty="0">
                  <a:solidFill>
                    <a:srgbClr val="FFFFCC"/>
                  </a:solidFill>
                  <a:latin typeface="Arial Narrow" pitchFamily="34" charset="0"/>
                  <a:cs typeface="Arial" charset="0"/>
                </a:rPr>
                <a:t>4</a:t>
              </a:r>
              <a:r>
                <a:rPr lang="en-SG" sz="4000" b="1" dirty="0">
                  <a:solidFill>
                    <a:srgbClr val="FFFFCC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SG" sz="3200" dirty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You shall not make for yourself a </a:t>
              </a:r>
              <a:r>
                <a:rPr lang="en-SG" sz="3200" b="1" u="sng" dirty="0">
                  <a:solidFill>
                    <a:srgbClr val="FFC000"/>
                  </a:solidFill>
                  <a:latin typeface="Arial Narrow" pitchFamily="34" charset="0"/>
                  <a:cs typeface="Arial" charset="0"/>
                </a:rPr>
                <a:t>carved image</a:t>
              </a:r>
              <a:r>
                <a:rPr lang="en-SG" sz="3200" dirty="0">
                  <a:solidFill>
                    <a:srgbClr val="FFC000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SG" sz="3200" dirty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- any likeness of anything that is in heaven above, </a:t>
              </a:r>
              <a:r>
                <a:rPr lang="en-SG" sz="32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/>
              </a:r>
              <a:br>
                <a:rPr lang="en-SG" sz="32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en-SG" sz="32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or </a:t>
              </a:r>
              <a:r>
                <a:rPr lang="en-SG" sz="3200" dirty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that is in the earth beneath, or that is in the water under the earth; </a:t>
              </a:r>
              <a:r>
                <a:rPr lang="en-SG" sz="4000" b="1" baseline="-25000" dirty="0" smtClean="0">
                  <a:solidFill>
                    <a:srgbClr val="FFFFCC"/>
                  </a:solidFill>
                  <a:latin typeface="Arial Narrow" pitchFamily="34" charset="0"/>
                  <a:cs typeface="Arial" charset="0"/>
                </a:rPr>
                <a:t>5</a:t>
              </a:r>
              <a:r>
                <a:rPr lang="en-SG" sz="3200" b="1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SG" sz="3200" dirty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you shall </a:t>
              </a:r>
              <a:r>
                <a:rPr lang="en-SG" sz="3200" b="1" u="sng" dirty="0">
                  <a:solidFill>
                    <a:srgbClr val="66CCFF"/>
                  </a:solidFill>
                  <a:latin typeface="Arial Narrow" pitchFamily="34" charset="0"/>
                  <a:cs typeface="Arial" charset="0"/>
                </a:rPr>
                <a:t>not bow down to them nor serve them</a:t>
              </a:r>
              <a:r>
                <a:rPr lang="en-SG" sz="3200" dirty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…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3357" y="277138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D. 	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All sins directly involving the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evil one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3357" y="1998970"/>
            <a:ext cx="1165511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Deuteronomy 18:10-11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baseline="-25000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10</a:t>
            </a:r>
            <a:r>
              <a:rPr lang="en-SG" sz="3000" b="1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Let no one be found among you who sacrifices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his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son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or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daughter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in 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the fire, who practices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divination 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or sorcery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en-SG" sz="3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interprets 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omens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engages 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in witchcraft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en-SG" sz="3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600" b="1" baseline="-25000" dirty="0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11</a:t>
            </a:r>
            <a:r>
              <a:rPr lang="en-SG" sz="3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or casts Spells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en-SG" sz="3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SG" sz="30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SG" sz="30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or 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who is a medium or </a:t>
            </a:r>
            <a:r>
              <a:rPr lang="en-SG" sz="3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spiritist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 or who </a:t>
            </a:r>
            <a: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/>
            </a:r>
            <a:b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en-SG" sz="3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consults </a:t>
            </a:r>
            <a:r>
              <a:rPr lang="en-SG" sz="3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Arial" charset="0"/>
              </a:rPr>
              <a:t>the dead</a:t>
            </a:r>
            <a:r>
              <a:rPr lang="en-SG" sz="3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357" y="277138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D. 	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All sins directly involving the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evil one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6988" y="5721421"/>
            <a:ext cx="4416939" cy="461665"/>
          </a:xfrm>
          <a:prstGeom prst="rect">
            <a:avLst/>
          </a:prstGeom>
          <a:solidFill>
            <a:srgbClr val="F54A2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Woman - 3</a:t>
            </a:r>
            <a:r>
              <a:rPr lang="en-SG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rd</a:t>
            </a: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eye - Indian meditation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525" y="2922248"/>
            <a:ext cx="1165511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Isaiah 47:13-14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b="1" baseline="-25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13</a:t>
            </a:r>
            <a:r>
              <a:rPr lang="en-SG" sz="3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… Let your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astrologers</a:t>
            </a:r>
            <a:r>
              <a:rPr lang="en-SG" sz="300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come forward, those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stargazers</a:t>
            </a:r>
            <a:r>
              <a:rPr lang="en-SG" sz="300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who make predictions month by month … </a:t>
            </a:r>
            <a:r>
              <a:rPr lang="en-SG" sz="3600" b="1" baseline="-25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14</a:t>
            </a:r>
            <a:r>
              <a:rPr lang="en-SG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Surely they are like stubble; the fire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will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burn them up.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They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cannot even save themselves from the power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of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the flame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357" y="277138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are strongholds established?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1974850" algn="l"/>
                <a:tab pos="2149475" algn="l"/>
                <a:tab pos="2332038" algn="l"/>
                <a:tab pos="2514600" algn="l"/>
                <a:tab pos="2687638" algn="l"/>
                <a:tab pos="2871788" algn="l"/>
                <a:tab pos="3054350" algn="l"/>
                <a:tab pos="3227388" algn="l"/>
                <a:tab pos="3409950" algn="l"/>
                <a:tab pos="3584575" algn="l"/>
              </a:tabLst>
              <a:defRPr/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D. 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sins directly involving the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evil one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3" y="282214"/>
            <a:ext cx="1166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 the Warfare - 5 Basic Fronts: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I. 		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SG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Schemes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 the evil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against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Demonic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Strongholds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our lives.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35485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 	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 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to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35485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357" y="1469462"/>
            <a:ext cx="7179495" cy="486287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Matthew 12:43-45</a:t>
            </a:r>
          </a:p>
          <a:p>
            <a:r>
              <a:rPr lang="en-SG" sz="3600" b="1" baseline="-25000" dirty="0">
                <a:solidFill>
                  <a:srgbClr val="000066"/>
                </a:solidFill>
                <a:latin typeface="Arial Narrow" panose="020B0606020202030204" pitchFamily="34" charset="0"/>
              </a:rPr>
              <a:t>43</a:t>
            </a:r>
            <a:r>
              <a:rPr lang="en-SG" sz="3000" b="1" dirty="0">
                <a:solidFill>
                  <a:srgbClr val="000066"/>
                </a:solidFill>
                <a:latin typeface="Arial Narrow" panose="020B0606020202030204" pitchFamily="34" charset="0"/>
              </a:rPr>
              <a:t> </a:t>
            </a:r>
            <a:r>
              <a:rPr lang="en-SG" sz="2800" dirty="0">
                <a:latin typeface="Arial Narrow" panose="020B0606020202030204" pitchFamily="34" charset="0"/>
              </a:rPr>
              <a:t>When an </a:t>
            </a:r>
            <a:r>
              <a:rPr lang="en-SG" sz="28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unclean spirit</a:t>
            </a:r>
            <a:r>
              <a:rPr lang="en-SG" sz="2800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latin typeface="Arial Narrow" panose="020B0606020202030204" pitchFamily="34" charset="0"/>
              </a:rPr>
              <a:t>goes out of a man, </a:t>
            </a:r>
            <a:r>
              <a:rPr lang="en-SG" sz="2800" dirty="0" smtClean="0">
                <a:latin typeface="Arial Narrow" panose="020B0606020202030204" pitchFamily="34" charset="0"/>
              </a:rPr>
              <a:t/>
            </a:r>
            <a:br>
              <a:rPr lang="en-SG" sz="2800" dirty="0" smtClean="0">
                <a:latin typeface="Arial Narrow" panose="020B0606020202030204" pitchFamily="34" charset="0"/>
              </a:rPr>
            </a:br>
            <a:r>
              <a:rPr lang="en-SG" sz="2800" dirty="0" smtClean="0">
                <a:latin typeface="Arial Narrow" panose="020B0606020202030204" pitchFamily="34" charset="0"/>
              </a:rPr>
              <a:t>he </a:t>
            </a:r>
            <a:r>
              <a:rPr lang="en-SG" sz="2800" dirty="0">
                <a:latin typeface="Arial Narrow" panose="020B0606020202030204" pitchFamily="34" charset="0"/>
              </a:rPr>
              <a:t>goes </a:t>
            </a:r>
            <a:r>
              <a:rPr lang="en-SG" sz="2800" dirty="0" smtClean="0">
                <a:latin typeface="Arial Narrow" panose="020B0606020202030204" pitchFamily="34" charset="0"/>
              </a:rPr>
              <a:t>through </a:t>
            </a:r>
            <a:r>
              <a:rPr lang="en-SG" sz="28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dry places</a:t>
            </a:r>
            <a:r>
              <a:rPr lang="en-SG" sz="2800" dirty="0">
                <a:latin typeface="Arial Narrow" panose="020B0606020202030204" pitchFamily="34" charset="0"/>
              </a:rPr>
              <a:t>, </a:t>
            </a:r>
            <a:r>
              <a:rPr lang="en-SG" sz="28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seeking</a:t>
            </a:r>
            <a:r>
              <a:rPr lang="en-SG" sz="2800" b="1" u="sng" dirty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  <a:r>
              <a:rPr lang="en-SG" sz="4400" b="1" u="sng" dirty="0">
                <a:solidFill>
                  <a:srgbClr val="660033"/>
                </a:solidFill>
                <a:latin typeface="Arial Narrow" panose="020B0606020202030204" pitchFamily="34" charset="0"/>
              </a:rPr>
              <a:t>rest</a:t>
            </a:r>
            <a:r>
              <a:rPr lang="en-SG" sz="2800" dirty="0">
                <a:latin typeface="Arial Narrow" panose="020B0606020202030204" pitchFamily="34" charset="0"/>
              </a:rPr>
              <a:t>, </a:t>
            </a:r>
            <a:r>
              <a:rPr lang="en-SG" sz="2800" dirty="0" smtClean="0">
                <a:latin typeface="Arial Narrow" panose="020B0606020202030204" pitchFamily="34" charset="0"/>
              </a:rPr>
              <a:t>and </a:t>
            </a:r>
            <a:r>
              <a:rPr lang="en-SG" sz="2800" dirty="0">
                <a:latin typeface="Arial Narrow" panose="020B0606020202030204" pitchFamily="34" charset="0"/>
              </a:rPr>
              <a:t>finds none.</a:t>
            </a:r>
            <a:r>
              <a:rPr lang="en-SG" sz="3000" dirty="0">
                <a:latin typeface="Arial Narrow" panose="020B0606020202030204" pitchFamily="34" charset="0"/>
              </a:rPr>
              <a:t> </a:t>
            </a:r>
            <a:r>
              <a:rPr lang="en-SG" sz="3600" b="1" baseline="-2500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44</a:t>
            </a:r>
            <a:r>
              <a:rPr lang="en-SG" sz="3000" dirty="0">
                <a:latin typeface="Arial Narrow" panose="020B0606020202030204" pitchFamily="34" charset="0"/>
              </a:rPr>
              <a:t> </a:t>
            </a:r>
            <a:r>
              <a:rPr lang="en-SG" sz="2800" dirty="0">
                <a:latin typeface="Arial Narrow" panose="020B0606020202030204" pitchFamily="34" charset="0"/>
              </a:rPr>
              <a:t>Then he says, ‘I will return to my house </a:t>
            </a:r>
            <a:r>
              <a:rPr lang="en-SG" sz="2800" dirty="0" smtClean="0">
                <a:latin typeface="Arial Narrow" panose="020B0606020202030204" pitchFamily="34" charset="0"/>
              </a:rPr>
              <a:t>from </a:t>
            </a:r>
            <a:r>
              <a:rPr lang="en-SG" sz="2800" dirty="0">
                <a:latin typeface="Arial Narrow" panose="020B0606020202030204" pitchFamily="34" charset="0"/>
              </a:rPr>
              <a:t>which </a:t>
            </a:r>
            <a:r>
              <a:rPr lang="en-SG" sz="2800" dirty="0" smtClean="0">
                <a:latin typeface="Arial Narrow" panose="020B0606020202030204" pitchFamily="34" charset="0"/>
              </a:rPr>
              <a:t>I </a:t>
            </a:r>
            <a:r>
              <a:rPr lang="en-SG" sz="2800" dirty="0">
                <a:latin typeface="Arial Narrow" panose="020B0606020202030204" pitchFamily="34" charset="0"/>
              </a:rPr>
              <a:t>came.’ </a:t>
            </a:r>
            <a:r>
              <a:rPr lang="en-SG" sz="2800" dirty="0" smtClean="0">
                <a:latin typeface="Arial Narrow" panose="020B0606020202030204" pitchFamily="34" charset="0"/>
              </a:rPr>
              <a:t>And </a:t>
            </a:r>
            <a:r>
              <a:rPr lang="en-SG" sz="2800" dirty="0">
                <a:latin typeface="Arial Narrow" panose="020B0606020202030204" pitchFamily="34" charset="0"/>
              </a:rPr>
              <a:t>when he comes, he </a:t>
            </a:r>
            <a:r>
              <a:rPr lang="en-SG" sz="2800" dirty="0" smtClean="0">
                <a:latin typeface="Arial Narrow" panose="020B0606020202030204" pitchFamily="34" charset="0"/>
              </a:rPr>
              <a:t>finds it </a:t>
            </a:r>
            <a:r>
              <a:rPr lang="en-SG" sz="28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empty</a:t>
            </a:r>
            <a:r>
              <a:rPr lang="en-SG" sz="2800" dirty="0">
                <a:latin typeface="Arial Narrow" panose="020B0606020202030204" pitchFamily="34" charset="0"/>
              </a:rPr>
              <a:t>, </a:t>
            </a:r>
            <a:r>
              <a:rPr lang="en-SG" sz="2800" dirty="0" smtClean="0">
                <a:latin typeface="Arial Narrow" panose="020B0606020202030204" pitchFamily="34" charset="0"/>
              </a:rPr>
              <a:t>swept</a:t>
            </a:r>
            <a:r>
              <a:rPr lang="en-SG" sz="2800" dirty="0">
                <a:latin typeface="Arial Narrow" panose="020B0606020202030204" pitchFamily="34" charset="0"/>
              </a:rPr>
              <a:t>, </a:t>
            </a:r>
            <a:r>
              <a:rPr lang="en-SG" sz="2800" dirty="0" smtClean="0">
                <a:latin typeface="Arial Narrow" panose="020B0606020202030204" pitchFamily="34" charset="0"/>
              </a:rPr>
              <a:t>and </a:t>
            </a:r>
            <a:r>
              <a:rPr lang="en-SG" sz="2800" dirty="0">
                <a:latin typeface="Arial Narrow" panose="020B0606020202030204" pitchFamily="34" charset="0"/>
              </a:rPr>
              <a:t>put in order. </a:t>
            </a:r>
            <a:r>
              <a:rPr lang="en-SG" sz="3600" b="1" baseline="-25000" dirty="0">
                <a:solidFill>
                  <a:srgbClr val="000066"/>
                </a:solidFill>
                <a:latin typeface="Arial Narrow" panose="020B0606020202030204" pitchFamily="34" charset="0"/>
              </a:rPr>
              <a:t>45</a:t>
            </a:r>
            <a:r>
              <a:rPr lang="en-SG" sz="3000" b="1" dirty="0">
                <a:latin typeface="Arial Narrow" panose="020B0606020202030204" pitchFamily="34" charset="0"/>
              </a:rPr>
              <a:t> </a:t>
            </a:r>
            <a:r>
              <a:rPr lang="en-SG" sz="2800" dirty="0">
                <a:latin typeface="Arial Narrow" panose="020B0606020202030204" pitchFamily="34" charset="0"/>
              </a:rPr>
              <a:t>Then he goes and takes with him </a:t>
            </a:r>
            <a:r>
              <a:rPr lang="en-SG" sz="2800" b="1" u="sng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seven </a:t>
            </a:r>
            <a:r>
              <a:rPr lang="en-SG" sz="2800" b="1" u="sng" dirty="0">
                <a:solidFill>
                  <a:srgbClr val="CC0066"/>
                </a:solidFill>
                <a:latin typeface="Arial Narrow" panose="020B0606020202030204" pitchFamily="34" charset="0"/>
              </a:rPr>
              <a:t>other spirits more wicked than himself</a:t>
            </a:r>
            <a:r>
              <a:rPr lang="en-SG" sz="2800" dirty="0">
                <a:latin typeface="Arial Narrow" panose="020B0606020202030204" pitchFamily="34" charset="0"/>
              </a:rPr>
              <a:t>, and </a:t>
            </a:r>
            <a:r>
              <a:rPr lang="en-SG" sz="2800" dirty="0" smtClean="0">
                <a:latin typeface="Arial Narrow" panose="020B0606020202030204" pitchFamily="34" charset="0"/>
              </a:rPr>
              <a:t>they </a:t>
            </a:r>
            <a:r>
              <a:rPr lang="en-SG" sz="2800" dirty="0">
                <a:latin typeface="Arial Narrow" panose="020B0606020202030204" pitchFamily="34" charset="0"/>
              </a:rPr>
              <a:t>enter and dwell there; and </a:t>
            </a:r>
            <a:r>
              <a:rPr lang="en-SG" sz="2800" dirty="0" smtClean="0">
                <a:latin typeface="Arial Narrow" panose="020B0606020202030204" pitchFamily="34" charset="0"/>
              </a:rPr>
              <a:t/>
            </a:r>
            <a:br>
              <a:rPr lang="en-SG" sz="2800" dirty="0" smtClean="0">
                <a:latin typeface="Arial Narrow" panose="020B0606020202030204" pitchFamily="34" charset="0"/>
              </a:rPr>
            </a:br>
            <a:r>
              <a:rPr lang="en-SG" sz="2800" dirty="0" smtClean="0">
                <a:latin typeface="Arial Narrow" panose="020B0606020202030204" pitchFamily="34" charset="0"/>
              </a:rPr>
              <a:t>the </a:t>
            </a:r>
            <a:r>
              <a:rPr lang="en-SG" sz="2800" b="1" u="sng" dirty="0">
                <a:solidFill>
                  <a:srgbClr val="CC0066"/>
                </a:solidFill>
                <a:latin typeface="Arial Narrow" panose="020B0606020202030204" pitchFamily="34" charset="0"/>
              </a:rPr>
              <a:t>last state of that </a:t>
            </a:r>
            <a:r>
              <a:rPr lang="en-SG" sz="2800" b="1" u="sng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man is </a:t>
            </a:r>
            <a:r>
              <a:rPr lang="en-SG" sz="2800" b="1" u="sng" dirty="0">
                <a:solidFill>
                  <a:srgbClr val="CC0066"/>
                </a:solidFill>
                <a:latin typeface="Arial Narrow" panose="020B0606020202030204" pitchFamily="34" charset="0"/>
              </a:rPr>
              <a:t>worse than the first</a:t>
            </a:r>
            <a:r>
              <a:rPr lang="en-SG" sz="2800" dirty="0">
                <a:latin typeface="Arial Narrow" panose="020B0606020202030204" pitchFamily="34" charset="0"/>
              </a:rPr>
              <a:t>. So shall it also be with </a:t>
            </a:r>
            <a:r>
              <a:rPr lang="en-SG" sz="2800" dirty="0" smtClean="0">
                <a:latin typeface="Arial Narrow" panose="020B0606020202030204" pitchFamily="34" charset="0"/>
              </a:rPr>
              <a:t>this </a:t>
            </a:r>
            <a:r>
              <a:rPr lang="en-SG" sz="2800" dirty="0">
                <a:latin typeface="Arial Narrow" panose="020B0606020202030204" pitchFamily="34" charset="0"/>
              </a:rPr>
              <a:t>wicked </a:t>
            </a:r>
            <a:r>
              <a:rPr lang="en-SG" sz="2800" dirty="0" smtClean="0">
                <a:latin typeface="Arial Narrow" panose="020B0606020202030204" pitchFamily="34" charset="0"/>
              </a:rPr>
              <a:t>generation</a:t>
            </a:r>
            <a:r>
              <a:rPr lang="en-SG" sz="2800" dirty="0">
                <a:latin typeface="Arial Narrow" panose="020B0606020202030204" pitchFamily="34" charset="0"/>
              </a:rPr>
              <a:t>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57" y="277138"/>
            <a:ext cx="1165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273357" y="3699443"/>
            <a:ext cx="11228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Matthew 12:43 </a:t>
            </a:r>
            <a:r>
              <a:rPr lang="en-SG" sz="3200" dirty="0">
                <a:latin typeface="Arial Narrow" panose="020B0606020202030204" pitchFamily="34" charset="0"/>
              </a:rPr>
              <a:t>When an </a:t>
            </a:r>
            <a:r>
              <a:rPr lang="en-SG" sz="3200" b="1" u="sng" dirty="0">
                <a:solidFill>
                  <a:srgbClr val="851806"/>
                </a:solidFill>
                <a:latin typeface="Arial Narrow" panose="020B0606020202030204" pitchFamily="34" charset="0"/>
              </a:rPr>
              <a:t>unclean spirit</a:t>
            </a:r>
            <a:r>
              <a:rPr lang="en-SG" sz="3200" dirty="0">
                <a:solidFill>
                  <a:srgbClr val="851806"/>
                </a:solidFill>
                <a:latin typeface="Arial Narrow" panose="020B0606020202030204" pitchFamily="34" charset="0"/>
              </a:rPr>
              <a:t> </a:t>
            </a:r>
            <a:r>
              <a:rPr lang="en-SG" sz="3200" dirty="0">
                <a:latin typeface="Arial Narrow" panose="020B0606020202030204" pitchFamily="34" charset="0"/>
              </a:rPr>
              <a:t>goes out of a man, </a:t>
            </a:r>
            <a:r>
              <a:rPr lang="en-SG" sz="3200" dirty="0" smtClean="0">
                <a:latin typeface="Arial Narrow" panose="020B0606020202030204" pitchFamily="34" charset="0"/>
              </a:rPr>
              <a:t>he </a:t>
            </a:r>
            <a:r>
              <a:rPr lang="en-SG" sz="3200" dirty="0">
                <a:latin typeface="Arial Narrow" panose="020B0606020202030204" pitchFamily="34" charset="0"/>
              </a:rPr>
              <a:t>goes through </a:t>
            </a:r>
            <a:r>
              <a:rPr lang="en-SG" sz="32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dry places</a:t>
            </a:r>
            <a:r>
              <a:rPr lang="en-SG" sz="3200" dirty="0">
                <a:latin typeface="Arial Narrow" panose="020B0606020202030204" pitchFamily="34" charset="0"/>
              </a:rPr>
              <a:t>, </a:t>
            </a:r>
            <a:r>
              <a:rPr lang="en-SG" sz="32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seeking</a:t>
            </a:r>
            <a:r>
              <a:rPr lang="en-SG" sz="3200" b="1" u="sng" dirty="0">
                <a:latin typeface="Arial Narrow" panose="020B0606020202030204" pitchFamily="34" charset="0"/>
              </a:rPr>
              <a:t> </a:t>
            </a:r>
            <a:r>
              <a:rPr lang="en-SG" sz="4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rest</a:t>
            </a:r>
            <a:r>
              <a:rPr lang="en-SG" sz="3200" dirty="0">
                <a:latin typeface="Arial Narrow" panose="020B0606020202030204" pitchFamily="34" charset="0"/>
              </a:rPr>
              <a:t>, (harmony in environment)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57" y="2541434"/>
            <a:ext cx="1165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the demonic world around us.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2129" y="277138"/>
            <a:ext cx="83204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</a:t>
            </a:r>
            <a:r>
              <a:rPr kumimoji="0" lang="en-SG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This happens in about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Basic Situations</a:t>
            </a:r>
            <a:r>
              <a:rPr kumimoji="0" lang="en-SG" sz="3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			</a:t>
            </a:r>
            <a:r>
              <a:rPr lang="en-SG" sz="44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1.</a:t>
            </a:r>
            <a:r>
              <a:rPr lang="en-SG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When the believer makes a </a:t>
            </a:r>
            <a:r>
              <a:rPr lang="en-SG" sz="36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significant</a:t>
            </a:r>
            <a:r>
              <a:rPr lang="en-SG" sz="3600" dirty="0">
                <a:solidFill>
                  <a:srgbClr val="66CCFF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						decision towards </a:t>
            </a:r>
            <a:r>
              <a:rPr lang="en-SG" sz="36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God</a:t>
            </a:r>
            <a:r>
              <a:rPr lang="en-SG" sz="3600" dirty="0">
                <a:solidFill>
                  <a:srgbClr val="66CCFF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e.g.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251" y="3178214"/>
            <a:ext cx="3679062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To Grow Spiritually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4464" y="3178214"/>
            <a:ext cx="3386327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To Deal with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Sins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251" y="3842678"/>
            <a:ext cx="7138542" cy="584775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To Make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Changes in life towards Godliness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251" y="4487680"/>
            <a:ext cx="3512111" cy="1077218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Stop flirting with Pornography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6147" y="4487680"/>
            <a:ext cx="3626429" cy="1077218"/>
          </a:xfrm>
          <a:prstGeom prst="rect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Determine to be a True Worshipper</a:t>
            </a:r>
          </a:p>
        </p:txBody>
      </p:sp>
    </p:spTree>
    <p:extLst>
      <p:ext uri="{BB962C8B-B14F-4D97-AF65-F5344CB8AC3E}">
        <p14:creationId xmlns:p14="http://schemas.microsoft.com/office/powerpoint/2010/main" val="2565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201145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273357" y="277138"/>
            <a:ext cx="116551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</a:t>
            </a:r>
            <a:r>
              <a:rPr kumimoji="0" lang="en-SG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This happens in about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Basic Situations</a:t>
            </a:r>
            <a:r>
              <a:rPr kumimoji="0" lang="en-SG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baseline="0" dirty="0">
                <a:latin typeface="Arial Narrow" panose="020B0606020202030204" pitchFamily="34" charset="0"/>
              </a:rPr>
              <a:t>			</a:t>
            </a:r>
            <a:r>
              <a:rPr lang="en-SG" sz="4400" b="1" baseline="0" dirty="0">
                <a:latin typeface="Arial Narrow" panose="020B0606020202030204" pitchFamily="34" charset="0"/>
              </a:rPr>
              <a:t>2.</a:t>
            </a:r>
            <a:r>
              <a:rPr lang="en-SG" sz="4400" b="1" dirty="0">
                <a:latin typeface="Arial Narrow" panose="020B0606020202030204" pitchFamily="34" charset="0"/>
              </a:rPr>
              <a:t> 	</a:t>
            </a:r>
            <a:r>
              <a:rPr lang="en-SG" sz="3600" dirty="0">
                <a:latin typeface="Arial Narrow" panose="020B0606020202030204" pitchFamily="34" charset="0"/>
              </a:rPr>
              <a:t>When the believer brings the </a:t>
            </a:r>
            <a:r>
              <a:rPr lang="en-SG" sz="36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Kingdom of God</a:t>
            </a:r>
            <a:r>
              <a:rPr lang="en-SG" sz="3600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latin typeface="Arial Narrow" panose="020B0606020202030204" pitchFamily="34" charset="0"/>
              </a:rPr>
              <a:t>into lives 							and situations e.g.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357" y="3429000"/>
            <a:ext cx="5517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Mark 16:15 </a:t>
            </a:r>
            <a:r>
              <a:rPr lang="en-SG" sz="3200" dirty="0">
                <a:latin typeface="Arial Narrow" panose="020B0606020202030204" pitchFamily="34" charset="0"/>
              </a:rPr>
              <a:t>And He said to them, </a:t>
            </a:r>
            <a:br>
              <a:rPr lang="en-SG" sz="3200" dirty="0">
                <a:latin typeface="Arial Narrow" panose="020B0606020202030204" pitchFamily="34" charset="0"/>
              </a:rPr>
            </a:br>
            <a:r>
              <a:rPr lang="en-SG" sz="3200" dirty="0">
                <a:latin typeface="Arial Narrow" panose="020B0606020202030204" pitchFamily="34" charset="0"/>
              </a:rPr>
              <a:t>“</a:t>
            </a:r>
            <a:r>
              <a:rPr lang="en-SG"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Go into all the world and preach </a:t>
            </a:r>
            <a:br>
              <a:rPr lang="en-SG"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SG"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the gospel to every creature</a:t>
            </a:r>
            <a:r>
              <a:rPr lang="en-SG" sz="3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0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50558" cy="6858000"/>
          </a:xfrm>
          <a:prstGeom prst="rect">
            <a:avLst/>
          </a:prstGeom>
          <a:solidFill>
            <a:srgbClr val="B5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273573" y="1999186"/>
            <a:ext cx="56749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Corinthians 2:11</a:t>
            </a:r>
            <a:r>
              <a:rPr lang="en-SG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lest </a:t>
            </a:r>
            <a:r>
              <a:rPr lang="en-SG" sz="36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Satan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should take advantage of us;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are not ignorant of </a:t>
            </a:r>
            <a:r>
              <a:rPr lang="en-SG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</a:t>
            </a:r>
            <a:r>
              <a:rPr lang="en-SG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devices - schemes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57" y="282214"/>
            <a:ext cx="1165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I.  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Schemes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evil one.</a:t>
            </a:r>
            <a:endParaRPr lang="en-S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273357" y="282214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4400" b="1" baseline="0" dirty="0">
                <a:latin typeface="Arial Narrow" panose="020B0606020202030204" pitchFamily="34" charset="0"/>
              </a:rPr>
              <a:t>2.</a:t>
            </a:r>
            <a:r>
              <a:rPr lang="en-SG" sz="4400" b="1" dirty="0">
                <a:latin typeface="Arial Narrow" panose="020B0606020202030204" pitchFamily="34" charset="0"/>
              </a:rPr>
              <a:t> </a:t>
            </a:r>
            <a:r>
              <a:rPr lang="en-SG" sz="3600" b="1" dirty="0">
                <a:latin typeface="Arial Narrow" panose="020B0606020202030204" pitchFamily="34" charset="0"/>
              </a:rPr>
              <a:t>	</a:t>
            </a:r>
            <a:r>
              <a:rPr lang="en-SG" sz="3600" dirty="0">
                <a:latin typeface="Arial Narrow" panose="020B0606020202030204" pitchFamily="34" charset="0"/>
              </a:rPr>
              <a:t>When the believer brings the </a:t>
            </a:r>
            <a:r>
              <a:rPr lang="en-SG" sz="36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Kingdom of God</a:t>
            </a:r>
            <a:r>
              <a:rPr lang="en-SG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latin typeface="Arial Narrow" panose="020B0606020202030204" pitchFamily="34" charset="0"/>
              </a:rPr>
              <a:t>into </a:t>
            </a:r>
            <a:r>
              <a:rPr lang="en-SG" sz="3600" dirty="0" smtClean="0">
                <a:latin typeface="Arial Narrow" panose="020B0606020202030204" pitchFamily="34" charset="0"/>
              </a:rPr>
              <a:t>lives and 			situations </a:t>
            </a:r>
            <a:r>
              <a:rPr lang="en-SG" sz="3600" dirty="0">
                <a:latin typeface="Arial Narrow" panose="020B0606020202030204" pitchFamily="34" charset="0"/>
              </a:rPr>
              <a:t>e.g.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357" y="1989138"/>
            <a:ext cx="62355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Mark 16:17-18</a:t>
            </a:r>
          </a:p>
          <a:p>
            <a:r>
              <a:rPr lang="en-SG" sz="3600" b="1" baseline="-25000" dirty="0">
                <a:solidFill>
                  <a:srgbClr val="000066"/>
                </a:solidFill>
                <a:latin typeface="Arial Narrow" panose="020B0606020202030204" pitchFamily="34" charset="0"/>
              </a:rPr>
              <a:t>17</a:t>
            </a:r>
            <a:r>
              <a:rPr lang="en-SG" sz="3000" b="1" dirty="0">
                <a:latin typeface="Arial Narrow" panose="020B0606020202030204" pitchFamily="34" charset="0"/>
              </a:rPr>
              <a:t> </a:t>
            </a:r>
            <a:r>
              <a:rPr lang="en-SG" sz="3000" dirty="0">
                <a:latin typeface="Arial Narrow" panose="020B0606020202030204" pitchFamily="34" charset="0"/>
              </a:rPr>
              <a:t>And these </a:t>
            </a:r>
            <a:r>
              <a:rPr lang="en-SG" sz="3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signs</a:t>
            </a:r>
            <a:r>
              <a:rPr lang="en-SG" sz="3000" dirty="0">
                <a:latin typeface="Arial Narrow" panose="020B0606020202030204" pitchFamily="34" charset="0"/>
              </a:rPr>
              <a:t> will follow those who </a:t>
            </a:r>
            <a:br>
              <a:rPr lang="en-SG" sz="3000" dirty="0">
                <a:latin typeface="Arial Narrow" panose="020B0606020202030204" pitchFamily="34" charset="0"/>
              </a:rPr>
            </a:br>
            <a:r>
              <a:rPr lang="en-SG" sz="3000" dirty="0">
                <a:latin typeface="Arial Narrow" panose="020B0606020202030204" pitchFamily="34" charset="0"/>
              </a:rPr>
              <a:t>believe: </a:t>
            </a:r>
            <a:r>
              <a:rPr lang="en-SG" sz="3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In My name they will cast out </a:t>
            </a:r>
            <a:br>
              <a:rPr lang="en-SG" sz="3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SG" sz="3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demons</a:t>
            </a:r>
            <a:r>
              <a:rPr lang="en-SG" sz="3000" dirty="0">
                <a:latin typeface="Arial Narrow" panose="020B0606020202030204" pitchFamily="34" charset="0"/>
              </a:rPr>
              <a:t>; they will speak with new tongues; </a:t>
            </a:r>
            <a:br>
              <a:rPr lang="en-SG" sz="3000" dirty="0">
                <a:latin typeface="Arial Narrow" panose="020B0606020202030204" pitchFamily="34" charset="0"/>
              </a:rPr>
            </a:br>
            <a:r>
              <a:rPr lang="en-SG" sz="3600" b="1" baseline="-25000" dirty="0">
                <a:solidFill>
                  <a:srgbClr val="000066"/>
                </a:solidFill>
                <a:latin typeface="Arial Narrow" panose="020B0606020202030204" pitchFamily="34" charset="0"/>
              </a:rPr>
              <a:t>18</a:t>
            </a:r>
            <a:r>
              <a:rPr lang="en-SG" sz="3000" dirty="0">
                <a:latin typeface="Arial Narrow" panose="020B0606020202030204" pitchFamily="34" charset="0"/>
              </a:rPr>
              <a:t> </a:t>
            </a:r>
            <a:r>
              <a:rPr lang="en-SG" sz="30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they will take up serpents</a:t>
            </a:r>
            <a:r>
              <a:rPr lang="en-SG" sz="3000" dirty="0">
                <a:latin typeface="Arial Narrow" panose="020B0606020202030204" pitchFamily="34" charset="0"/>
              </a:rPr>
              <a:t>; and if </a:t>
            </a:r>
            <a:br>
              <a:rPr lang="en-SG" sz="3000" dirty="0">
                <a:latin typeface="Arial Narrow" panose="020B0606020202030204" pitchFamily="34" charset="0"/>
              </a:rPr>
            </a:br>
            <a:r>
              <a:rPr lang="en-SG" sz="3000" dirty="0">
                <a:latin typeface="Arial Narrow" panose="020B0606020202030204" pitchFamily="34" charset="0"/>
              </a:rPr>
              <a:t>they drink anything deadly, it will by no </a:t>
            </a:r>
            <a:br>
              <a:rPr lang="en-SG" sz="3000" dirty="0">
                <a:latin typeface="Arial Narrow" panose="020B0606020202030204" pitchFamily="34" charset="0"/>
              </a:rPr>
            </a:br>
            <a:r>
              <a:rPr lang="en-SG" sz="3000" dirty="0">
                <a:latin typeface="Arial Narrow" panose="020B0606020202030204" pitchFamily="34" charset="0"/>
              </a:rPr>
              <a:t>means hurt them; they will lay hands on </a:t>
            </a:r>
            <a:br>
              <a:rPr lang="en-SG" sz="3000" dirty="0">
                <a:latin typeface="Arial Narrow" panose="020B0606020202030204" pitchFamily="34" charset="0"/>
              </a:rPr>
            </a:br>
            <a:r>
              <a:rPr lang="en-SG" sz="3000" dirty="0">
                <a:latin typeface="Arial Narrow" panose="020B0606020202030204" pitchFamily="34" charset="0"/>
              </a:rPr>
              <a:t>the sick, and they will recover.”</a:t>
            </a:r>
          </a:p>
        </p:txBody>
      </p:sp>
    </p:spTree>
    <p:extLst>
      <p:ext uri="{BB962C8B-B14F-4D97-AF65-F5344CB8AC3E}">
        <p14:creationId xmlns:p14="http://schemas.microsoft.com/office/powerpoint/2010/main" val="26802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050" y="277138"/>
            <a:ext cx="1166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44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2.</a:t>
            </a:r>
            <a:r>
              <a:rPr lang="en-SG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When the believer brings the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Kingdom of God</a:t>
            </a:r>
            <a:r>
              <a:rPr lang="en-SG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en-SG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SG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		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into lives and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situations e.g.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050" y="2436198"/>
            <a:ext cx="51641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FFFFCC"/>
                </a:solidFill>
                <a:latin typeface="Arial Narrow" panose="020B0606020202030204" pitchFamily="34" charset="0"/>
              </a:rPr>
              <a:t>Matthew 11:12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And from the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days of </a:t>
            </a:r>
            <a:r>
              <a:rPr lang="en-SG" sz="30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John the Baptist until </a:t>
            </a:r>
            <a:r>
              <a:rPr lang="en-SG" sz="3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now the </a:t>
            </a:r>
            <a:r>
              <a:rPr lang="en-SG" sz="30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kingdom of heaven suffers </a:t>
            </a:r>
            <a:r>
              <a:rPr lang="en-SG" sz="3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violence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SG" sz="3000" b="1" u="sng" dirty="0">
                <a:solidFill>
                  <a:srgbClr val="66FFFF"/>
                </a:solidFill>
                <a:latin typeface="Arial Narrow" panose="020B0606020202030204" pitchFamily="34" charset="0"/>
              </a:rPr>
              <a:t>and the violent take it </a:t>
            </a:r>
            <a:r>
              <a:rPr lang="en-SG" sz="3000" b="1" u="sng" dirty="0" smtClean="0">
                <a:solidFill>
                  <a:srgbClr val="66FFFF"/>
                </a:solidFill>
                <a:latin typeface="Arial Narrow" panose="020B0606020202030204" pitchFamily="34" charset="0"/>
              </a:rPr>
              <a:t>by </a:t>
            </a:r>
            <a:r>
              <a:rPr lang="en-SG" sz="3000" b="1" u="sng" dirty="0">
                <a:solidFill>
                  <a:srgbClr val="66FFFF"/>
                </a:solidFill>
                <a:latin typeface="Arial Narrow" panose="020B0606020202030204" pitchFamily="34" charset="0"/>
              </a:rPr>
              <a:t>force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0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357" y="277138"/>
            <a:ext cx="1165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4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</a:t>
            </a: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When the believer brings the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Kingdom of God</a:t>
            </a:r>
            <a:r>
              <a:rPr lang="en-SG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into lives </a:t>
            </a:r>
            <a:r>
              <a:rPr lang="en-SG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			situations 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e.g.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6118" y="1799160"/>
            <a:ext cx="1602658" cy="1015663"/>
          </a:xfrm>
          <a:prstGeom prst="rect">
            <a:avLst/>
          </a:prstGeom>
          <a:solidFill>
            <a:srgbClr val="395B6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Mission Trips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219" y="4837665"/>
            <a:ext cx="179969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Sharing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Gospel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802" y="5853326"/>
            <a:ext cx="6750115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Ministering to the Broken-hearted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5233" y="4837666"/>
            <a:ext cx="1781240" cy="1015663"/>
          </a:xfrm>
          <a:prstGeom prst="rect">
            <a:avLst/>
          </a:prstGeom>
          <a:solidFill>
            <a:srgbClr val="3333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Casting out Demons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3646" y="2806341"/>
            <a:ext cx="2935131" cy="101566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Setting Free those in Bondage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9510" y="1799161"/>
            <a:ext cx="2736608" cy="1015663"/>
          </a:xfrm>
          <a:prstGeom prst="rect">
            <a:avLst/>
          </a:prstGeom>
          <a:solidFill>
            <a:srgbClr val="443C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Bringing Sight to the Spiritual Blind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87" y="2806343"/>
            <a:ext cx="3802359" cy="1015663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Contending with Demonic Forces in Family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803" y="3822003"/>
            <a:ext cx="6740973" cy="1015663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Reaching out to a Key Person in a Family /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Tribe - Acts 28 Paul - viper - </a:t>
            </a:r>
            <a:r>
              <a:rPr lang="en-SG" sz="3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Publius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803" y="1799162"/>
            <a:ext cx="2401707" cy="1015663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Responding to LGBT Activists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61" y="4837666"/>
            <a:ext cx="319743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Preaching the Gospel </a:t>
            </a:r>
            <a:b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to Pre-believers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7757" y="2436862"/>
            <a:ext cx="8406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FFFFCC"/>
                </a:solidFill>
                <a:latin typeface="Arial Narrow" panose="020B0606020202030204" pitchFamily="34" charset="0"/>
              </a:rPr>
              <a:t>Acts 26:18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to open their eyes, in order to </a:t>
            </a:r>
            <a:r>
              <a:rPr lang="en-SG" sz="3600" b="1" u="sng" dirty="0">
                <a:solidFill>
                  <a:srgbClr val="FFC000"/>
                </a:solidFill>
                <a:latin typeface="Arial Narrow" panose="020B0606020202030204" pitchFamily="34" charset="0"/>
              </a:rPr>
              <a:t>turn </a:t>
            </a:r>
            <a:r>
              <a:rPr lang="en-SG" sz="3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them </a:t>
            </a:r>
            <a:br>
              <a:rPr lang="en-SG" sz="3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</a:br>
            <a:r>
              <a:rPr lang="en-SG" sz="3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from </a:t>
            </a:r>
            <a:r>
              <a:rPr lang="en-SG" sz="3600" b="1" u="sng" dirty="0">
                <a:solidFill>
                  <a:srgbClr val="FFC000"/>
                </a:solidFill>
                <a:latin typeface="Arial Narrow" panose="020B0606020202030204" pitchFamily="34" charset="0"/>
              </a:rPr>
              <a:t>darkness to light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, and </a:t>
            </a:r>
            <a:r>
              <a:rPr lang="en-SG" sz="36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from the power of </a:t>
            </a:r>
            <a:r>
              <a:rPr lang="en-SG" sz="3600" b="1" u="sng" dirty="0" smtClean="0">
                <a:solidFill>
                  <a:srgbClr val="66CCFF"/>
                </a:solidFill>
                <a:latin typeface="Arial Narrow" panose="020B0606020202030204" pitchFamily="34" charset="0"/>
              </a:rPr>
              <a:t/>
            </a:r>
            <a:br>
              <a:rPr lang="en-SG" sz="3600" b="1" u="sng" dirty="0" smtClean="0">
                <a:solidFill>
                  <a:srgbClr val="66CCFF"/>
                </a:solidFill>
                <a:latin typeface="Arial Narrow" panose="020B0606020202030204" pitchFamily="34" charset="0"/>
              </a:rPr>
            </a:br>
            <a:r>
              <a:rPr lang="en-SG" sz="3600" b="1" u="sng" dirty="0" smtClean="0">
                <a:solidFill>
                  <a:srgbClr val="66CCFF"/>
                </a:solidFill>
                <a:latin typeface="Arial Narrow" panose="020B0606020202030204" pitchFamily="34" charset="0"/>
              </a:rPr>
              <a:t>Satan to God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, 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they may receive forgiveness of sins and 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inheritance among those who are sanctified by faith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031" y="282214"/>
            <a:ext cx="11650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44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2.</a:t>
            </a:r>
            <a:r>
              <a:rPr lang="en-SG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	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When the believer brings the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Kingdom of God</a:t>
            </a:r>
            <a:r>
              <a:rPr lang="en-SG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into lives 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			situations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e.g.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357" y="282214"/>
            <a:ext cx="116551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</a:t>
            </a:r>
            <a:r>
              <a:rPr kumimoji="0" lang="en-SG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This happens in about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Basic Situations</a:t>
            </a:r>
            <a:r>
              <a:rPr kumimoji="0" lang="en-SG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lvl="0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latin typeface="Arial Narrow" panose="020B0606020202030204" pitchFamily="34" charset="0"/>
              </a:rPr>
              <a:t>			1. 	</a:t>
            </a:r>
            <a:r>
              <a:rPr lang="en-SG" sz="3600" dirty="0">
                <a:latin typeface="Arial Narrow" panose="020B0606020202030204" pitchFamily="34" charset="0"/>
              </a:rPr>
              <a:t>When the believer makes a significant </a:t>
            </a:r>
            <a:r>
              <a:rPr lang="en-SG" sz="3600" dirty="0" smtClean="0">
                <a:latin typeface="Arial Narrow" panose="020B0606020202030204" pitchFamily="34" charset="0"/>
              </a:rPr>
              <a:t>decision </a:t>
            </a:r>
            <a:r>
              <a:rPr lang="en-SG" sz="3600" dirty="0">
                <a:latin typeface="Arial Narrow" panose="020B0606020202030204" pitchFamily="34" charset="0"/>
              </a:rPr>
              <a:t>towards </a:t>
            </a:r>
            <a:r>
              <a:rPr lang="en-SG" sz="36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God</a:t>
            </a:r>
            <a:r>
              <a:rPr lang="en-SG" sz="3600" dirty="0">
                <a:latin typeface="Arial Narrow" panose="020B0606020202030204" pitchFamily="34" charset="0"/>
              </a:rPr>
              <a:t> </a:t>
            </a:r>
            <a:br>
              <a:rPr lang="en-SG" sz="3600" dirty="0">
                <a:latin typeface="Arial Narrow" panose="020B0606020202030204" pitchFamily="34" charset="0"/>
              </a:rPr>
            </a:br>
            <a:r>
              <a:rPr lang="en-SG" sz="3600" dirty="0">
                <a:latin typeface="Arial Narrow" panose="020B0606020202030204" pitchFamily="34" charset="0"/>
              </a:rPr>
              <a:t>						</a:t>
            </a:r>
            <a:r>
              <a:rPr lang="en-SG" sz="3600" dirty="0">
                <a:solidFill>
                  <a:srgbClr val="660066"/>
                </a:solidFill>
                <a:latin typeface="Arial Narrow" panose="020B0606020202030204" pitchFamily="34" charset="0"/>
              </a:rPr>
              <a:t>(and godliness)</a:t>
            </a:r>
            <a:r>
              <a:rPr lang="en-SG" sz="3600" dirty="0">
                <a:latin typeface="Arial Narrow" panose="020B0606020202030204" pitchFamily="34" charset="0"/>
              </a:rPr>
              <a:t>.</a:t>
            </a:r>
            <a:endParaRPr lang="en-SG" sz="3600" b="1" baseline="0" dirty="0"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4400" b="1" baseline="0" dirty="0">
                <a:latin typeface="Arial Narrow" panose="020B0606020202030204" pitchFamily="34" charset="0"/>
              </a:rPr>
              <a:t>			2.</a:t>
            </a:r>
            <a:r>
              <a:rPr lang="en-SG" sz="4400" b="1" dirty="0">
                <a:latin typeface="Arial Narrow" panose="020B0606020202030204" pitchFamily="34" charset="0"/>
              </a:rPr>
              <a:t> 	</a:t>
            </a:r>
            <a:r>
              <a:rPr lang="en-SG" sz="3600" dirty="0">
                <a:latin typeface="Arial Narrow" panose="020B0606020202030204" pitchFamily="34" charset="0"/>
              </a:rPr>
              <a:t>When the believer brings </a:t>
            </a:r>
            <a:r>
              <a:rPr lang="en-SG" sz="3600" dirty="0" smtClean="0">
                <a:latin typeface="Arial Narrow" panose="020B0606020202030204" pitchFamily="34" charset="0"/>
              </a:rPr>
              <a:t>the </a:t>
            </a:r>
            <a:r>
              <a:rPr lang="en-SG" sz="36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Kingdom of God</a:t>
            </a:r>
            <a:r>
              <a:rPr lang="en-SG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SG" sz="3600" dirty="0">
                <a:latin typeface="Arial Narrow" panose="020B0606020202030204" pitchFamily="34" charset="0"/>
              </a:rPr>
              <a:t>into lives 							</a:t>
            </a:r>
            <a:r>
              <a:rPr lang="en-SG" sz="3600" dirty="0" smtClean="0">
                <a:latin typeface="Arial Narrow" panose="020B0606020202030204" pitchFamily="34" charset="0"/>
              </a:rPr>
              <a:t>and </a:t>
            </a:r>
            <a:r>
              <a:rPr lang="en-SG" sz="3600" dirty="0">
                <a:latin typeface="Arial Narrow" panose="020B0606020202030204" pitchFamily="34" charset="0"/>
              </a:rPr>
              <a:t>situations.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3" y="282214"/>
            <a:ext cx="1166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 the Warfare - 5 Basic Fronts: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I. 		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SG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Schemes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 the evil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II. 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Giving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Space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Ground to the evil one to 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against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III. 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Demonic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Strongholds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our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IV.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Shakings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35485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the demonic world around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 		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to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50" y="277138"/>
            <a:ext cx="1166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Understand the Warfare -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 Basic Fronts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50" y="1998663"/>
            <a:ext cx="11664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FFFFCC"/>
                </a:solidFill>
                <a:latin typeface="Arial Narrow" panose="020B0606020202030204" pitchFamily="34" charset="0"/>
              </a:rPr>
              <a:t>Matthew 12:44-45</a:t>
            </a:r>
          </a:p>
          <a:p>
            <a:r>
              <a:rPr lang="en-SG" sz="3600" b="1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44</a:t>
            </a:r>
            <a:r>
              <a:rPr lang="en-SG" sz="3600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 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Then he (</a:t>
            </a:r>
            <a:r>
              <a:rPr lang="en-SG" sz="3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unclean spirit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) says, ‘I will return to my house from which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came.’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when he comes, he finds it </a:t>
            </a:r>
            <a:r>
              <a:rPr lang="en-SG" sz="44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empty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, swept, and put in order. </a:t>
            </a:r>
            <a: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600" b="1" baseline="-250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45</a:t>
            </a:r>
            <a:r>
              <a:rPr lang="en-SG" sz="3600" b="1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 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Then he goes and takes with him </a:t>
            </a: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seven other </a:t>
            </a:r>
            <a:b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spirits more wicked than himself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, and </a:t>
            </a:r>
            <a:b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they enter and dwell there; and the </a:t>
            </a: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last state</a:t>
            </a:r>
            <a:b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en-SG" sz="3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of that man is worse than the first</a:t>
            </a: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. So shall </a:t>
            </a:r>
            <a:b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it also be with this wicked generation.”</a:t>
            </a:r>
          </a:p>
        </p:txBody>
      </p:sp>
    </p:spTree>
    <p:extLst>
      <p:ext uri="{BB962C8B-B14F-4D97-AF65-F5344CB8AC3E}">
        <p14:creationId xmlns:p14="http://schemas.microsoft.com/office/powerpoint/2010/main" val="23450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273050" y="277138"/>
            <a:ext cx="1165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Empty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= The house is empty</a:t>
            </a:r>
            <a:endParaRPr kumimoji="0" lang="en-SG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48959"/>
            <a:ext cx="12192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When we are not under the Lordship of Christ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b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are under the sway of the evil one.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8943" y="1805794"/>
            <a:ext cx="2229549" cy="55399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Not occupied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8951" y="1805793"/>
            <a:ext cx="3717036" cy="5539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Not under possession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2187" y="1805794"/>
            <a:ext cx="3400425" cy="553998"/>
          </a:xfrm>
          <a:prstGeom prst="rect">
            <a:avLst/>
          </a:prstGeom>
          <a:solidFill>
            <a:srgbClr val="395B6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Not under ownership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943" y="2392557"/>
            <a:ext cx="9543669" cy="55399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000" dirty="0">
                <a:solidFill>
                  <a:schemeClr val="bg1"/>
                </a:solidFill>
                <a:latin typeface="Arial Narrow" panose="020B0606020202030204" pitchFamily="34" charset="0"/>
              </a:rPr>
              <a:t>It is either under the Lord or under the spirit of the world/wicked one</a:t>
            </a:r>
            <a:endParaRPr kumimoji="0" lang="en-SG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050" y="3186365"/>
            <a:ext cx="11228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James 3:15 </a:t>
            </a:r>
            <a:r>
              <a:rPr lang="en-SG" sz="3000" dirty="0">
                <a:latin typeface="Arial Narrow" panose="020B0606020202030204" pitchFamily="34" charset="0"/>
              </a:rPr>
              <a:t>This wisdom does not descend from above, but is </a:t>
            </a:r>
            <a:r>
              <a:rPr lang="en-SG" sz="30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earthly</a:t>
            </a:r>
            <a:r>
              <a:rPr lang="en-SG" sz="3000" dirty="0">
                <a:latin typeface="Arial Narrow" panose="020B0606020202030204" pitchFamily="34" charset="0"/>
              </a:rPr>
              <a:t>,</a:t>
            </a:r>
            <a:r>
              <a:rPr lang="en-SG" sz="3000" b="1" u="sng" dirty="0">
                <a:latin typeface="Arial Narrow" panose="020B0606020202030204" pitchFamily="34" charset="0"/>
              </a:rPr>
              <a:t> </a:t>
            </a:r>
            <a:r>
              <a:rPr lang="en-SG" sz="3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sensual (</a:t>
            </a:r>
            <a:r>
              <a:rPr lang="en-SG" sz="3000" b="1" u="sng" dirty="0" err="1">
                <a:solidFill>
                  <a:srgbClr val="006600"/>
                </a:solidFill>
                <a:latin typeface="Arial Narrow" panose="020B0606020202030204" pitchFamily="34" charset="0"/>
              </a:rPr>
              <a:t>soulical</a:t>
            </a:r>
            <a:r>
              <a:rPr lang="en-SG" sz="3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)</a:t>
            </a:r>
            <a:r>
              <a:rPr lang="en-SG" sz="3000" dirty="0">
                <a:latin typeface="Arial Narrow" panose="020B0606020202030204" pitchFamily="34" charset="0"/>
              </a:rPr>
              <a:t>, </a:t>
            </a:r>
            <a:r>
              <a:rPr lang="en-SG" sz="3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demonic</a:t>
            </a:r>
            <a:r>
              <a:rPr lang="en-SG" sz="3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050" y="4667485"/>
            <a:ext cx="1165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1 John 5:19b </a:t>
            </a:r>
            <a:r>
              <a:rPr lang="en-SG" sz="3000" dirty="0">
                <a:latin typeface="Arial Narrow" panose="020B0606020202030204" pitchFamily="34" charset="0"/>
              </a:rPr>
              <a:t>the </a:t>
            </a:r>
            <a:r>
              <a:rPr lang="en-SG" sz="30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whole world lies under </a:t>
            </a:r>
            <a:r>
              <a:rPr lang="en-SG" sz="30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en-SG" sz="30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sway of the wicked one</a:t>
            </a:r>
            <a:r>
              <a:rPr lang="en-SG" sz="30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9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273357" y="277138"/>
            <a:ext cx="116551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V.</a:t>
            </a:r>
            <a:r>
              <a:rPr kumimoji="0" lang="en-SG" sz="36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</a:t>
            </a:r>
            <a:r>
              <a:rPr kumimoji="0" lang="en-SG" sz="3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Failing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the Lordship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Surrender</a:t>
            </a:r>
            <a:r>
              <a:rPr kumimoji="0" lang="en-SG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600" i="0" u="none" strike="noStrike" kern="1200" cap="none" spc="0" normalizeH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the Lordship of Christ involves: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r>
              <a:rPr kumimoji="0" lang="en-SG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57" y="2418722"/>
            <a:ext cx="11228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Romans 12:1 </a:t>
            </a:r>
            <a:r>
              <a:rPr lang="en-SG" sz="3000" dirty="0">
                <a:latin typeface="Arial Narrow" panose="020B0606020202030204" pitchFamily="34" charset="0"/>
              </a:rPr>
              <a:t>I beseech you therefore, brethren</a:t>
            </a:r>
            <a:r>
              <a:rPr lang="en-SG" sz="3000" dirty="0" smtClean="0">
                <a:latin typeface="Arial Narrow" panose="020B0606020202030204" pitchFamily="34" charset="0"/>
              </a:rPr>
              <a:t>, by </a:t>
            </a:r>
            <a:br>
              <a:rPr lang="en-SG" sz="3000" dirty="0" smtClean="0">
                <a:latin typeface="Arial Narrow" panose="020B0606020202030204" pitchFamily="34" charset="0"/>
              </a:rPr>
            </a:br>
            <a:r>
              <a:rPr lang="en-SG" sz="3000" dirty="0" smtClean="0">
                <a:latin typeface="Arial Narrow" panose="020B0606020202030204" pitchFamily="34" charset="0"/>
              </a:rPr>
              <a:t>the mercies </a:t>
            </a:r>
            <a:r>
              <a:rPr lang="en-SG" sz="3000" dirty="0">
                <a:latin typeface="Arial Narrow" panose="020B0606020202030204" pitchFamily="34" charset="0"/>
              </a:rPr>
              <a:t>of God, that you </a:t>
            </a:r>
            <a:r>
              <a:rPr lang="en-SG" sz="3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present your </a:t>
            </a:r>
            <a:r>
              <a:rPr lang="en-SG" sz="3000" b="1" u="sng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bodies a </a:t>
            </a:r>
            <a:r>
              <a:rPr lang="en-SG" sz="3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living </a:t>
            </a:r>
            <a:r>
              <a:rPr lang="en-SG" sz="3000" b="1" u="sng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/>
            </a:r>
            <a:br>
              <a:rPr lang="en-SG" sz="3000" b="1" u="sng" dirty="0" smtClean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en-SG" sz="3000" b="1" u="sng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sacrifice</a:t>
            </a:r>
            <a:r>
              <a:rPr lang="en-SG" sz="3000" dirty="0">
                <a:latin typeface="Arial Narrow" panose="020B0606020202030204" pitchFamily="34" charset="0"/>
              </a:rPr>
              <a:t>, holy, acceptable to God, which is </a:t>
            </a:r>
            <a:r>
              <a:rPr lang="en-SG" sz="3000" dirty="0" smtClean="0">
                <a:latin typeface="Arial Narrow" panose="020B0606020202030204" pitchFamily="34" charset="0"/>
              </a:rPr>
              <a:t>your</a:t>
            </a:r>
            <a:r>
              <a:rPr lang="en-SG" sz="3000" dirty="0">
                <a:latin typeface="Arial Narrow" panose="020B0606020202030204" pitchFamily="34" charset="0"/>
              </a:rPr>
              <a:t> reasonable </a:t>
            </a:r>
            <a:r>
              <a:rPr lang="en-SG" sz="3000" dirty="0" smtClean="0"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latin typeface="Arial Narrow" panose="020B0606020202030204" pitchFamily="34" charset="0"/>
              </a:rPr>
            </a:br>
            <a:r>
              <a:rPr lang="en-SG" sz="3000" dirty="0" smtClean="0">
                <a:latin typeface="Arial Narrow" panose="020B0606020202030204" pitchFamily="34" charset="0"/>
              </a:rPr>
              <a:t>service</a:t>
            </a:r>
            <a:r>
              <a:rPr lang="en-SG" sz="3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2027" y="5091690"/>
            <a:ext cx="1324293" cy="523220"/>
          </a:xfrm>
          <a:prstGeom prst="rect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Submit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7193" y="4522652"/>
            <a:ext cx="10164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Yield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305" y="5091690"/>
            <a:ext cx="130759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Led by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5450" y="5091689"/>
            <a:ext cx="2229549" cy="523220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Directed by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4129" y="5091689"/>
            <a:ext cx="2399509" cy="523220"/>
          </a:xfrm>
          <a:prstGeom prst="rect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Governed by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4663" y="4522652"/>
            <a:ext cx="2491677" cy="523220"/>
          </a:xfrm>
          <a:prstGeom prst="rect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Under authority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4261" y="4522653"/>
            <a:ext cx="2229549" cy="523220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Aligned with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873" y="4525556"/>
            <a:ext cx="1486535" cy="523220"/>
          </a:xfrm>
          <a:prstGeom prst="rect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Loyal to</a:t>
            </a: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240" y="5657483"/>
            <a:ext cx="3061060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Sync with God</a:t>
            </a:r>
            <a:endParaRPr kumimoji="0" lang="en-SG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9639" y="282214"/>
            <a:ext cx="10158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Surrender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to the Lordship of Christ involves: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8335" y="1998970"/>
            <a:ext cx="89001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FFCC"/>
                </a:solidFill>
                <a:latin typeface="Arial Narrow" panose="020B0606020202030204" pitchFamily="34" charset="0"/>
              </a:rPr>
              <a:t>Luke 6:46-48</a:t>
            </a:r>
          </a:p>
          <a:p>
            <a:r>
              <a:rPr lang="en-SG" sz="3200" b="1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46</a:t>
            </a:r>
            <a:r>
              <a:rPr lang="en-SG" sz="3200" dirty="0">
                <a:solidFill>
                  <a:srgbClr val="FFFFCC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But why do you call Me ‘Lord, Lord,’ and not </a:t>
            </a:r>
            <a:r>
              <a:rPr lang="en-SG" sz="44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do</a:t>
            </a:r>
            <a:r>
              <a:rPr lang="en-SG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the things </a:t>
            </a:r>
            <a:r>
              <a:rPr lang="en-SG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SG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SG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which I </a:t>
            </a:r>
            <a:r>
              <a:rPr lang="en-SG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say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? </a:t>
            </a:r>
            <a:r>
              <a:rPr lang="en-SG" sz="3200" b="1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47</a:t>
            </a:r>
            <a:r>
              <a:rPr lang="en-SG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Whoever comes to Me, and </a:t>
            </a:r>
            <a:r>
              <a:rPr lang="en-SG" sz="3600" b="1" u="sng" dirty="0">
                <a:solidFill>
                  <a:srgbClr val="66CCFF"/>
                </a:solidFill>
                <a:latin typeface="Arial Narrow" panose="020B0606020202030204" pitchFamily="34" charset="0"/>
              </a:rPr>
              <a:t>hears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My sayings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SG" sz="36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does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them, I will show you whom he is like: </a:t>
            </a:r>
            <a:r>
              <a:rPr lang="en-SG" sz="3200" b="1" baseline="-25000" dirty="0">
                <a:solidFill>
                  <a:srgbClr val="FFFFCC"/>
                </a:solidFill>
                <a:latin typeface="Arial Narrow" panose="020B0606020202030204" pitchFamily="34" charset="0"/>
              </a:rPr>
              <a:t>48</a:t>
            </a:r>
            <a:r>
              <a:rPr lang="en-SG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He is like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man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building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 house, who dug deep and laid the foundation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rock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And when the flood arose, the stream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beat vehemently </a:t>
            </a:r>
            <a:b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against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that house, and could not shake it, </a:t>
            </a:r>
            <a:r>
              <a:rPr lang="en-S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it 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was </a:t>
            </a:r>
            <a:r>
              <a:rPr lang="en-SG" sz="3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founded </a:t>
            </a:r>
            <a:br>
              <a:rPr lang="en-SG" sz="3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</a:br>
            <a:r>
              <a:rPr lang="en-SG" sz="3600" b="1" u="sng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on </a:t>
            </a:r>
            <a:r>
              <a:rPr lang="en-SG" sz="3600" b="1" u="sng" dirty="0">
                <a:solidFill>
                  <a:srgbClr val="FFC000"/>
                </a:solidFill>
                <a:latin typeface="Arial Narrow" panose="020B0606020202030204" pitchFamily="34" charset="0"/>
              </a:rPr>
              <a:t>the rock</a:t>
            </a:r>
            <a:r>
              <a:rPr lang="en-SG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04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7098" y="2244557"/>
            <a:ext cx="82413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Revelation 12:10</a:t>
            </a:r>
            <a:r>
              <a:rPr lang="en-SG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I heard a loud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voice saying in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heaven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“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Now salvation, and strength,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kingdom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our God,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power of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Christ have come, for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</a:t>
            </a:r>
            <a:r>
              <a:rPr lang="en-SG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accuser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our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brethren,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who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accused them before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our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day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night,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has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been cast down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SG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73" y="272598"/>
            <a:ext cx="1165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I.  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Schemes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evil one.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1.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accuser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S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9147" y="5278345"/>
            <a:ext cx="3279327" cy="461665"/>
          </a:xfrm>
          <a:prstGeom prst="rect">
            <a:avLst/>
          </a:prstGeom>
          <a:solidFill>
            <a:srgbClr val="5E332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5:25 - 1 </a:t>
            </a:r>
            <a:r>
              <a:rPr lang="en-S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1:9</a:t>
            </a:r>
          </a:p>
        </p:txBody>
      </p:sp>
    </p:spTree>
    <p:extLst>
      <p:ext uri="{BB962C8B-B14F-4D97-AF65-F5344CB8AC3E}">
        <p14:creationId xmlns:p14="http://schemas.microsoft.com/office/powerpoint/2010/main" val="14176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ts 27: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2871" r="4196" b="23616"/>
          <a:stretch/>
        </p:blipFill>
        <p:spPr bwMode="auto">
          <a:xfrm>
            <a:off x="7069394" y="1998970"/>
            <a:ext cx="5122606" cy="48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050" y="265106"/>
            <a:ext cx="1166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lang="en-SG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Surrender</a:t>
            </a:r>
            <a:r>
              <a:rPr lang="en-SG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the Lordship of Christ involves: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050" y="2004679"/>
            <a:ext cx="67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Acts 27:23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there stood by me this night </a:t>
            </a: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angel of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God to whom </a:t>
            </a:r>
            <a:r>
              <a:rPr lang="en-SG" sz="30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belong and </a:t>
            </a:r>
            <a:r>
              <a:rPr lang="en-SG" sz="30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SG" sz="30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0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whom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serve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357" y="3874487"/>
            <a:ext cx="6796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Kings 17:1b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the Lord God of Israel lives,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before whom </a:t>
            </a:r>
            <a:r>
              <a:rPr lang="en-SG" sz="30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</a:t>
            </a:r>
            <a:r>
              <a:rPr lang="en-SG" sz="3000" b="1" u="sng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stand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3816" y="5282631"/>
            <a:ext cx="2627758" cy="461665"/>
          </a:xfrm>
          <a:prstGeom prst="rect">
            <a:avLst/>
          </a:prstGeom>
          <a:solidFill>
            <a:srgbClr val="433E2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Psalm 110:1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2018" y="5832324"/>
            <a:ext cx="2619555" cy="461665"/>
          </a:xfrm>
          <a:prstGeom prst="rect">
            <a:avLst/>
          </a:prstGeom>
          <a:solidFill>
            <a:srgbClr val="433E2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Corinthians 15:25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050" y="1428904"/>
            <a:ext cx="1125144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SG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Revelation 12:11 </a:t>
            </a:r>
            <a:r>
              <a:rPr lang="en-SG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</a:t>
            </a:r>
            <a:r>
              <a:rPr lang="en-SG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overcame him</a:t>
            </a:r>
            <a:r>
              <a:rPr lang="en-SG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[</a:t>
            </a:r>
            <a:r>
              <a:rPr lang="en-SG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evil one</a:t>
            </a:r>
            <a:r>
              <a:rPr lang="en-SG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r>
              <a:rPr lang="en-SG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en-SG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563" algn="l"/>
                <a:tab pos="357188" algn="l"/>
              </a:tabLst>
            </a:pP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	by the </a:t>
            </a:r>
            <a:r>
              <a:rPr lang="en-SG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blood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Lamb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563" algn="l"/>
                <a:tab pos="357188" algn="l"/>
              </a:tabLst>
            </a:pP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	by the </a:t>
            </a:r>
            <a:r>
              <a:rPr lang="en-SG" sz="3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word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their testimony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563" algn="l"/>
                <a:tab pos="357188" algn="l"/>
              </a:tabLst>
            </a:pP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	and they did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love </a:t>
            </a:r>
            <a:b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their lives to the death. (</a:t>
            </a:r>
            <a:r>
              <a:rPr lang="en-SG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surrender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050" y="269494"/>
            <a:ext cx="1166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BOTTOM-LINE</a:t>
            </a:r>
          </a:p>
        </p:txBody>
      </p:sp>
    </p:spTree>
    <p:extLst>
      <p:ext uri="{BB962C8B-B14F-4D97-AF65-F5344CB8AC3E}">
        <p14:creationId xmlns:p14="http://schemas.microsoft.com/office/powerpoint/2010/main" val="36791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12503"/>
          <a:stretch/>
        </p:blipFill>
        <p:spPr bwMode="auto">
          <a:xfrm>
            <a:off x="8209207" y="0"/>
            <a:ext cx="4062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573" y="272598"/>
            <a:ext cx="1165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I.  	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Schemes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the evil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2.		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 </a:t>
            </a:r>
            <a:r>
              <a:rPr kumimoji="0" lang="en-SG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deceiver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73" y="2436877"/>
            <a:ext cx="7757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Revelation 12:9</a:t>
            </a: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 the great dragon was cast out, that serpent of old, called the Devil and Satan,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who deceives the whole world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he was cast to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earth, and his angels were cast out with him.    </a:t>
            </a:r>
            <a:endParaRPr kumimoji="0" lang="en-SG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3366" y="5142504"/>
            <a:ext cx="3297494" cy="461665"/>
          </a:xfrm>
          <a:prstGeom prst="rect">
            <a:avLst/>
          </a:prstGeom>
          <a:solidFill>
            <a:srgbClr val="5E332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</a:t>
            </a: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8:32 - Jeremiah 9:24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050" y="277484"/>
            <a:ext cx="11458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I.  	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Schemes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of the evil one.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		3.	</a:t>
            </a:r>
            <a:r>
              <a:rPr lang="en-SG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liar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and </a:t>
            </a:r>
            <a:r>
              <a:rPr lang="en-SG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murderer</a:t>
            </a:r>
            <a:r>
              <a:rPr lang="en-SG" sz="3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SG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989138"/>
            <a:ext cx="12192000" cy="4868862"/>
            <a:chOff x="0" y="1989138"/>
            <a:chExt cx="12192000" cy="4868862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989138"/>
              <a:ext cx="12192000" cy="4868862"/>
              <a:chOff x="0" y="1989138"/>
              <a:chExt cx="12192000" cy="486886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1989138"/>
                <a:ext cx="12192000" cy="4868862"/>
              </a:xfrm>
              <a:prstGeom prst="rect">
                <a:avLst/>
              </a:prstGeom>
              <a:solidFill>
                <a:srgbClr val="2327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003015"/>
                <a:ext cx="3969099" cy="48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100052" y="2638269"/>
              <a:ext cx="782842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tabLst>
                  <a:tab pos="357188" algn="l"/>
                  <a:tab pos="539750" algn="l"/>
                  <a:tab pos="712788" algn="l"/>
                  <a:tab pos="895350" algn="l"/>
                  <a:tab pos="1079500" algn="l"/>
                  <a:tab pos="1252538" algn="l"/>
                  <a:tab pos="1435100" algn="l"/>
                </a:tabLst>
              </a:pPr>
              <a:r>
                <a:rPr lang="en-SG" sz="3600" b="1" dirty="0">
                  <a:solidFill>
                    <a:srgbClr val="FFFFCC"/>
                  </a:solidFill>
                  <a:latin typeface="Arial Narrow" panose="020B0606020202030204" pitchFamily="34" charset="0"/>
                </a:rPr>
                <a:t>John 8:44</a:t>
              </a:r>
              <a:r>
                <a:rPr lang="en-SG" sz="3000" dirty="0">
                  <a:solidFill>
                    <a:srgbClr val="FFFFCC"/>
                  </a:solidFill>
                  <a:latin typeface="Arial Narrow" panose="020B0606020202030204" pitchFamily="34" charset="0"/>
                </a:rPr>
                <a:t>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... he was a </a:t>
              </a:r>
              <a:r>
                <a:rPr lang="en-SG" sz="4000" b="1" u="sng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murderer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from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the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beginning, and does not stand in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the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truth,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because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there is no truth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in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him. When he speaks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a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lie,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he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speaks from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his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own resources, for he is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a </a:t>
              </a:r>
              <a:r>
                <a:rPr lang="en-SG" sz="4000" b="1" u="sng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liar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and the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father of it.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78701" y="5409854"/>
            <a:ext cx="2149774" cy="461665"/>
          </a:xfrm>
          <a:prstGeom prst="rect">
            <a:avLst/>
          </a:prstGeom>
          <a:solidFill>
            <a:srgbClr val="5E332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Ds - death thots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411" y="281907"/>
            <a:ext cx="11656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I.  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Schemes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evil one.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4.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condemner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S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058763"/>
            <a:ext cx="12192000" cy="4846130"/>
            <a:chOff x="0" y="2007963"/>
            <a:chExt cx="12192000" cy="4846130"/>
          </a:xfrm>
        </p:grpSpPr>
        <p:sp>
          <p:nvSpPr>
            <p:cNvPr id="4" name="Rectangle 3"/>
            <p:cNvSpPr/>
            <p:nvPr/>
          </p:nvSpPr>
          <p:spPr>
            <a:xfrm>
              <a:off x="0" y="2007963"/>
              <a:ext cx="12192000" cy="484613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2050" name="Picture 2" descr="Image result for condem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571" y="2007963"/>
              <a:ext cx="5388429" cy="484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4411" y="2149479"/>
              <a:ext cx="6428974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tabLst>
                  <a:tab pos="357188" algn="l"/>
                  <a:tab pos="539750" algn="l"/>
                  <a:tab pos="712788" algn="l"/>
                  <a:tab pos="895350" algn="l"/>
                  <a:tab pos="1079500" algn="l"/>
                  <a:tab pos="1252538" algn="l"/>
                  <a:tab pos="1435100" algn="l"/>
                </a:tabLst>
              </a:pPr>
              <a:r>
                <a:rPr lang="en-SG" sz="3600" b="1" dirty="0">
                  <a:solidFill>
                    <a:srgbClr val="FFFFCC"/>
                  </a:solidFill>
                  <a:latin typeface="Arial Narrow" panose="020B0606020202030204" pitchFamily="34" charset="0"/>
                </a:rPr>
                <a:t>Romans 8:33-34</a:t>
              </a:r>
            </a:p>
            <a:p>
              <a:pPr>
                <a:spcBef>
                  <a:spcPts val="600"/>
                </a:spcBef>
                <a:tabLst>
                  <a:tab pos="357188" algn="l"/>
                  <a:tab pos="539750" algn="l"/>
                  <a:tab pos="712788" algn="l"/>
                  <a:tab pos="895350" algn="l"/>
                  <a:tab pos="1079500" algn="l"/>
                  <a:tab pos="1252538" algn="l"/>
                  <a:tab pos="1435100" algn="l"/>
                </a:tabLst>
              </a:pPr>
              <a:r>
                <a:rPr lang="en-SG" sz="3600" b="1" baseline="-25000" dirty="0">
                  <a:solidFill>
                    <a:srgbClr val="FFFFCC"/>
                  </a:solidFill>
                  <a:latin typeface="Arial Narrow" panose="020B0606020202030204" pitchFamily="34" charset="0"/>
                </a:rPr>
                <a:t>33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Who shall bring a </a:t>
              </a:r>
              <a:r>
                <a:rPr lang="en-SG" sz="3600" b="1" u="sng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charge against God’s elect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? It is God who justifies. </a:t>
              </a:r>
              <a:b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SG" sz="3000" b="1" baseline="-25000" dirty="0">
                  <a:solidFill>
                    <a:srgbClr val="FFFFCC"/>
                  </a:solidFill>
                  <a:latin typeface="Arial Narrow" panose="020B0606020202030204" pitchFamily="34" charset="0"/>
                </a:rPr>
                <a:t>34</a:t>
              </a:r>
              <a:r>
                <a:rPr lang="en-SG" sz="3000" baseline="-25000" dirty="0">
                  <a:solidFill>
                    <a:srgbClr val="FFFFCC"/>
                  </a:solidFill>
                  <a:latin typeface="Arial Narrow" panose="020B0606020202030204" pitchFamily="34" charset="0"/>
                </a:rPr>
                <a:t>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Who is he who </a:t>
              </a:r>
              <a:r>
                <a:rPr lang="en-SG" sz="3600" b="1" u="sng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condemns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?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It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is Christ who died, and furthermore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also risen,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who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is even at the right hand of God, </a:t>
              </a:r>
            </a:p>
            <a:p>
              <a:pPr>
                <a:spcBef>
                  <a:spcPts val="600"/>
                </a:spcBef>
                <a:tabLst>
                  <a:tab pos="357188" algn="l"/>
                  <a:tab pos="539750" algn="l"/>
                  <a:tab pos="712788" algn="l"/>
                  <a:tab pos="895350" algn="l"/>
                  <a:tab pos="1079500" algn="l"/>
                  <a:tab pos="1252538" algn="l"/>
                  <a:tab pos="1435100" algn="l"/>
                </a:tabLst>
              </a:pP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who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also makes intercession </a:t>
              </a:r>
              <a:r>
                <a:rPr lang="en-SG" sz="3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for </a:t>
              </a:r>
              <a:r>
                <a:rPr lang="en-SG" sz="3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us.</a:t>
              </a:r>
              <a:endParaRPr lang="en-SG" sz="3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40019" y="6128766"/>
            <a:ext cx="3863366" cy="461665"/>
          </a:xfrm>
          <a:prstGeom prst="rect">
            <a:avLst/>
          </a:prstGeom>
          <a:solidFill>
            <a:srgbClr val="5E332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UGBs-Pursue G-Free-No-C r/s</a:t>
            </a:r>
            <a:endParaRPr lang="en-S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8574" y="275992"/>
            <a:ext cx="63007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I.  	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Schemes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evil one.</a:t>
            </a:r>
          </a:p>
          <a:p>
            <a:pPr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5.		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</a:t>
            </a:r>
            <a:r>
              <a:rPr lang="en-SG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devourer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looking for </a:t>
            </a:r>
            <a:r>
              <a:rPr lang="en-SG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					ground in 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our lives to </a:t>
            </a:r>
            <a:r>
              <a:rPr lang="en-SG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					oppress </a:t>
            </a:r>
            <a:r>
              <a:rPr lang="en-SG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us.</a:t>
            </a:r>
            <a:endParaRPr lang="en-S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574" y="3209924"/>
            <a:ext cx="6289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7188" algn="l"/>
                <a:tab pos="539750" algn="l"/>
                <a:tab pos="712788" algn="l"/>
                <a:tab pos="895350" algn="l"/>
                <a:tab pos="1079500" algn="l"/>
                <a:tab pos="1252538" algn="l"/>
                <a:tab pos="1435100" algn="l"/>
              </a:tabLst>
            </a:pPr>
            <a:r>
              <a:rPr lang="en-SG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Peter 5:8</a:t>
            </a:r>
            <a:r>
              <a:rPr lang="en-SG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 sober, be vigilant; because your adversary </a:t>
            </a:r>
            <a:r>
              <a:rPr lang="en-SG" sz="36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devil walks about like a roaring lion</a:t>
            </a:r>
            <a:r>
              <a:rPr lang="en-SG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</a:t>
            </a:r>
            <a:r>
              <a:rPr lang="en-S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SG" sz="36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seeking whom he may devour</a:t>
            </a:r>
            <a:r>
              <a:rPr lang="en-SG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4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1323</Words>
  <Application>Microsoft Office PowerPoint</Application>
  <PresentationFormat>Widescreen</PresentationFormat>
  <Paragraphs>314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Jessica Teng</cp:lastModifiedBy>
  <cp:revision>199</cp:revision>
  <cp:lastPrinted>2019-01-05T08:19:32Z</cp:lastPrinted>
  <dcterms:created xsi:type="dcterms:W3CDTF">2018-10-29T08:15:22Z</dcterms:created>
  <dcterms:modified xsi:type="dcterms:W3CDTF">2019-06-19T09:10:48Z</dcterms:modified>
</cp:coreProperties>
</file>