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0" r:id="rId2"/>
  </p:sldMasterIdLst>
  <p:notesMasterIdLst>
    <p:notesMasterId r:id="rId36"/>
  </p:notesMasterIdLst>
  <p:sldIdLst>
    <p:sldId id="430" r:id="rId3"/>
    <p:sldId id="431" r:id="rId4"/>
    <p:sldId id="459" r:id="rId5"/>
    <p:sldId id="433" r:id="rId6"/>
    <p:sldId id="434" r:id="rId7"/>
    <p:sldId id="435" r:id="rId8"/>
    <p:sldId id="436" r:id="rId9"/>
    <p:sldId id="460" r:id="rId10"/>
    <p:sldId id="461" r:id="rId11"/>
    <p:sldId id="462" r:id="rId12"/>
    <p:sldId id="440" r:id="rId13"/>
    <p:sldId id="463" r:id="rId14"/>
    <p:sldId id="464" r:id="rId15"/>
    <p:sldId id="465" r:id="rId16"/>
    <p:sldId id="441" r:id="rId17"/>
    <p:sldId id="305"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0"/>
    <p:restoredTop sz="94674"/>
  </p:normalViewPr>
  <p:slideViewPr>
    <p:cSldViewPr snapToGrid="0" snapToObjects="1">
      <p:cViewPr varScale="1">
        <p:scale>
          <a:sx n="98" d="100"/>
          <a:sy n="98" d="100"/>
        </p:scale>
        <p:origin x="390"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0D993-BF08-E54C-9544-28F18A621C74}" type="datetimeFigureOut">
              <a:rPr lang="en-US" smtClean="0"/>
              <a:t>07-May-18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26779-30C1-6047-84AE-BD7DE843C2BE}" type="slidenum">
              <a:rPr lang="en-US" smtClean="0"/>
              <a:t>‹#›</a:t>
            </a:fld>
            <a:endParaRPr lang="en-US"/>
          </a:p>
        </p:txBody>
      </p:sp>
    </p:spTree>
    <p:extLst>
      <p:ext uri="{BB962C8B-B14F-4D97-AF65-F5344CB8AC3E}">
        <p14:creationId xmlns:p14="http://schemas.microsoft.com/office/powerpoint/2010/main" val="342819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Daniel in the lion’s den</a:t>
            </a:r>
          </a:p>
        </p:txBody>
      </p:sp>
    </p:spTree>
    <p:extLst>
      <p:ext uri="{BB962C8B-B14F-4D97-AF65-F5344CB8AC3E}">
        <p14:creationId xmlns:p14="http://schemas.microsoft.com/office/powerpoint/2010/main" val="1664173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429418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78570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the fall of nineveh</a:t>
            </a:r>
          </a:p>
        </p:txBody>
      </p:sp>
    </p:spTree>
    <p:extLst>
      <p:ext uri="{BB962C8B-B14F-4D97-AF65-F5344CB8AC3E}">
        <p14:creationId xmlns:p14="http://schemas.microsoft.com/office/powerpoint/2010/main" val="2017190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the fall of nineveh</a:t>
            </a:r>
          </a:p>
        </p:txBody>
      </p:sp>
    </p:spTree>
    <p:extLst>
      <p:ext uri="{BB962C8B-B14F-4D97-AF65-F5344CB8AC3E}">
        <p14:creationId xmlns:p14="http://schemas.microsoft.com/office/powerpoint/2010/main" val="10134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Habakkuk &amp; soldiers</a:t>
            </a:r>
          </a:p>
        </p:txBody>
      </p:sp>
    </p:spTree>
    <p:extLst>
      <p:ext uri="{BB962C8B-B14F-4D97-AF65-F5344CB8AC3E}">
        <p14:creationId xmlns:p14="http://schemas.microsoft.com/office/powerpoint/2010/main" val="299277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Habakkuk &amp; soldiers</a:t>
            </a:r>
          </a:p>
        </p:txBody>
      </p:sp>
    </p:spTree>
    <p:extLst>
      <p:ext uri="{BB962C8B-B14F-4D97-AF65-F5344CB8AC3E}">
        <p14:creationId xmlns:p14="http://schemas.microsoft.com/office/powerpoint/2010/main" val="354630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Habakkuk &amp; soldiers</a:t>
            </a:r>
          </a:p>
        </p:txBody>
      </p:sp>
    </p:spTree>
    <p:extLst>
      <p:ext uri="{BB962C8B-B14F-4D97-AF65-F5344CB8AC3E}">
        <p14:creationId xmlns:p14="http://schemas.microsoft.com/office/powerpoint/2010/main" val="2201013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Habakkuk &amp; soldiers</a:t>
            </a:r>
          </a:p>
        </p:txBody>
      </p:sp>
    </p:spTree>
    <p:extLst>
      <p:ext uri="{BB962C8B-B14F-4D97-AF65-F5344CB8AC3E}">
        <p14:creationId xmlns:p14="http://schemas.microsoft.com/office/powerpoint/2010/main" val="133314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rebuilding the temple</a:t>
            </a:r>
          </a:p>
        </p:txBody>
      </p:sp>
    </p:spTree>
    <p:extLst>
      <p:ext uri="{BB962C8B-B14F-4D97-AF65-F5344CB8AC3E}">
        <p14:creationId xmlns:p14="http://schemas.microsoft.com/office/powerpoint/2010/main" val="3546554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rebuilding the temple</a:t>
            </a:r>
          </a:p>
        </p:txBody>
      </p:sp>
    </p:spTree>
    <p:extLst>
      <p:ext uri="{BB962C8B-B14F-4D97-AF65-F5344CB8AC3E}">
        <p14:creationId xmlns:p14="http://schemas.microsoft.com/office/powerpoint/2010/main" val="217864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Daniel in the lion’s den</a:t>
            </a:r>
          </a:p>
        </p:txBody>
      </p:sp>
    </p:spTree>
    <p:extLst>
      <p:ext uri="{BB962C8B-B14F-4D97-AF65-F5344CB8AC3E}">
        <p14:creationId xmlns:p14="http://schemas.microsoft.com/office/powerpoint/2010/main" val="38689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rebuilding the temple</a:t>
            </a:r>
          </a:p>
        </p:txBody>
      </p:sp>
    </p:spTree>
    <p:extLst>
      <p:ext uri="{BB962C8B-B14F-4D97-AF65-F5344CB8AC3E}">
        <p14:creationId xmlns:p14="http://schemas.microsoft.com/office/powerpoint/2010/main" val="134055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hosea &amp; wife</a:t>
            </a:r>
          </a:p>
        </p:txBody>
      </p:sp>
    </p:spTree>
    <p:extLst>
      <p:ext uri="{BB962C8B-B14F-4D97-AF65-F5344CB8AC3E}">
        <p14:creationId xmlns:p14="http://schemas.microsoft.com/office/powerpoint/2010/main" val="68529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hosea &amp; wife</a:t>
            </a:r>
          </a:p>
        </p:txBody>
      </p:sp>
    </p:spTree>
    <p:extLst>
      <p:ext uri="{BB962C8B-B14F-4D97-AF65-F5344CB8AC3E}">
        <p14:creationId xmlns:p14="http://schemas.microsoft.com/office/powerpoint/2010/main" val="217587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locust plague</a:t>
            </a:r>
          </a:p>
        </p:txBody>
      </p:sp>
    </p:spTree>
    <p:extLst>
      <p:ext uri="{BB962C8B-B14F-4D97-AF65-F5344CB8AC3E}">
        <p14:creationId xmlns:p14="http://schemas.microsoft.com/office/powerpoint/2010/main" val="321922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locust plague</a:t>
            </a:r>
          </a:p>
        </p:txBody>
      </p:sp>
    </p:spTree>
    <p:extLst>
      <p:ext uri="{BB962C8B-B14F-4D97-AF65-F5344CB8AC3E}">
        <p14:creationId xmlns:p14="http://schemas.microsoft.com/office/powerpoint/2010/main" val="328662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amos</a:t>
            </a:r>
          </a:p>
        </p:txBody>
      </p:sp>
    </p:spTree>
    <p:extLst>
      <p:ext uri="{BB962C8B-B14F-4D97-AF65-F5344CB8AC3E}">
        <p14:creationId xmlns:p14="http://schemas.microsoft.com/office/powerpoint/2010/main" val="3000694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amos</a:t>
            </a:r>
          </a:p>
        </p:txBody>
      </p:sp>
    </p:spTree>
    <p:extLst>
      <p:ext uri="{BB962C8B-B14F-4D97-AF65-F5344CB8AC3E}">
        <p14:creationId xmlns:p14="http://schemas.microsoft.com/office/powerpoint/2010/main" val="256991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Photo: Jonah &amp; fish</a:t>
            </a:r>
          </a:p>
        </p:txBody>
      </p:sp>
    </p:spTree>
    <p:extLst>
      <p:ext uri="{BB962C8B-B14F-4D97-AF65-F5344CB8AC3E}">
        <p14:creationId xmlns:p14="http://schemas.microsoft.com/office/powerpoint/2010/main" val="903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6"/>
            <a:ext cx="6858000" cy="4152305"/>
          </a:xfrm>
          <a:prstGeom prst="rect">
            <a:avLst/>
          </a:prstGeom>
        </p:spPr>
        <p:txBody>
          <a:bodyPr lIns="91439" tIns="45719" rIns="91439" bIns="45719" anchor="t">
            <a:noAutofit/>
          </a:bodyPr>
          <a:lstStyle/>
          <a:p>
            <a:endParaRPr dirty="0"/>
          </a:p>
        </p:txBody>
      </p:sp>
      <p:sp>
        <p:nvSpPr>
          <p:cNvPr id="21" name="Title Text"/>
          <p:cNvSpPr txBox="1">
            <a:spLocks noGrp="1"/>
          </p:cNvSpPr>
          <p:nvPr>
            <p:ph type="title"/>
          </p:nvPr>
        </p:nvSpPr>
        <p:spPr>
          <a:xfrm>
            <a:off x="892970" y="4723808"/>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70" y="5732859"/>
            <a:ext cx="7358063" cy="794742"/>
          </a:xfrm>
          <a:prstGeom prst="rect">
            <a:avLst/>
          </a:prstGeom>
        </p:spPr>
        <p:txBody>
          <a:bodyPr anchor="t"/>
          <a:lstStyle>
            <a:lvl1pPr marL="0" indent="0" algn="ctr">
              <a:spcBef>
                <a:spcPts val="0"/>
              </a:spcBef>
              <a:buSzTx/>
              <a:buNone/>
              <a:defRPr sz="2601"/>
            </a:lvl1pPr>
            <a:lvl2pPr marL="0" indent="160725" algn="ctr">
              <a:spcBef>
                <a:spcPts val="0"/>
              </a:spcBef>
              <a:buSzTx/>
              <a:buNone/>
              <a:defRPr sz="2601"/>
            </a:lvl2pPr>
            <a:lvl3pPr marL="0" indent="321449" algn="ctr">
              <a:spcBef>
                <a:spcPts val="0"/>
              </a:spcBef>
              <a:buSzTx/>
              <a:buNone/>
              <a:defRPr sz="2601"/>
            </a:lvl3pPr>
            <a:lvl4pPr marL="0" indent="482175" algn="ctr">
              <a:spcBef>
                <a:spcPts val="0"/>
              </a:spcBef>
              <a:buSzTx/>
              <a:buNone/>
              <a:defRPr sz="2601"/>
            </a:lvl4pPr>
            <a:lvl5pPr marL="0" indent="642899"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4619158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10751" rtl="0" eaLnBrk="1" fontAlgn="auto" latinLnBrk="0" hangingPunct="0">
              <a:lnSpc>
                <a:spcPct val="100000"/>
              </a:lnSpc>
              <a:spcBef>
                <a:spcPts val="0"/>
              </a:spcBef>
              <a:spcAft>
                <a:spcPts val="0"/>
              </a:spcAft>
              <a:buClrTx/>
              <a:buSzTx/>
              <a:buFontTx/>
              <a:buNone/>
              <a:tabLst/>
              <a:defRPr/>
            </a:pPr>
            <a:fld id="{B61BEF0D-F0BB-DE4B-95CE-6DB70DBA9567}" type="datetimeFigureOut">
              <a:rPr kumimoji="0" lang="en-US" sz="900" b="1" i="0" u="none" strike="noStrike" kern="0" cap="none" spc="0" normalizeH="0" baseline="0" noProof="0" smtClean="0">
                <a:ln>
                  <a:noFill/>
                </a:ln>
                <a:solidFill>
                  <a:prstClr val="white">
                    <a:tint val="75000"/>
                  </a:prstClr>
                </a:solidFill>
                <a:effectLst/>
                <a:uLnTx/>
                <a:uFillTx/>
                <a:latin typeface="Helvetica Neue"/>
                <a:ea typeface="+mn-ea"/>
                <a:cs typeface="+mn-cs"/>
                <a:sym typeface="Helvetica Neue"/>
              </a:rPr>
              <a:pPr marL="0" marR="0" lvl="0" indent="0" algn="r" defTabSz="410751" rtl="0" eaLnBrk="1" fontAlgn="auto" latinLnBrk="0" hangingPunct="0">
                <a:lnSpc>
                  <a:spcPct val="100000"/>
                </a:lnSpc>
                <a:spcBef>
                  <a:spcPts val="0"/>
                </a:spcBef>
                <a:spcAft>
                  <a:spcPts val="0"/>
                </a:spcAft>
                <a:buClrTx/>
                <a:buSzTx/>
                <a:buFontTx/>
                <a:buNone/>
                <a:tabLst/>
                <a:defRPr/>
              </a:pPr>
              <a:t>07-May-18</a:t>
            </a:fld>
            <a:endParaRPr kumimoji="0" lang="en-US" sz="900" b="1" i="0" u="none" strike="noStrike" kern="0" cap="none" spc="0" normalizeH="0" baseline="0" noProof="0" dirty="0">
              <a:ln>
                <a:noFill/>
              </a:ln>
              <a:solidFill>
                <a:prstClr val="white">
                  <a:tint val="75000"/>
                </a:prstClr>
              </a:solidFill>
              <a:effectLst/>
              <a:uLnTx/>
              <a:uFillTx/>
              <a:latin typeface="Helvetica Neue"/>
              <a:ea typeface="+mn-ea"/>
              <a:cs typeface="+mn-cs"/>
              <a:sym typeface="Helvetica Neue"/>
            </a:endParaRPr>
          </a:p>
        </p:txBody>
      </p:sp>
      <p:sp>
        <p:nvSpPr>
          <p:cNvPr id="5" name="Footer Placeholder 4"/>
          <p:cNvSpPr>
            <a:spLocks noGrp="1"/>
          </p:cNvSpPr>
          <p:nvPr>
            <p:ph type="ftr" sz="quarter" idx="11"/>
          </p:nvPr>
        </p:nvSpPr>
        <p:spPr/>
        <p:txBody>
          <a:bodyPr/>
          <a:lstStyle/>
          <a:p>
            <a:pPr marL="0" marR="0" lvl="0" indent="0" algn="l" defTabSz="410751" rtl="0" eaLnBrk="1"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tint val="75000"/>
                </a:prstClr>
              </a:solidFill>
              <a:effectLst/>
              <a:uLnTx/>
              <a:uFillTx/>
              <a:latin typeface="Helvetica Neue"/>
              <a:ea typeface="+mn-ea"/>
              <a:cs typeface="+mn-cs"/>
              <a:sym typeface="Helvetica Neue"/>
            </a:endParaRPr>
          </a:p>
        </p:txBody>
      </p:sp>
      <p:sp>
        <p:nvSpPr>
          <p:cNvPr id="6" name="Slide Number Placeholder 5"/>
          <p:cNvSpPr>
            <a:spLocks noGrp="1"/>
          </p:cNvSpPr>
          <p:nvPr>
            <p:ph type="sldNum" sz="quarter" idx="12"/>
          </p:nvPr>
        </p:nvSpPr>
        <p:spPr/>
        <p:txBody>
          <a:bodyPr/>
          <a:lstStyle/>
          <a:p>
            <a:pPr marL="0" marR="0" lvl="0" indent="0" algn="r" defTabSz="410751" rtl="0" eaLnBrk="1" fontAlgn="auto" latinLnBrk="0" hangingPunct="0">
              <a:lnSpc>
                <a:spcPct val="100000"/>
              </a:lnSpc>
              <a:spcBef>
                <a:spcPts val="0"/>
              </a:spcBef>
              <a:spcAft>
                <a:spcPts val="0"/>
              </a:spcAft>
              <a:buClrTx/>
              <a:buSzTx/>
              <a:buFontTx/>
              <a:buNone/>
              <a:tabLst/>
              <a:defRPr/>
            </a:pPr>
            <a:fld id="{86CB4B4D-7CA3-9044-876B-883B54F8677D}" type="slidenum">
              <a:rPr kumimoji="0" lang="en-SG" sz="900" b="1" i="0" u="none" strike="noStrike" kern="0" cap="none" spc="0" normalizeH="0" baseline="0" noProof="0" smtClean="0">
                <a:ln>
                  <a:noFill/>
                </a:ln>
                <a:solidFill>
                  <a:srgbClr val="90C226"/>
                </a:solidFill>
                <a:effectLst/>
                <a:uLnTx/>
                <a:uFillTx/>
                <a:latin typeface="Helvetica Neue"/>
                <a:ea typeface="+mn-ea"/>
                <a:cs typeface="+mn-cs"/>
                <a:sym typeface="Helvetica Neue"/>
              </a:rPr>
              <a:pPr marL="0" marR="0" lvl="0" indent="0" algn="r" defTabSz="410751" rtl="0" eaLnBrk="1" fontAlgn="auto" latinLnBrk="0" hangingPunct="0">
                <a:lnSpc>
                  <a:spcPct val="100000"/>
                </a:lnSpc>
                <a:spcBef>
                  <a:spcPts val="0"/>
                </a:spcBef>
                <a:spcAft>
                  <a:spcPts val="0"/>
                </a:spcAft>
                <a:buClrTx/>
                <a:buSzTx/>
                <a:buFontTx/>
                <a:buNone/>
                <a:tabLst/>
                <a:defRPr/>
              </a:pPr>
              <a:t>‹#›</a:t>
            </a:fld>
            <a:endParaRPr kumimoji="0" lang="en-SG" sz="900" b="1" i="0" u="none" strike="noStrike" kern="0" cap="none" spc="0" normalizeH="0" baseline="0" noProof="0" dirty="0">
              <a:ln>
                <a:noFill/>
              </a:ln>
              <a:solidFill>
                <a:srgbClr val="90C226"/>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79379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70" y="2268144"/>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566980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6" y="446484"/>
            <a:ext cx="3750469" cy="5777508"/>
          </a:xfrm>
          <a:prstGeom prst="rect">
            <a:avLst/>
          </a:prstGeom>
        </p:spPr>
        <p:txBody>
          <a:bodyPr lIns="91439" tIns="45719" rIns="91439" bIns="45719" anchor="t">
            <a:noAutofit/>
          </a:bodyPr>
          <a:lstStyle/>
          <a:p>
            <a:endParaRPr dirty="0"/>
          </a:p>
        </p:txBody>
      </p:sp>
      <p:sp>
        <p:nvSpPr>
          <p:cNvPr id="39" name="Title Text"/>
          <p:cNvSpPr txBox="1">
            <a:spLocks noGrp="1"/>
          </p:cNvSpPr>
          <p:nvPr>
            <p:ph type="title"/>
          </p:nvPr>
        </p:nvSpPr>
        <p:spPr>
          <a:xfrm>
            <a:off x="669728"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8" y="3321847"/>
            <a:ext cx="3750469" cy="2893219"/>
          </a:xfrm>
          <a:prstGeom prst="rect">
            <a:avLst/>
          </a:prstGeom>
        </p:spPr>
        <p:txBody>
          <a:bodyPr anchor="t"/>
          <a:lstStyle>
            <a:lvl1pPr marL="0" indent="0" algn="ctr">
              <a:spcBef>
                <a:spcPts val="0"/>
              </a:spcBef>
              <a:buSzTx/>
              <a:buNone/>
              <a:defRPr sz="2601"/>
            </a:lvl1pPr>
            <a:lvl2pPr marL="0" indent="160725" algn="ctr">
              <a:spcBef>
                <a:spcPts val="0"/>
              </a:spcBef>
              <a:buSzTx/>
              <a:buNone/>
              <a:defRPr sz="2601"/>
            </a:lvl2pPr>
            <a:lvl3pPr marL="0" indent="321449" algn="ctr">
              <a:spcBef>
                <a:spcPts val="0"/>
              </a:spcBef>
              <a:buSzTx/>
              <a:buNone/>
              <a:defRPr sz="2601"/>
            </a:lvl3pPr>
            <a:lvl4pPr marL="0" indent="482175" algn="ctr">
              <a:spcBef>
                <a:spcPts val="0"/>
              </a:spcBef>
              <a:buSzTx/>
              <a:buNone/>
              <a:defRPr sz="2601"/>
            </a:lvl4pPr>
            <a:lvl5pPr marL="0" indent="642899"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094480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24956970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6" y="1821659"/>
            <a:ext cx="3750469" cy="4420195"/>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8" y="1821659"/>
            <a:ext cx="3750469" cy="4420195"/>
          </a:xfrm>
          <a:prstGeom prst="rect">
            <a:avLst/>
          </a:prstGeom>
        </p:spPr>
        <p:txBody>
          <a:bodyPr/>
          <a:lstStyle>
            <a:lvl1pPr marL="241087" indent="-241087">
              <a:spcBef>
                <a:spcPts val="2251"/>
              </a:spcBef>
              <a:defRPr sz="1969"/>
            </a:lvl1pPr>
            <a:lvl2pPr marL="482175" indent="-241087">
              <a:spcBef>
                <a:spcPts val="2251"/>
              </a:spcBef>
              <a:defRPr sz="1969"/>
            </a:lvl2pPr>
            <a:lvl3pPr marL="723261" indent="-241087">
              <a:spcBef>
                <a:spcPts val="2251"/>
              </a:spcBef>
              <a:defRPr sz="1969"/>
            </a:lvl3pPr>
            <a:lvl4pPr marL="964348" indent="-241087">
              <a:spcBef>
                <a:spcPts val="2251"/>
              </a:spcBef>
              <a:defRPr sz="1969"/>
            </a:lvl4pPr>
            <a:lvl5pPr marL="1205435" indent="-241087">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997" y="6536533"/>
            <a:ext cx="282129"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dirty="0"/>
          </a:p>
        </p:txBody>
      </p:sp>
    </p:spTree>
    <p:extLst>
      <p:ext uri="{BB962C8B-B14F-4D97-AF65-F5344CB8AC3E}">
        <p14:creationId xmlns:p14="http://schemas.microsoft.com/office/powerpoint/2010/main" val="10375378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8" y="892972"/>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73030673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6" y="3580808"/>
            <a:ext cx="3750469" cy="2652117"/>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4723806" y="625081"/>
            <a:ext cx="3750469" cy="2652117"/>
          </a:xfrm>
          <a:prstGeom prst="rect">
            <a:avLst/>
          </a:prstGeom>
        </p:spPr>
        <p:txBody>
          <a:bodyPr lIns="91439" tIns="45719" rIns="91439" bIns="45719" anchor="t">
            <a:noAutofit/>
          </a:bodyPr>
          <a:lstStyle/>
          <a:p>
            <a:endParaRPr dirty="0"/>
          </a:p>
        </p:txBody>
      </p:sp>
      <p:sp>
        <p:nvSpPr>
          <p:cNvPr id="85" name="Image"/>
          <p:cNvSpPr>
            <a:spLocks noGrp="1"/>
          </p:cNvSpPr>
          <p:nvPr>
            <p:ph type="pic" sz="half" idx="15"/>
          </p:nvPr>
        </p:nvSpPr>
        <p:spPr>
          <a:xfrm>
            <a:off x="669728" y="625078"/>
            <a:ext cx="3750469" cy="5607844"/>
          </a:xfrm>
          <a:prstGeom prst="rect">
            <a:avLst/>
          </a:prstGeom>
        </p:spPr>
        <p:txBody>
          <a:bodyPr lIns="91439" tIns="45719" rIns="91439" bIns="45719" anchor="t">
            <a:noAutofit/>
          </a:body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717499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4669516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858288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8" y="178597"/>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8" y="1821659"/>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997" y="6536533"/>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dirty="0"/>
          </a:p>
        </p:txBody>
      </p:sp>
    </p:spTree>
    <p:extLst>
      <p:ext uri="{BB962C8B-B14F-4D97-AF65-F5344CB8AC3E}">
        <p14:creationId xmlns:p14="http://schemas.microsoft.com/office/powerpoint/2010/main" val="3008483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1pPr>
      <a:lvl2pPr marL="0" marR="0" indent="160725"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321449"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482175"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642899"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803623"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48"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073"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797" algn="ctr" defTabSz="410740"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2520"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1pPr>
      <a:lvl2pPr marL="625040"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2pPr>
      <a:lvl3pPr marL="93756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3pPr>
      <a:lvl4pPr marL="125008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4pPr>
      <a:lvl5pPr marL="156260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5pPr>
      <a:lvl6pPr marL="187512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6pPr>
      <a:lvl7pPr marL="218764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7pPr>
      <a:lvl8pPr marL="2500161"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8pPr>
      <a:lvl9pPr marL="2812682" marR="0" indent="-312520" algn="l" defTabSz="410740" rtl="0" latinLnBrk="0">
        <a:lnSpc>
          <a:spcPct val="100000"/>
        </a:lnSpc>
        <a:spcBef>
          <a:spcPts val="2953"/>
        </a:spcBef>
        <a:spcAft>
          <a:spcPts val="0"/>
        </a:spcAft>
        <a:buClrTx/>
        <a:buSzPct val="145000"/>
        <a:buFontTx/>
        <a:buChar char="•"/>
        <a:tabLst/>
        <a:defRPr sz="2251"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5"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49"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75"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899"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23"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48"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073"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797" algn="ctr" defTabSz="410740"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1"/>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1"/>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4"/>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07-May-18</a:t>
            </a:fld>
            <a:endParaRPr lang="en-US" dirty="0"/>
          </a:p>
        </p:txBody>
      </p:sp>
      <p:sp>
        <p:nvSpPr>
          <p:cNvPr id="5" name="Footer Placeholder 4"/>
          <p:cNvSpPr>
            <a:spLocks noGrp="1"/>
          </p:cNvSpPr>
          <p:nvPr>
            <p:ph type="ftr" sz="quarter" idx="3"/>
          </p:nvPr>
        </p:nvSpPr>
        <p:spPr>
          <a:xfrm>
            <a:off x="609600" y="6041364"/>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7" y="6041364"/>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SG" smtClean="0"/>
              <a:t>‹#›</a:t>
            </a:fld>
            <a:endParaRPr lang="en-SG" dirty="0"/>
          </a:p>
        </p:txBody>
      </p:sp>
    </p:spTree>
    <p:extLst>
      <p:ext uri="{BB962C8B-B14F-4D97-AF65-F5344CB8AC3E}">
        <p14:creationId xmlns:p14="http://schemas.microsoft.com/office/powerpoint/2010/main" val="2407401509"/>
      </p:ext>
    </p:extLst>
  </p:cSld>
  <p:clrMap bg1="dk1" tx1="lt1" bg2="dk2" tx2="lt2" accent1="accent1" accent2="accent2" accent3="accent3" accent4="accent4" accent5="accent5" accent6="accent6" hlink="hlink" folHlink="folHlink"/>
  <p:sldLayoutIdLst>
    <p:sldLayoutId id="2147483701" r:id="rId1"/>
  </p:sldLayoutIdLst>
  <p:txStyles>
    <p:titleStyle>
      <a:lvl1pPr algn="l" defTabSz="457177"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42882" algn="l" defTabSz="457177"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12" indent="-285736" algn="l" defTabSz="457177"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42" indent="-228588" algn="l" defTabSz="457177"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18"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295"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471"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648"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825"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001" indent="-228588" algn="l" defTabSz="45717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7000" r="-7000"/>
          </a:stretch>
        </a:blipFill>
        <a:effectLst/>
      </p:bgPr>
    </p:bg>
    <p:spTree>
      <p:nvGrpSpPr>
        <p:cNvPr id="1" name=""/>
        <p:cNvGrpSpPr/>
        <p:nvPr/>
      </p:nvGrpSpPr>
      <p:grpSpPr>
        <a:xfrm>
          <a:off x="0" y="0"/>
          <a:ext cx="0" cy="0"/>
          <a:chOff x="0" y="0"/>
          <a:chExt cx="0" cy="0"/>
        </a:xfrm>
      </p:grpSpPr>
      <p:sp>
        <p:nvSpPr>
          <p:cNvPr id="4" name="DANIEL…">
            <a:extLst>
              <a:ext uri="{FF2B5EF4-FFF2-40B4-BE49-F238E27FC236}">
                <a16:creationId xmlns:a16="http://schemas.microsoft.com/office/drawing/2014/main" id="{79662504-DD53-4432-A483-86EE7D90D175}"/>
              </a:ext>
            </a:extLst>
          </p:cNvPr>
          <p:cNvSpPr txBox="1"/>
          <p:nvPr/>
        </p:nvSpPr>
        <p:spPr>
          <a:xfrm>
            <a:off x="16537" y="1363318"/>
            <a:ext cx="8876109" cy="6132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God’s kingdom and godless kingdoms.</a:t>
            </a:r>
          </a:p>
          <a:p>
            <a:pPr defTabSz="410740" hangingPunct="0">
              <a:buClr>
                <a:srgbClr val="00A2FF">
                  <a:lumMod val="75000"/>
                </a:srgbClr>
              </a:buCl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A narrative of some of the occurrences of the captivity, and a series of prophecies concerning Christ.</a:t>
            </a:r>
          </a:p>
          <a:p>
            <a:pPr defTabSz="410740" hangingPunct="0">
              <a:buClr>
                <a:srgbClr val="00A2FF">
                  <a:lumMod val="75000"/>
                </a:srgbClr>
              </a:buCl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3 famous stories:</a:t>
            </a:r>
          </a:p>
          <a:p>
            <a:pPr defTabSz="410740" hangingPunct="0">
              <a:buClr>
                <a:srgbClr val="00A2FF">
                  <a:lumMod val="75000"/>
                </a:srgbClr>
              </a:buClr>
              <a:defRPr sz="2200"/>
            </a:pPr>
            <a:r>
              <a:rPr lang="en-SG" sz="1969" kern="0" dirty="0">
                <a:solidFill>
                  <a:srgbClr val="000000"/>
                </a:solidFill>
                <a:latin typeface="Arial Black" panose="020B0A04020102020204" pitchFamily="34" charset="0"/>
                <a:ea typeface="Helvetica Neue"/>
                <a:cs typeface="Helvetica Neue"/>
                <a:sym typeface="Helvetica Neue"/>
              </a:rPr>
              <a:t>	Shadrach, Meshach &amp; Abed-</a:t>
            </a:r>
            <a:r>
              <a:rPr lang="en-SG" sz="1969" kern="0" dirty="0" err="1">
                <a:solidFill>
                  <a:srgbClr val="000000"/>
                </a:solidFill>
                <a:latin typeface="Arial Black" panose="020B0A04020102020204" pitchFamily="34" charset="0"/>
                <a:ea typeface="Helvetica Neue"/>
                <a:cs typeface="Helvetica Neue"/>
                <a:sym typeface="Helvetica Neue"/>
              </a:rPr>
              <a:t>Nego</a:t>
            </a:r>
            <a:r>
              <a:rPr lang="en-SG" sz="1969" kern="0" dirty="0">
                <a:solidFill>
                  <a:srgbClr val="000000"/>
                </a:solidFill>
                <a:latin typeface="Arial Black" panose="020B0A04020102020204" pitchFamily="34" charset="0"/>
                <a:ea typeface="Helvetica Neue"/>
                <a:cs typeface="Helvetica Neue"/>
                <a:sym typeface="Helvetica Neue"/>
              </a:rPr>
              <a:t> in the fiery furnace.</a:t>
            </a:r>
          </a:p>
          <a:p>
            <a:pPr defTabSz="410740" hangingPunct="0">
              <a:buClr>
                <a:srgbClr val="00A2FF">
                  <a:lumMod val="75000"/>
                </a:srgbClr>
              </a:buClr>
              <a:defRPr sz="2200"/>
            </a:pPr>
            <a:r>
              <a:rPr lang="en-SG" sz="1969" kern="0" dirty="0">
                <a:solidFill>
                  <a:srgbClr val="000000"/>
                </a:solidFill>
                <a:latin typeface="Arial Black" panose="020B0A04020102020204" pitchFamily="34" charset="0"/>
                <a:ea typeface="Helvetica Neue"/>
                <a:cs typeface="Helvetica Neue"/>
                <a:sym typeface="Helvetica Neue"/>
              </a:rPr>
              <a:t>	The handwriting on the wall at Belshazzar’s feast.</a:t>
            </a:r>
          </a:p>
          <a:p>
            <a:pPr defTabSz="410740" hangingPunct="0">
              <a:buClr>
                <a:srgbClr val="00A2FF">
                  <a:lumMod val="75000"/>
                </a:srgbClr>
              </a:buClr>
              <a:defRPr sz="2200"/>
            </a:pPr>
            <a:r>
              <a:rPr lang="en-SG" sz="1969" kern="0" dirty="0">
                <a:solidFill>
                  <a:srgbClr val="000000"/>
                </a:solidFill>
                <a:latin typeface="Arial Black" panose="020B0A04020102020204" pitchFamily="34" charset="0"/>
                <a:ea typeface="Helvetica Neue"/>
                <a:cs typeface="Helvetica Neue"/>
                <a:sym typeface="Helvetica Neue"/>
              </a:rPr>
              <a:t>	Daniel in the den of lions.</a:t>
            </a:r>
          </a:p>
          <a:p>
            <a:pPr defTabSz="410740" hangingPunct="0">
              <a:buClr>
                <a:srgbClr val="00A2FF">
                  <a:lumMod val="75000"/>
                </a:srgbClr>
              </a:buCl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A mystery of dreams, visions &amp; their interpretations.</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Daniel was among the people in 1</a:t>
            </a:r>
            <a:r>
              <a:rPr lang="en-SG" sz="1969" kern="0" baseline="30000" dirty="0">
                <a:solidFill>
                  <a:srgbClr val="000000"/>
                </a:solidFill>
                <a:latin typeface="Arial Black" panose="020B0A04020102020204" pitchFamily="34" charset="0"/>
                <a:ea typeface="Helvetica Neue"/>
                <a:cs typeface="Helvetica Neue"/>
                <a:sym typeface="Helvetica Neue"/>
              </a:rPr>
              <a:t>st</a:t>
            </a:r>
            <a:r>
              <a:rPr lang="en-SG" sz="1969" kern="0" dirty="0">
                <a:solidFill>
                  <a:srgbClr val="000000"/>
                </a:solidFill>
                <a:latin typeface="Arial Black" panose="020B0A04020102020204" pitchFamily="34" charset="0"/>
                <a:ea typeface="Helvetica Neue"/>
                <a:cs typeface="Helvetica Neue"/>
                <a:sym typeface="Helvetica Neue"/>
              </a:rPr>
              <a:t> deportation to Babylon in 605 BC. He became a high-ranking advisor to Nebuchadnezzar.</a:t>
            </a:r>
          </a:p>
          <a:p>
            <a:pPr defTabSz="410740" hangingPunct="0">
              <a:buClr>
                <a:srgbClr val="00A2FF">
                  <a:lumMod val="75000"/>
                </a:srgbClr>
              </a:buCl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Greatest prophetic utterance of the sovereignty of God, yet he was humble.</a:t>
            </a:r>
          </a:p>
          <a:p>
            <a:pPr marL="200906" indent="-200906" defTabSz="410740" hangingPunct="0">
              <a:buClr>
                <a:srgbClr val="00A2FF">
                  <a:lumMod val="75000"/>
                </a:srgbClr>
              </a:buClr>
              <a:buFontTx/>
              <a:buChar cha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endParaRPr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endParaRPr sz="1969" kern="0" dirty="0">
              <a:solidFill>
                <a:srgbClr val="000000"/>
              </a:solidFill>
              <a:latin typeface="Arial Black" panose="020B0A04020102020204" pitchFamily="34" charset="0"/>
              <a:ea typeface="Helvetica Neue"/>
              <a:cs typeface="Helvetica Neue"/>
              <a:sym typeface="Helvetica Neue"/>
            </a:endParaRPr>
          </a:p>
        </p:txBody>
      </p:sp>
      <p:sp>
        <p:nvSpPr>
          <p:cNvPr id="5" name="Rectangle 4">
            <a:extLst>
              <a:ext uri="{FF2B5EF4-FFF2-40B4-BE49-F238E27FC236}">
                <a16:creationId xmlns:a16="http://schemas.microsoft.com/office/drawing/2014/main" id="{33605248-6D5B-4F2D-8ADD-B99CA136C98A}"/>
              </a:ext>
            </a:extLst>
          </p:cNvPr>
          <p:cNvSpPr/>
          <p:nvPr/>
        </p:nvSpPr>
        <p:spPr>
          <a:xfrm>
            <a:off x="1545306" y="76017"/>
            <a:ext cx="5818572" cy="1217834"/>
          </a:xfrm>
          <a:prstGeom prst="rect">
            <a:avLst/>
          </a:prstGeom>
        </p:spPr>
        <p:txBody>
          <a:bodyPr wrap="square">
            <a:spAutoFit/>
          </a:bodyPr>
          <a:lstStyle/>
          <a:p>
            <a:pPr algn="ctr" defTabSz="410740" hangingPunct="0">
              <a:defRPr sz="3500"/>
            </a:pPr>
            <a:r>
              <a:rPr lang="en-SG" sz="5063" b="1" kern="0" dirty="0">
                <a:solidFill>
                  <a:srgbClr val="00A2FF">
                    <a:lumMod val="75000"/>
                  </a:srgbClr>
                </a:solidFill>
                <a:latin typeface="Arial Black" panose="020B0A04020102020204" pitchFamily="34" charset="0"/>
                <a:ea typeface="Helvetica Neue"/>
                <a:cs typeface="Helvetica Neue"/>
                <a:sym typeface="Helvetica Neue"/>
              </a:rPr>
              <a:t>DANIEL</a:t>
            </a:r>
          </a:p>
          <a:p>
            <a:pPr algn="ctr" defTabSz="410740" hangingPunct="0">
              <a:defRPr sz="3500"/>
            </a:pPr>
            <a:r>
              <a:rPr lang="en-SG" sz="2251" kern="0" dirty="0">
                <a:solidFill>
                  <a:srgbClr val="000000"/>
                </a:solidFill>
                <a:latin typeface="Arial Black" panose="020B0A04020102020204" pitchFamily="34" charset="0"/>
                <a:ea typeface="Helvetica Neue"/>
                <a:cs typeface="Helvetica Neue"/>
                <a:sym typeface="Helvetica Neue"/>
              </a:rPr>
              <a:t>(God is my judge)</a:t>
            </a:r>
          </a:p>
        </p:txBody>
      </p:sp>
    </p:spTree>
    <p:extLst>
      <p:ext uri="{BB962C8B-B14F-4D97-AF65-F5344CB8AC3E}">
        <p14:creationId xmlns:p14="http://schemas.microsoft.com/office/powerpoint/2010/main" val="158690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000" t="-16000" r="-2000" b="-1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A5044A-9E0F-494C-B448-03729E94EC8F}"/>
              </a:ext>
            </a:extLst>
          </p:cNvPr>
          <p:cNvSpPr/>
          <p:nvPr/>
        </p:nvSpPr>
        <p:spPr>
          <a:xfrm>
            <a:off x="1369751" y="93303"/>
            <a:ext cx="6096000" cy="1631216"/>
          </a:xfrm>
          <a:prstGeom prst="rect">
            <a:avLst/>
          </a:prstGeom>
        </p:spPr>
        <p:txBody>
          <a:bodyP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40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OBADIAH</a:t>
            </a:r>
            <a:br>
              <a:rPr kumimoji="0" lang="en-SG" sz="28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br>
            <a:r>
              <a:rPr kumimoji="0" lang="en-SG" sz="3200" b="1" i="0" u="none" strike="noStrike" kern="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(THE LORD'S SERVANT)</a:t>
            </a: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28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E760ED9E-C6F5-4BFC-B9E6-913DE59389D3}"/>
              </a:ext>
            </a:extLst>
          </p:cNvPr>
          <p:cNvSpPr txBox="1"/>
          <p:nvPr/>
        </p:nvSpPr>
        <p:spPr>
          <a:xfrm>
            <a:off x="979464" y="1679493"/>
            <a:ext cx="7842403"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Vengeance &amp; Victory</a:t>
            </a:r>
          </a:p>
          <a:p>
            <a:pPr marL="0" marR="0" lvl="0" indent="0" algn="l"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Edom will fall &amp; Judah will rise</a:t>
            </a:r>
          </a:p>
          <a:p>
            <a:pPr marL="0" marR="0" lvl="0" indent="0" algn="l"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kingdom of God will ultimately triumph.</a:t>
            </a:r>
          </a:p>
        </p:txBody>
      </p:sp>
      <p:sp>
        <p:nvSpPr>
          <p:cNvPr id="6" name="TextBox 5">
            <a:extLst>
              <a:ext uri="{FF2B5EF4-FFF2-40B4-BE49-F238E27FC236}">
                <a16:creationId xmlns:a16="http://schemas.microsoft.com/office/drawing/2014/main" id="{D1B2E023-2AB2-40F5-A544-0D79B334B74A}"/>
              </a:ext>
            </a:extLst>
          </p:cNvPr>
          <p:cNvSpPr txBox="1"/>
          <p:nvPr/>
        </p:nvSpPr>
        <p:spPr>
          <a:xfrm>
            <a:off x="1660102" y="3958282"/>
            <a:ext cx="615405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189" marR="0" lvl="0" indent="-457189" algn="l" defTabSz="584185" rtl="0" eaLnBrk="1" fontAlgn="auto" latinLnBrk="0" hangingPunct="0">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vengeance on Esau, vv1-16</a:t>
            </a:r>
          </a:p>
          <a:p>
            <a:pPr marL="457189" marR="0" lvl="0" indent="-457189" algn="l" defTabSz="584185" rtl="0" eaLnBrk="1" fontAlgn="auto" latinLnBrk="0" hangingPunct="0">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victory for Jacob, vv17-21</a:t>
            </a:r>
          </a:p>
        </p:txBody>
      </p:sp>
      <p:sp>
        <p:nvSpPr>
          <p:cNvPr id="7" name="TextBox 6">
            <a:extLst>
              <a:ext uri="{FF2B5EF4-FFF2-40B4-BE49-F238E27FC236}">
                <a16:creationId xmlns:a16="http://schemas.microsoft.com/office/drawing/2014/main" id="{D0214C2D-9922-4602-A97F-194B8D534449}"/>
              </a:ext>
            </a:extLst>
          </p:cNvPr>
          <p:cNvSpPr txBox="1"/>
          <p:nvPr/>
        </p:nvSpPr>
        <p:spPr>
          <a:xfrm>
            <a:off x="1295160" y="5133482"/>
            <a:ext cx="706302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He is worthy of Judah’s trust.</a:t>
            </a: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Great message for suffering Christians.</a:t>
            </a:r>
          </a:p>
        </p:txBody>
      </p:sp>
    </p:spTree>
    <p:extLst>
      <p:ext uri="{BB962C8B-B14F-4D97-AF65-F5344CB8AC3E}">
        <p14:creationId xmlns:p14="http://schemas.microsoft.com/office/powerpoint/2010/main" val="335513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000" t="-16000" r="-2000" b="-18000"/>
          </a:stretch>
        </a:blipFill>
        <a:effectLst/>
      </p:bgPr>
    </p:bg>
    <p:spTree>
      <p:nvGrpSpPr>
        <p:cNvPr id="1" name=""/>
        <p:cNvGrpSpPr/>
        <p:nvPr/>
      </p:nvGrpSpPr>
      <p:grpSpPr>
        <a:xfrm>
          <a:off x="0" y="0"/>
          <a:ext cx="0" cy="0"/>
          <a:chOff x="0" y="0"/>
          <a:chExt cx="0" cy="0"/>
        </a:xfrm>
      </p:grpSpPr>
      <p:sp>
        <p:nvSpPr>
          <p:cNvPr id="2" name="OBADIAH (The Lord's Servant)…">
            <a:extLst>
              <a:ext uri="{FF2B5EF4-FFF2-40B4-BE49-F238E27FC236}">
                <a16:creationId xmlns:a16="http://schemas.microsoft.com/office/drawing/2014/main" id="{584EE948-DAF2-4EB6-A82A-5AF6E233D856}"/>
              </a:ext>
            </a:extLst>
          </p:cNvPr>
          <p:cNvSpPr txBox="1"/>
          <p:nvPr/>
        </p:nvSpPr>
        <p:spPr>
          <a:xfrm>
            <a:off x="350199" y="895938"/>
            <a:ext cx="8751095" cy="582755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410740" hangingPunct="0">
              <a:buClr>
                <a:srgbClr val="00A2FF">
                  <a:lumMod val="75000"/>
                </a:srgbClr>
              </a:buClr>
              <a:defRPr/>
            </a:pPr>
            <a:endParaRPr sz="2000"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a:pPr>
            <a:r>
              <a:rPr lang="en-US" sz="2400" kern="0" dirty="0">
                <a:solidFill>
                  <a:srgbClr val="000000"/>
                </a:solidFill>
                <a:latin typeface="Arial Black" panose="020B0A04020102020204" pitchFamily="34" charset="0"/>
                <a:ea typeface="Helvetica Neue"/>
                <a:cs typeface="Helvetica Neue"/>
                <a:sym typeface="Helvetica Neue"/>
              </a:rPr>
              <a:t>A </a:t>
            </a:r>
            <a:r>
              <a:rPr sz="2400" kern="0" dirty="0">
                <a:solidFill>
                  <a:srgbClr val="000000"/>
                </a:solidFill>
                <a:latin typeface="Arial Black" panose="020B0A04020102020204" pitchFamily="34" charset="0"/>
                <a:ea typeface="Helvetica Neue"/>
                <a:cs typeface="Helvetica Neue"/>
                <a:sym typeface="Helvetica Neue"/>
              </a:rPr>
              <a:t>message </a:t>
            </a:r>
            <a:r>
              <a:rPr lang="en-US" sz="2400" kern="0" dirty="0">
                <a:solidFill>
                  <a:srgbClr val="000000"/>
                </a:solidFill>
                <a:latin typeface="Arial Black" panose="020B0A04020102020204" pitchFamily="34" charset="0"/>
                <a:ea typeface="Helvetica Neue"/>
                <a:cs typeface="Helvetica Neue"/>
                <a:sym typeface="Helvetica Neue"/>
              </a:rPr>
              <a:t>of doom </a:t>
            </a:r>
            <a:r>
              <a:rPr sz="2400" kern="0" dirty="0">
                <a:solidFill>
                  <a:srgbClr val="000000"/>
                </a:solidFill>
                <a:latin typeface="Arial Black" panose="020B0A04020102020204" pitchFamily="34" charset="0"/>
                <a:ea typeface="Helvetica Neue"/>
                <a:cs typeface="Helvetica Neue"/>
                <a:sym typeface="Helvetica Neue"/>
              </a:rPr>
              <a:t>about the country called Edom.</a:t>
            </a:r>
            <a:endParaRPr lang="en-US" sz="2400"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a:pPr>
            <a:endParaRPr lang="en-SG" sz="2400"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a:pPr>
            <a:r>
              <a:rPr lang="en-SG" sz="2400" kern="0" dirty="0">
                <a:solidFill>
                  <a:srgbClr val="000000"/>
                </a:solidFill>
                <a:latin typeface="Arial Black" panose="020B0A04020102020204" pitchFamily="34" charset="0"/>
                <a:ea typeface="Helvetica Neue"/>
                <a:cs typeface="Helvetica Neue"/>
                <a:sym typeface="Helvetica Neue"/>
              </a:rPr>
              <a:t>Descendants of Esau. Thus, relatives of the people from Israel. </a:t>
            </a:r>
          </a:p>
          <a:p>
            <a:pPr marL="241087" indent="-241087" defTabSz="410740" hangingPunct="0">
              <a:buClr>
                <a:srgbClr val="00A2FF">
                  <a:lumMod val="75000"/>
                </a:srgbClr>
              </a:buClr>
              <a:buFontTx/>
              <a:buChar char="†"/>
              <a:defRPr/>
            </a:pPr>
            <a:endParaRPr sz="2400"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a:pPr>
            <a:r>
              <a:rPr sz="2400" kern="0" dirty="0">
                <a:solidFill>
                  <a:srgbClr val="000000"/>
                </a:solidFill>
                <a:latin typeface="Arial Black" panose="020B0A04020102020204" pitchFamily="34" charset="0"/>
                <a:ea typeface="Helvetica Neue"/>
                <a:cs typeface="Helvetica Neue"/>
                <a:sym typeface="Helvetica Neue"/>
              </a:rPr>
              <a:t>But the</a:t>
            </a:r>
            <a:r>
              <a:rPr lang="en-US" sz="2400" kern="0" dirty="0">
                <a:solidFill>
                  <a:srgbClr val="000000"/>
                </a:solidFill>
                <a:latin typeface="Arial Black" panose="020B0A04020102020204" pitchFamily="34" charset="0"/>
                <a:ea typeface="Helvetica Neue"/>
                <a:cs typeface="Helvetica Neue"/>
                <a:sym typeface="Helvetica Neue"/>
              </a:rPr>
              <a:t>y</a:t>
            </a:r>
            <a:r>
              <a:rPr sz="2400" kern="0" dirty="0">
                <a:solidFill>
                  <a:srgbClr val="000000"/>
                </a:solidFill>
                <a:latin typeface="Arial Black" panose="020B0A04020102020204" pitchFamily="34" charset="0"/>
                <a:ea typeface="Helvetica Neue"/>
                <a:cs typeface="Helvetica Neue"/>
                <a:sym typeface="Helvetica Neue"/>
              </a:rPr>
              <a:t> refused to help when the people from Israel suffered.</a:t>
            </a:r>
            <a:br>
              <a:rPr lang="en-SG" sz="2400" kern="0" dirty="0">
                <a:solidFill>
                  <a:srgbClr val="000000"/>
                </a:solidFill>
                <a:latin typeface="Arial Black" panose="020B0A04020102020204" pitchFamily="34" charset="0"/>
                <a:ea typeface="Helvetica Neue"/>
                <a:cs typeface="Helvetica Neue"/>
                <a:sym typeface="Helvetica Neue"/>
              </a:rPr>
            </a:br>
            <a:r>
              <a:rPr sz="2400" kern="0" dirty="0">
                <a:solidFill>
                  <a:srgbClr val="000000"/>
                </a:solidFill>
                <a:latin typeface="Arial Black" panose="020B0A04020102020204" pitchFamily="34" charset="0"/>
                <a:ea typeface="Helvetica Neue"/>
                <a:cs typeface="Helvetica Neue"/>
                <a:sym typeface="Helvetica Neue"/>
              </a:rPr>
              <a:t>So, God would punish the people from Edom for this evil deed. </a:t>
            </a:r>
            <a:br>
              <a:rPr lang="en-SG" sz="2400" kern="0" dirty="0">
                <a:solidFill>
                  <a:srgbClr val="000000"/>
                </a:solidFill>
                <a:latin typeface="Arial Black" panose="020B0A04020102020204" pitchFamily="34" charset="0"/>
                <a:ea typeface="Helvetica Neue"/>
                <a:cs typeface="Helvetica Neue"/>
                <a:sym typeface="Helvetica Neue"/>
              </a:rPr>
            </a:br>
            <a:r>
              <a:rPr sz="2400" kern="0" dirty="0">
                <a:solidFill>
                  <a:srgbClr val="000000"/>
                </a:solidFill>
                <a:latin typeface="Arial Black" panose="020B0A04020102020204" pitchFamily="34" charset="0"/>
                <a:ea typeface="Helvetica Neue"/>
                <a:cs typeface="Helvetica Neue"/>
                <a:sym typeface="Helvetica Neue"/>
              </a:rPr>
              <a:t>God would destroy their country.</a:t>
            </a:r>
            <a:br>
              <a:rPr lang="en-SG" sz="2400" kern="0" dirty="0">
                <a:solidFill>
                  <a:srgbClr val="000000"/>
                </a:solidFill>
                <a:latin typeface="Arial Black" panose="020B0A04020102020204" pitchFamily="34" charset="0"/>
                <a:ea typeface="Helvetica Neue"/>
                <a:cs typeface="Helvetica Neue"/>
                <a:sym typeface="Helvetica Neue"/>
              </a:rPr>
            </a:br>
            <a:endParaRPr sz="2400"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a:pPr>
            <a:r>
              <a:rPr sz="2400" kern="0" dirty="0">
                <a:solidFill>
                  <a:srgbClr val="000000"/>
                </a:solidFill>
                <a:latin typeface="Arial Black" panose="020B0A04020102020204" pitchFamily="34" charset="0"/>
                <a:ea typeface="Helvetica Neue"/>
                <a:cs typeface="Helvetica Neue"/>
                <a:sym typeface="Helvetica Neue"/>
              </a:rPr>
              <a:t>The Lord is sovereign over all nations, not just the God of Israel.</a:t>
            </a:r>
          </a:p>
          <a:p>
            <a:pPr marL="241087" indent="-241087" defTabSz="410740" hangingPunct="0">
              <a:buClr>
                <a:srgbClr val="00A2FF">
                  <a:lumMod val="75000"/>
                </a:srgbClr>
              </a:buClr>
              <a:buFontTx/>
              <a:buChar char="†"/>
              <a:defRPr/>
            </a:pPr>
            <a:endParaRPr kern="0" dirty="0">
              <a:solidFill>
                <a:srgbClr val="000000"/>
              </a:solidFill>
              <a:latin typeface="Arial Black" panose="020B0A04020102020204" pitchFamily="34" charset="0"/>
              <a:ea typeface="Helvetica Neue"/>
              <a:cs typeface="Helvetica Neue"/>
              <a:sym typeface="Helvetica Neue"/>
            </a:endParaRPr>
          </a:p>
        </p:txBody>
      </p:sp>
      <p:sp>
        <p:nvSpPr>
          <p:cNvPr id="3" name="Rectangle 2">
            <a:extLst>
              <a:ext uri="{FF2B5EF4-FFF2-40B4-BE49-F238E27FC236}">
                <a16:creationId xmlns:a16="http://schemas.microsoft.com/office/drawing/2014/main" id="{C40FC4E4-14AE-47A7-9BC4-72B5700DA33E}"/>
              </a:ext>
            </a:extLst>
          </p:cNvPr>
          <p:cNvSpPr/>
          <p:nvPr/>
        </p:nvSpPr>
        <p:spPr>
          <a:xfrm>
            <a:off x="2564738" y="94209"/>
            <a:ext cx="4322017" cy="163968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OBADIAH</a:t>
            </a:r>
            <a:br>
              <a:rPr lang="en-SG" sz="3797" b="1" kern="0" dirty="0">
                <a:solidFill>
                  <a:srgbClr val="00A2FF">
                    <a:lumMod val="75000"/>
                  </a:srgbClr>
                </a:solidFill>
                <a:latin typeface="Arial Black" panose="020B0A04020102020204" pitchFamily="34" charset="0"/>
                <a:ea typeface="Helvetica Neue"/>
                <a:cs typeface="Helvetica Neue"/>
                <a:sym typeface="Helvetica Neue"/>
              </a:rPr>
            </a:br>
            <a:r>
              <a:rPr lang="en-SG" sz="2461" b="1" kern="0" dirty="0">
                <a:solidFill>
                  <a:srgbClr val="00A2FF"/>
                </a:solidFill>
                <a:latin typeface="Arial Black" panose="020B0A04020102020204" pitchFamily="34" charset="0"/>
                <a:ea typeface="Helvetica Neue"/>
                <a:cs typeface="Helvetica Neue"/>
                <a:sym typeface="Helvetica Neue"/>
              </a:rPr>
              <a:t>(THE LORD'S SERVANT)</a:t>
            </a:r>
          </a:p>
          <a:p>
            <a:pPr algn="ctr" defTabSz="410740" hangingPunct="0">
              <a:defRPr sz="3500"/>
            </a:pPr>
            <a:endParaRPr lang="en-SG" sz="3797"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265059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10000" r="-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EFAB46-6554-4DBA-A6BB-927361B58EF7}"/>
              </a:ext>
            </a:extLst>
          </p:cNvPr>
          <p:cNvSpPr/>
          <p:nvPr/>
        </p:nvSpPr>
        <p:spPr>
          <a:xfrm>
            <a:off x="3699215" y="297373"/>
            <a:ext cx="1776710" cy="630942"/>
          </a:xfrm>
          <a:prstGeom prst="rect">
            <a:avLst/>
          </a:prstGeom>
        </p:spPr>
        <p:txBody>
          <a:bodyPr wrap="none">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5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JONAH</a:t>
            </a:r>
          </a:p>
        </p:txBody>
      </p:sp>
      <p:sp>
        <p:nvSpPr>
          <p:cNvPr id="5" name="TextBox 4">
            <a:extLst>
              <a:ext uri="{FF2B5EF4-FFF2-40B4-BE49-F238E27FC236}">
                <a16:creationId xmlns:a16="http://schemas.microsoft.com/office/drawing/2014/main" id="{3F43FED5-32AB-48D1-9EAA-00E7B6BE9BF8}"/>
              </a:ext>
            </a:extLst>
          </p:cNvPr>
          <p:cNvSpPr txBox="1"/>
          <p:nvPr/>
        </p:nvSpPr>
        <p:spPr>
          <a:xfrm>
            <a:off x="1034734" y="777959"/>
            <a:ext cx="7105675"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great sea, the great city &amp; the great God.</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The God of the Jews &amp; the gentiles.</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 missionary book</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call to extend His mercy to the nations.</a:t>
            </a:r>
          </a:p>
        </p:txBody>
      </p:sp>
      <p:sp>
        <p:nvSpPr>
          <p:cNvPr id="6" name="TextBox 5">
            <a:extLst>
              <a:ext uri="{FF2B5EF4-FFF2-40B4-BE49-F238E27FC236}">
                <a16:creationId xmlns:a16="http://schemas.microsoft.com/office/drawing/2014/main" id="{E9CA9BE2-4E42-4D99-B4EF-841093184EA7}"/>
              </a:ext>
            </a:extLst>
          </p:cNvPr>
          <p:cNvSpPr txBox="1"/>
          <p:nvPr/>
        </p:nvSpPr>
        <p:spPr>
          <a:xfrm>
            <a:off x="765741" y="3207576"/>
            <a:ext cx="7643654"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Key verse: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2200" b="0" i="0" u="none" strike="noStrike" kern="1200" cap="none" spc="0" normalizeH="0" baseline="0" noProof="0" dirty="0">
                <a:ln>
                  <a:noFill/>
                </a:ln>
                <a:solidFill>
                  <a:srgbClr val="000000"/>
                </a:solidFill>
                <a:effectLst/>
                <a:uLnTx/>
                <a:uFillTx/>
                <a:latin typeface="Arial Black" panose="020B0A04020102020204" pitchFamily="34" charset="0"/>
              </a:rPr>
              <a:t>…for I know that You </a:t>
            </a:r>
            <a:r>
              <a:rPr kumimoji="0" lang="en-SG" sz="2200" b="0" i="1" u="none" strike="noStrike" kern="1200" cap="none" spc="0" normalizeH="0" baseline="0" noProof="0" dirty="0">
                <a:ln>
                  <a:noFill/>
                </a:ln>
                <a:solidFill>
                  <a:srgbClr val="000000"/>
                </a:solidFill>
                <a:effectLst/>
                <a:uLnTx/>
                <a:uFillTx/>
                <a:latin typeface="Arial Black" panose="020B0A04020102020204" pitchFamily="34" charset="0"/>
              </a:rPr>
              <a:t>are</a:t>
            </a:r>
            <a:r>
              <a:rPr kumimoji="0" lang="en-SG" sz="2200" b="0" i="0" u="none" strike="noStrike" kern="1200" cap="none" spc="0" normalizeH="0" baseline="0" noProof="0" dirty="0">
                <a:ln>
                  <a:noFill/>
                </a:ln>
                <a:solidFill>
                  <a:srgbClr val="000000"/>
                </a:solidFill>
                <a:effectLst/>
                <a:uLnTx/>
                <a:uFillTx/>
                <a:latin typeface="Arial Black" panose="020B0A04020102020204" pitchFamily="34" charset="0"/>
              </a:rPr>
              <a:t> a gracious and merciful God, slow to anger and abundant in lovingkindness, One who relents from doing harm…Jon 4:2</a:t>
            </a:r>
            <a:endPar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7" name="TextBox 6">
            <a:extLst>
              <a:ext uri="{FF2B5EF4-FFF2-40B4-BE49-F238E27FC236}">
                <a16:creationId xmlns:a16="http://schemas.microsoft.com/office/drawing/2014/main" id="{E2AD9312-7CAC-4921-9F44-167648B2DE38}"/>
              </a:ext>
            </a:extLst>
          </p:cNvPr>
          <p:cNvSpPr txBox="1"/>
          <p:nvPr/>
        </p:nvSpPr>
        <p:spPr>
          <a:xfrm>
            <a:off x="2387199" y="5101694"/>
            <a:ext cx="440073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prejudice prophet.</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first foreign missionary.</a:t>
            </a:r>
          </a:p>
        </p:txBody>
      </p:sp>
      <p:sp>
        <p:nvSpPr>
          <p:cNvPr id="8" name="TextBox 7">
            <a:extLst>
              <a:ext uri="{FF2B5EF4-FFF2-40B4-BE49-F238E27FC236}">
                <a16:creationId xmlns:a16="http://schemas.microsoft.com/office/drawing/2014/main" id="{937D5800-935E-460D-87D7-E98D044DEA02}"/>
              </a:ext>
            </a:extLst>
          </p:cNvPr>
          <p:cNvSpPr txBox="1"/>
          <p:nvPr/>
        </p:nvSpPr>
        <p:spPr>
          <a:xfrm>
            <a:off x="1446644" y="6119591"/>
            <a:ext cx="62818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12 miracles in 48 verses – power of God.</a:t>
            </a:r>
          </a:p>
        </p:txBody>
      </p:sp>
    </p:spTree>
    <p:extLst>
      <p:ext uri="{BB962C8B-B14F-4D97-AF65-F5344CB8AC3E}">
        <p14:creationId xmlns:p14="http://schemas.microsoft.com/office/powerpoint/2010/main" val="69640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0E5843-F355-174C-B7AE-6FDC09307DD4}"/>
              </a:ext>
            </a:extLst>
          </p:cNvPr>
          <p:cNvSpPr txBox="1"/>
          <p:nvPr/>
        </p:nvSpPr>
        <p:spPr>
          <a:xfrm>
            <a:off x="3891666" y="237297"/>
            <a:ext cx="131606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24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JONAH</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p:txBody>
      </p:sp>
      <p:graphicFrame>
        <p:nvGraphicFramePr>
          <p:cNvPr id="6" name="Table 5">
            <a:extLst>
              <a:ext uri="{FF2B5EF4-FFF2-40B4-BE49-F238E27FC236}">
                <a16:creationId xmlns:a16="http://schemas.microsoft.com/office/drawing/2014/main" id="{D5DF8451-DADA-9345-915C-A41153E71FBA}"/>
              </a:ext>
            </a:extLst>
          </p:cNvPr>
          <p:cNvGraphicFramePr>
            <a:graphicFrameLocks noGrp="1"/>
          </p:cNvGraphicFramePr>
          <p:nvPr>
            <p:extLst/>
          </p:nvPr>
        </p:nvGraphicFramePr>
        <p:xfrm>
          <a:off x="0" y="781587"/>
          <a:ext cx="9144000" cy="313271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189333619"/>
                    </a:ext>
                  </a:extLst>
                </a:gridCol>
                <a:gridCol w="3048000">
                  <a:extLst>
                    <a:ext uri="{9D8B030D-6E8A-4147-A177-3AD203B41FA5}">
                      <a16:colId xmlns:a16="http://schemas.microsoft.com/office/drawing/2014/main" val="1625727791"/>
                    </a:ext>
                  </a:extLst>
                </a:gridCol>
                <a:gridCol w="3048000">
                  <a:extLst>
                    <a:ext uri="{9D8B030D-6E8A-4147-A177-3AD203B41FA5}">
                      <a16:colId xmlns:a16="http://schemas.microsoft.com/office/drawing/2014/main" val="93766023"/>
                    </a:ext>
                  </a:extLst>
                </a:gridCol>
              </a:tblGrid>
              <a:tr h="607919">
                <a:tc>
                  <a:txBody>
                    <a:bodyPr/>
                    <a:lstStyle/>
                    <a:p>
                      <a:r>
                        <a:rPr lang="en-US" sz="2000" dirty="0">
                          <a:latin typeface="Arial Black" panose="020B0A04020102020204" pitchFamily="34" charset="0"/>
                        </a:rPr>
                        <a:t>Chapter</a:t>
                      </a:r>
                    </a:p>
                  </a:txBody>
                  <a:tcPr/>
                </a:tc>
                <a:tc>
                  <a:txBody>
                    <a:bodyPr/>
                    <a:lstStyle/>
                    <a:p>
                      <a:r>
                        <a:rPr lang="en-US" sz="2000" dirty="0">
                          <a:latin typeface="Arial Black" panose="020B0A04020102020204" pitchFamily="34" charset="0"/>
                        </a:rPr>
                        <a:t>Outline 1</a:t>
                      </a:r>
                    </a:p>
                  </a:txBody>
                  <a:tcPr/>
                </a:tc>
                <a:tc>
                  <a:txBody>
                    <a:bodyPr/>
                    <a:lstStyle/>
                    <a:p>
                      <a:r>
                        <a:rPr lang="en-US" sz="2000" dirty="0">
                          <a:latin typeface="Arial Black" panose="020B0A04020102020204" pitchFamily="34" charset="0"/>
                        </a:rPr>
                        <a:t>Outline 2</a:t>
                      </a:r>
                    </a:p>
                  </a:txBody>
                  <a:tcPr/>
                </a:tc>
                <a:extLst>
                  <a:ext uri="{0D108BD9-81ED-4DB2-BD59-A6C34878D82A}">
                    <a16:rowId xmlns:a16="http://schemas.microsoft.com/office/drawing/2014/main" val="454992606"/>
                  </a:ext>
                </a:extLst>
              </a:tr>
              <a:tr h="607919">
                <a:tc>
                  <a:txBody>
                    <a:bodyPr/>
                    <a:lstStyle/>
                    <a:p>
                      <a:r>
                        <a:rPr lang="en-US" sz="2000" dirty="0">
                          <a:latin typeface="Arial Black" panose="020B0A04020102020204" pitchFamily="34" charset="0"/>
                        </a:rPr>
                        <a:t>1</a:t>
                      </a:r>
                    </a:p>
                  </a:txBody>
                  <a:tcPr/>
                </a:tc>
                <a:tc>
                  <a:txBody>
                    <a:bodyPr/>
                    <a:lstStyle/>
                    <a:p>
                      <a:r>
                        <a:rPr lang="en-US" sz="2000" dirty="0">
                          <a:latin typeface="Arial Black" panose="020B0A04020102020204" pitchFamily="34" charset="0"/>
                        </a:rPr>
                        <a:t>I won’t go</a:t>
                      </a:r>
                    </a:p>
                  </a:txBody>
                  <a:tcPr/>
                </a:tc>
                <a:tc>
                  <a:txBody>
                    <a:bodyPr/>
                    <a:lstStyle/>
                    <a:p>
                      <a:r>
                        <a:rPr lang="en-US" sz="2000" dirty="0">
                          <a:latin typeface="Arial Black" panose="020B0A04020102020204" pitchFamily="34" charset="0"/>
                        </a:rPr>
                        <a:t>Running from God</a:t>
                      </a:r>
                    </a:p>
                  </a:txBody>
                  <a:tcPr/>
                </a:tc>
                <a:extLst>
                  <a:ext uri="{0D108BD9-81ED-4DB2-BD59-A6C34878D82A}">
                    <a16:rowId xmlns:a16="http://schemas.microsoft.com/office/drawing/2014/main" val="21471573"/>
                  </a:ext>
                </a:extLst>
              </a:tr>
              <a:tr h="607919">
                <a:tc>
                  <a:txBody>
                    <a:bodyPr/>
                    <a:lstStyle/>
                    <a:p>
                      <a:r>
                        <a:rPr lang="en-US" sz="2000" dirty="0">
                          <a:latin typeface="Arial Black" panose="020B0A04020102020204" pitchFamily="34" charset="0"/>
                        </a:rPr>
                        <a:t>2</a:t>
                      </a:r>
                    </a:p>
                  </a:txBody>
                  <a:tcPr/>
                </a:tc>
                <a:tc>
                  <a:txBody>
                    <a:bodyPr/>
                    <a:lstStyle/>
                    <a:p>
                      <a:r>
                        <a:rPr lang="en-US" sz="2000" dirty="0">
                          <a:latin typeface="Arial Black" panose="020B0A04020102020204" pitchFamily="34" charset="0"/>
                        </a:rPr>
                        <a:t>I will go</a:t>
                      </a:r>
                    </a:p>
                  </a:txBody>
                  <a:tcPr/>
                </a:tc>
                <a:tc>
                  <a:txBody>
                    <a:bodyPr/>
                    <a:lstStyle/>
                    <a:p>
                      <a:r>
                        <a:rPr lang="en-US" sz="2000" dirty="0">
                          <a:latin typeface="Arial Black" panose="020B0A04020102020204" pitchFamily="34" charset="0"/>
                        </a:rPr>
                        <a:t>Running to God </a:t>
                      </a:r>
                    </a:p>
                  </a:txBody>
                  <a:tcPr/>
                </a:tc>
                <a:extLst>
                  <a:ext uri="{0D108BD9-81ED-4DB2-BD59-A6C34878D82A}">
                    <a16:rowId xmlns:a16="http://schemas.microsoft.com/office/drawing/2014/main" val="1716960817"/>
                  </a:ext>
                </a:extLst>
              </a:tr>
              <a:tr h="607919">
                <a:tc>
                  <a:txBody>
                    <a:bodyPr/>
                    <a:lstStyle/>
                    <a:p>
                      <a:r>
                        <a:rPr lang="en-US" sz="2000" dirty="0">
                          <a:latin typeface="Arial Black" panose="020B0A04020102020204" pitchFamily="34" charset="0"/>
                        </a:rPr>
                        <a:t>3</a:t>
                      </a:r>
                    </a:p>
                  </a:txBody>
                  <a:tcPr/>
                </a:tc>
                <a:tc>
                  <a:txBody>
                    <a:bodyPr/>
                    <a:lstStyle/>
                    <a:p>
                      <a:r>
                        <a:rPr lang="en-US" sz="2000" dirty="0">
                          <a:latin typeface="Arial Black" panose="020B0A04020102020204" pitchFamily="34" charset="0"/>
                        </a:rPr>
                        <a:t>I am here</a:t>
                      </a:r>
                    </a:p>
                  </a:txBody>
                  <a:tcPr/>
                </a:tc>
                <a:tc>
                  <a:txBody>
                    <a:bodyPr/>
                    <a:lstStyle/>
                    <a:p>
                      <a:r>
                        <a:rPr lang="en-US" sz="2000" dirty="0">
                          <a:latin typeface="Arial Black" panose="020B0A04020102020204" pitchFamily="34" charset="0"/>
                        </a:rPr>
                        <a:t>Running for God</a:t>
                      </a:r>
                    </a:p>
                  </a:txBody>
                  <a:tcPr/>
                </a:tc>
                <a:extLst>
                  <a:ext uri="{0D108BD9-81ED-4DB2-BD59-A6C34878D82A}">
                    <a16:rowId xmlns:a16="http://schemas.microsoft.com/office/drawing/2014/main" val="1873426920"/>
                  </a:ext>
                </a:extLst>
              </a:tr>
              <a:tr h="607919">
                <a:tc>
                  <a:txBody>
                    <a:bodyPr/>
                    <a:lstStyle/>
                    <a:p>
                      <a:r>
                        <a:rPr lang="en-US" sz="2000" dirty="0">
                          <a:latin typeface="Arial Black" panose="020B0A04020102020204" pitchFamily="34" charset="0"/>
                        </a:rPr>
                        <a:t>4</a:t>
                      </a:r>
                    </a:p>
                  </a:txBody>
                  <a:tcPr/>
                </a:tc>
                <a:tc>
                  <a:txBody>
                    <a:bodyPr/>
                    <a:lstStyle/>
                    <a:p>
                      <a:r>
                        <a:rPr lang="en-US" sz="2000" dirty="0">
                          <a:latin typeface="Arial Black" panose="020B0A04020102020204" pitchFamily="34" charset="0"/>
                        </a:rPr>
                        <a:t>I wish I hadn’t come</a:t>
                      </a:r>
                    </a:p>
                  </a:txBody>
                  <a:tcPr/>
                </a:tc>
                <a:tc>
                  <a:txBody>
                    <a:bodyPr/>
                    <a:lstStyle/>
                    <a:p>
                      <a:r>
                        <a:rPr lang="en-US" sz="2000" dirty="0">
                          <a:latin typeface="Arial Black" panose="020B0A04020102020204" pitchFamily="34" charset="0"/>
                        </a:rPr>
                        <a:t>Running against God</a:t>
                      </a:r>
                    </a:p>
                  </a:txBody>
                  <a:tcPr/>
                </a:tc>
                <a:extLst>
                  <a:ext uri="{0D108BD9-81ED-4DB2-BD59-A6C34878D82A}">
                    <a16:rowId xmlns:a16="http://schemas.microsoft.com/office/drawing/2014/main" val="2968628334"/>
                  </a:ext>
                </a:extLst>
              </a:tr>
            </a:tbl>
          </a:graphicData>
        </a:graphic>
      </p:graphicFrame>
      <p:sp>
        <p:nvSpPr>
          <p:cNvPr id="7" name="TextBox 6">
            <a:extLst>
              <a:ext uri="{FF2B5EF4-FFF2-40B4-BE49-F238E27FC236}">
                <a16:creationId xmlns:a16="http://schemas.microsoft.com/office/drawing/2014/main" id="{BC789938-D9FC-4149-A2A7-47707EE257FC}"/>
              </a:ext>
            </a:extLst>
          </p:cNvPr>
          <p:cNvSpPr txBox="1"/>
          <p:nvPr/>
        </p:nvSpPr>
        <p:spPr>
          <a:xfrm>
            <a:off x="1837112" y="4222631"/>
            <a:ext cx="54697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Should I not spare Nineveh ?</a:t>
            </a:r>
          </a:p>
        </p:txBody>
      </p:sp>
      <p:sp>
        <p:nvSpPr>
          <p:cNvPr id="2" name="TextBox 1">
            <a:extLst>
              <a:ext uri="{FF2B5EF4-FFF2-40B4-BE49-F238E27FC236}">
                <a16:creationId xmlns:a16="http://schemas.microsoft.com/office/drawing/2014/main" id="{5F122687-51B7-2140-AD41-824BB654F744}"/>
              </a:ext>
            </a:extLst>
          </p:cNvPr>
          <p:cNvSpPr txBox="1"/>
          <p:nvPr/>
        </p:nvSpPr>
        <p:spPr>
          <a:xfrm>
            <a:off x="1028700" y="4881107"/>
            <a:ext cx="753427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As He showed mercy to undeserving world, so must we.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42498851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F6DB0-71B0-4D40-A117-981A5B351001}"/>
              </a:ext>
            </a:extLst>
          </p:cNvPr>
          <p:cNvSpPr txBox="1"/>
          <p:nvPr/>
        </p:nvSpPr>
        <p:spPr>
          <a:xfrm>
            <a:off x="2740970" y="94239"/>
            <a:ext cx="25825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Jonah &amp; Jesus</a:t>
            </a:r>
          </a:p>
        </p:txBody>
      </p:sp>
      <p:sp>
        <p:nvSpPr>
          <p:cNvPr id="3" name="TextBox 2">
            <a:extLst>
              <a:ext uri="{FF2B5EF4-FFF2-40B4-BE49-F238E27FC236}">
                <a16:creationId xmlns:a16="http://schemas.microsoft.com/office/drawing/2014/main" id="{78AFC419-619C-E949-8CED-80A0808F227C}"/>
              </a:ext>
            </a:extLst>
          </p:cNvPr>
          <p:cNvSpPr txBox="1"/>
          <p:nvPr/>
        </p:nvSpPr>
        <p:spPr>
          <a:xfrm>
            <a:off x="780434" y="585878"/>
            <a:ext cx="6503640"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Similarities</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Servant of God.</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Sent to gentiles.</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Cast into the depth.</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Delivered from the depth (3D/3N)</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Resurrection led to salvation of many.</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graphicFrame>
        <p:nvGraphicFramePr>
          <p:cNvPr id="4" name="Table 3">
            <a:extLst>
              <a:ext uri="{FF2B5EF4-FFF2-40B4-BE49-F238E27FC236}">
                <a16:creationId xmlns:a16="http://schemas.microsoft.com/office/drawing/2014/main" id="{EF74F04E-C9C0-CA4B-A17A-4175FB0FDC94}"/>
              </a:ext>
            </a:extLst>
          </p:cNvPr>
          <p:cNvGraphicFramePr>
            <a:graphicFrameLocks noGrp="1"/>
          </p:cNvGraphicFramePr>
          <p:nvPr>
            <p:extLst/>
          </p:nvPr>
        </p:nvGraphicFramePr>
        <p:xfrm>
          <a:off x="0" y="3745713"/>
          <a:ext cx="9144000" cy="2670441"/>
        </p:xfrm>
        <a:graphic>
          <a:graphicData uri="http://schemas.openxmlformats.org/drawingml/2006/table">
            <a:tbl>
              <a:tblPr firstRow="1" bandRow="1">
                <a:tableStyleId>{5C22544A-7EE6-4342-B048-85BDC9FD1C3A}</a:tableStyleId>
              </a:tblPr>
              <a:tblGrid>
                <a:gridCol w="3985047">
                  <a:extLst>
                    <a:ext uri="{9D8B030D-6E8A-4147-A177-3AD203B41FA5}">
                      <a16:colId xmlns:a16="http://schemas.microsoft.com/office/drawing/2014/main" val="3014963837"/>
                    </a:ext>
                  </a:extLst>
                </a:gridCol>
                <a:gridCol w="5158953">
                  <a:extLst>
                    <a:ext uri="{9D8B030D-6E8A-4147-A177-3AD203B41FA5}">
                      <a16:colId xmlns:a16="http://schemas.microsoft.com/office/drawing/2014/main" val="2157918764"/>
                    </a:ext>
                  </a:extLst>
                </a:gridCol>
              </a:tblGrid>
              <a:tr h="782320">
                <a:tc>
                  <a:txBody>
                    <a:bodyPr/>
                    <a:lstStyle/>
                    <a:p>
                      <a:r>
                        <a:rPr lang="en-US" sz="2300" dirty="0">
                          <a:latin typeface="Arial Black" panose="020B0A04020102020204" pitchFamily="34" charset="0"/>
                        </a:rPr>
                        <a:t>Jonah</a:t>
                      </a:r>
                    </a:p>
                  </a:txBody>
                  <a:tcPr/>
                </a:tc>
                <a:tc>
                  <a:txBody>
                    <a:bodyPr/>
                    <a:lstStyle/>
                    <a:p>
                      <a:r>
                        <a:rPr lang="en-US" sz="2300" dirty="0">
                          <a:latin typeface="Arial Black" panose="020B0A04020102020204" pitchFamily="34" charset="0"/>
                        </a:rPr>
                        <a:t>Jesus, greater than Jonah (Matt 12:41) </a:t>
                      </a:r>
                    </a:p>
                  </a:txBody>
                  <a:tcPr/>
                </a:tc>
                <a:extLst>
                  <a:ext uri="{0D108BD9-81ED-4DB2-BD59-A6C34878D82A}">
                    <a16:rowId xmlns:a16="http://schemas.microsoft.com/office/drawing/2014/main" val="3205299101"/>
                  </a:ext>
                </a:extLst>
              </a:tr>
              <a:tr h="510057">
                <a:tc>
                  <a:txBody>
                    <a:bodyPr/>
                    <a:lstStyle/>
                    <a:p>
                      <a:r>
                        <a:rPr lang="en-US" sz="2300" dirty="0">
                          <a:latin typeface="Arial Black" panose="020B0A04020102020204" pitchFamily="34" charset="0"/>
                        </a:rPr>
                        <a:t>Went unwillingly</a:t>
                      </a:r>
                    </a:p>
                  </a:txBody>
                  <a:tcPr/>
                </a:tc>
                <a:tc>
                  <a:txBody>
                    <a:bodyPr/>
                    <a:lstStyle/>
                    <a:p>
                      <a:r>
                        <a:rPr lang="en-US" sz="2300" dirty="0">
                          <a:latin typeface="Arial Black" panose="020B0A04020102020204" pitchFamily="34" charset="0"/>
                        </a:rPr>
                        <a:t>Went willingly</a:t>
                      </a:r>
                    </a:p>
                  </a:txBody>
                  <a:tcPr/>
                </a:tc>
                <a:extLst>
                  <a:ext uri="{0D108BD9-81ED-4DB2-BD59-A6C34878D82A}">
                    <a16:rowId xmlns:a16="http://schemas.microsoft.com/office/drawing/2014/main" val="1921408150"/>
                  </a:ext>
                </a:extLst>
              </a:tr>
              <a:tr h="455968">
                <a:tc>
                  <a:txBody>
                    <a:bodyPr/>
                    <a:lstStyle/>
                    <a:p>
                      <a:r>
                        <a:rPr lang="en-US" sz="2300" dirty="0">
                          <a:latin typeface="Arial Black" panose="020B0A04020102020204" pitchFamily="34" charset="0"/>
                        </a:rPr>
                        <a:t>Sent to one city</a:t>
                      </a:r>
                    </a:p>
                  </a:txBody>
                  <a:tcPr/>
                </a:tc>
                <a:tc>
                  <a:txBody>
                    <a:bodyPr/>
                    <a:lstStyle/>
                    <a:p>
                      <a:r>
                        <a:rPr lang="en-US" sz="2300" dirty="0">
                          <a:latin typeface="Arial Black" panose="020B0A04020102020204" pitchFamily="34" charset="0"/>
                        </a:rPr>
                        <a:t>Sent to the whole world</a:t>
                      </a:r>
                    </a:p>
                  </a:txBody>
                  <a:tcPr/>
                </a:tc>
                <a:extLst>
                  <a:ext uri="{0D108BD9-81ED-4DB2-BD59-A6C34878D82A}">
                    <a16:rowId xmlns:a16="http://schemas.microsoft.com/office/drawing/2014/main" val="2749580657"/>
                  </a:ext>
                </a:extLst>
              </a:tr>
              <a:tr h="455968">
                <a:tc>
                  <a:txBody>
                    <a:bodyPr/>
                    <a:lstStyle/>
                    <a:p>
                      <a:r>
                        <a:rPr lang="en-US" sz="2300" dirty="0">
                          <a:latin typeface="Arial Black" panose="020B0A04020102020204" pitchFamily="34" charset="0"/>
                        </a:rPr>
                        <a:t>Thousands repented</a:t>
                      </a:r>
                    </a:p>
                  </a:txBody>
                  <a:tcPr/>
                </a:tc>
                <a:tc>
                  <a:txBody>
                    <a:bodyPr/>
                    <a:lstStyle/>
                    <a:p>
                      <a:r>
                        <a:rPr lang="en-US" sz="2300" dirty="0">
                          <a:latin typeface="Arial Black" panose="020B0A04020102020204" pitchFamily="34" charset="0"/>
                        </a:rPr>
                        <a:t>Millions repented</a:t>
                      </a:r>
                    </a:p>
                  </a:txBody>
                  <a:tcPr/>
                </a:tc>
                <a:extLst>
                  <a:ext uri="{0D108BD9-81ED-4DB2-BD59-A6C34878D82A}">
                    <a16:rowId xmlns:a16="http://schemas.microsoft.com/office/drawing/2014/main" val="2312190228"/>
                  </a:ext>
                </a:extLst>
              </a:tr>
              <a:tr h="455968">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2852555771"/>
                  </a:ext>
                </a:extLst>
              </a:tr>
            </a:tbl>
          </a:graphicData>
        </a:graphic>
      </p:graphicFrame>
      <p:sp>
        <p:nvSpPr>
          <p:cNvPr id="5" name="TextBox 4">
            <a:extLst>
              <a:ext uri="{FF2B5EF4-FFF2-40B4-BE49-F238E27FC236}">
                <a16:creationId xmlns:a16="http://schemas.microsoft.com/office/drawing/2014/main" id="{96B96671-EA57-C047-9ECD-2CE8536CEF6E}"/>
              </a:ext>
            </a:extLst>
          </p:cNvPr>
          <p:cNvSpPr txBox="1"/>
          <p:nvPr/>
        </p:nvSpPr>
        <p:spPr>
          <a:xfrm>
            <a:off x="3252969" y="3273790"/>
            <a:ext cx="155856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Contrast</a:t>
            </a:r>
          </a:p>
        </p:txBody>
      </p:sp>
    </p:spTree>
    <p:extLst>
      <p:ext uri="{BB962C8B-B14F-4D97-AF65-F5344CB8AC3E}">
        <p14:creationId xmlns:p14="http://schemas.microsoft.com/office/powerpoint/2010/main" val="5430571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F5D0E3-386B-4A8C-A4AF-A03E644BAF81}"/>
              </a:ext>
            </a:extLst>
          </p:cNvPr>
          <p:cNvSpPr txBox="1"/>
          <p:nvPr/>
        </p:nvSpPr>
        <p:spPr>
          <a:xfrm>
            <a:off x="1066457" y="269580"/>
            <a:ext cx="7706068" cy="20108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MICAH </a:t>
            </a:r>
          </a:p>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28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rPr>
              <a:t>(WHO IS LIKE GOD?)</a:t>
            </a:r>
            <a:endParaRPr kumimoji="0" lang="en-SG" sz="40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endParaRP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F25ECD41-3256-446A-A10C-F9314D21ECF0}"/>
              </a:ext>
            </a:extLst>
          </p:cNvPr>
          <p:cNvSpPr txBox="1"/>
          <p:nvPr/>
        </p:nvSpPr>
        <p:spPr>
          <a:xfrm>
            <a:off x="-615049" y="1535159"/>
            <a:ext cx="10199414" cy="1772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Punishment &amp; Pardon</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blue collar prophet – spokesman for the common people.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Message: Israel should repent.</a:t>
            </a:r>
          </a:p>
        </p:txBody>
      </p:sp>
      <p:sp>
        <p:nvSpPr>
          <p:cNvPr id="6" name="TextBox 5">
            <a:extLst>
              <a:ext uri="{FF2B5EF4-FFF2-40B4-BE49-F238E27FC236}">
                <a16:creationId xmlns:a16="http://schemas.microsoft.com/office/drawing/2014/main" id="{6F81A809-5308-430F-966E-A401469A5F99}"/>
              </a:ext>
            </a:extLst>
          </p:cNvPr>
          <p:cNvSpPr txBox="1"/>
          <p:nvPr/>
        </p:nvSpPr>
        <p:spPr>
          <a:xfrm>
            <a:off x="3448295" y="4219709"/>
            <a:ext cx="2020970" cy="1100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Key verses:</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7" name="TextBox 6">
            <a:extLst>
              <a:ext uri="{FF2B5EF4-FFF2-40B4-BE49-F238E27FC236}">
                <a16:creationId xmlns:a16="http://schemas.microsoft.com/office/drawing/2014/main" id="{2D8405F1-F8C1-47B7-AFC5-7DC020B67DA3}"/>
              </a:ext>
            </a:extLst>
          </p:cNvPr>
          <p:cNvSpPr txBox="1"/>
          <p:nvPr/>
        </p:nvSpPr>
        <p:spPr>
          <a:xfrm>
            <a:off x="238125" y="3685367"/>
            <a:ext cx="3841604"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185" rtl="0" eaLnBrk="1" fontAlgn="auto" latinLnBrk="0" hangingPunct="0">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He has shown you, O man, what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is</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good; And what does the Lord require of you But to do justly, To love mercy,</a:t>
            </a:r>
            <a:br>
              <a:rPr kumimoji="0" lang="en-SG" sz="20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And to walk humbly with your God? ~ 6:8</a:t>
            </a: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8" name="TextBox 7">
            <a:extLst>
              <a:ext uri="{FF2B5EF4-FFF2-40B4-BE49-F238E27FC236}">
                <a16:creationId xmlns:a16="http://schemas.microsoft.com/office/drawing/2014/main" id="{9C045905-453B-440E-9921-24D7361D1D90}"/>
              </a:ext>
            </a:extLst>
          </p:cNvPr>
          <p:cNvSpPr txBox="1"/>
          <p:nvPr/>
        </p:nvSpPr>
        <p:spPr>
          <a:xfrm>
            <a:off x="5268950" y="3699357"/>
            <a:ext cx="3770275" cy="1716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Who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is</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a God like You, Pardoning iniquity and passing over the transgression of the remnant of His heritage? He does not retain His anger forever, Because He delights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in</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mercy. ~ 7:18</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9" name="TextBox 8">
            <a:extLst>
              <a:ext uri="{FF2B5EF4-FFF2-40B4-BE49-F238E27FC236}">
                <a16:creationId xmlns:a16="http://schemas.microsoft.com/office/drawing/2014/main" id="{F00EFD67-5D80-433F-BD24-406FB4275DD4}"/>
              </a:ext>
            </a:extLst>
          </p:cNvPr>
          <p:cNvSpPr txBox="1"/>
          <p:nvPr/>
        </p:nvSpPr>
        <p:spPr>
          <a:xfrm>
            <a:off x="400050" y="5717236"/>
            <a:ext cx="8343900" cy="988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“But you, Bethlehem Ephrathah,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Though</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you are little among the thousands of Judah,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Yet</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out of you shall come forth to Me</a:t>
            </a:r>
            <a:br>
              <a:rPr kumimoji="0" lang="en-SG" sz="20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The One to be Ruler in Israel, Whose goings forth </a:t>
            </a:r>
            <a:r>
              <a:rPr kumimoji="0" lang="en-SG" sz="1600" b="0" i="1" u="none" strike="noStrike" kern="1200" cap="none" spc="0" normalizeH="0" baseline="0" noProof="0" dirty="0">
                <a:ln>
                  <a:noFill/>
                </a:ln>
                <a:solidFill>
                  <a:srgbClr val="000000"/>
                </a:solidFill>
                <a:effectLst/>
                <a:uLnTx/>
                <a:uFillTx/>
                <a:latin typeface="Arial Black" panose="020B0A04020102020204" pitchFamily="34" charset="0"/>
              </a:rPr>
              <a:t>are</a:t>
            </a: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 from of old,</a:t>
            </a:r>
            <a:br>
              <a:rPr kumimoji="0" lang="en-SG" sz="20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600" b="0" i="0" u="none" strike="noStrike" kern="1200" cap="none" spc="0" normalizeH="0" baseline="0" noProof="0" dirty="0">
                <a:ln>
                  <a:noFill/>
                </a:ln>
                <a:solidFill>
                  <a:srgbClr val="000000"/>
                </a:solidFill>
                <a:effectLst/>
                <a:uLnTx/>
                <a:uFillTx/>
                <a:latin typeface="Arial Black" panose="020B0A04020102020204" pitchFamily="34" charset="0"/>
              </a:rPr>
              <a:t>From everlasting.” ~ 5:2</a:t>
            </a: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60929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2000" b="-2000"/>
          </a:stretch>
        </a:blipFill>
        <a:effectLst/>
      </p:bgPr>
    </p:bg>
    <p:spTree>
      <p:nvGrpSpPr>
        <p:cNvPr id="1" name=""/>
        <p:cNvGrpSpPr/>
        <p:nvPr/>
      </p:nvGrpSpPr>
      <p:grpSpPr>
        <a:xfrm>
          <a:off x="0" y="0"/>
          <a:ext cx="0" cy="0"/>
          <a:chOff x="0" y="0"/>
          <a:chExt cx="0" cy="0"/>
        </a:xfrm>
      </p:grpSpPr>
      <p:sp>
        <p:nvSpPr>
          <p:cNvPr id="224" name="MICAH (Who is like God?)…"/>
          <p:cNvSpPr txBox="1"/>
          <p:nvPr/>
        </p:nvSpPr>
        <p:spPr>
          <a:xfrm>
            <a:off x="278762" y="1182119"/>
            <a:ext cx="8893969" cy="541674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Contemporary of Isaiah.</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His intercession deferred judgment by 120 years.</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He had Amos' passion for justice &amp; Hosea's heart of love.</a:t>
            </a:r>
          </a:p>
          <a:p>
            <a:pPr marL="241087" indent="-241087" defTabSz="410740" hangingPunct="0">
              <a:buClr>
                <a:srgbClr val="00A2FF">
                  <a:lumMod val="75000"/>
                </a:srgbClr>
              </a:buClr>
              <a:buFontTx/>
              <a:buChar cha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Predictions relating to the Babylonian captivity, the establishment of a theocratic kingdom in Jerusalem, and the birth of the Messiah in Bethlehem.</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Micah warned the people in Israel and Judah.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God would punish them for their evil deeds.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The people had cruel schemes. They were thieves.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And they listened to false prophets whose words were lies.</a:t>
            </a:r>
          </a:p>
          <a:p>
            <a:pPr marL="241087" indent="-241087" defTabSz="410740" hangingPunct="0">
              <a:buClr>
                <a:srgbClr val="00A2FF">
                  <a:lumMod val="75000"/>
                </a:srgbClr>
              </a:buClr>
              <a:buFontTx/>
              <a:buChar cha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God did not want terrible things to happen. God wants to teach people.</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And He wants the nations to be at peace. </a:t>
            </a:r>
          </a:p>
          <a:p>
            <a:pPr marL="241087" indent="-241087" defTabSz="410740" hangingPunct="0">
              <a:buClr>
                <a:srgbClr val="00A2FF">
                  <a:lumMod val="75000"/>
                </a:srgbClr>
              </a:buClr>
              <a:buFontTx/>
              <a:buChar cha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God promised to send a leader for Israel.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This leader would be from Bethlehem.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We now know that this leader is Jesus, </a:t>
            </a:r>
            <a:r>
              <a:rPr lang="en-SG" sz="1828" b="1" i="1" kern="0" dirty="0">
                <a:solidFill>
                  <a:srgbClr val="000000"/>
                </a:solidFill>
                <a:latin typeface="Arial Black" panose="020B0A04020102020204" pitchFamily="34" charset="0"/>
                <a:ea typeface="Helvetica Neue"/>
                <a:cs typeface="Helvetica Neue"/>
                <a:sym typeface="Helvetica Neue"/>
              </a:rPr>
              <a:t>Micah 5:2</a:t>
            </a:r>
          </a:p>
        </p:txBody>
      </p:sp>
      <p:sp>
        <p:nvSpPr>
          <p:cNvPr id="3" name="Rectangle 2">
            <a:extLst>
              <a:ext uri="{FF2B5EF4-FFF2-40B4-BE49-F238E27FC236}">
                <a16:creationId xmlns:a16="http://schemas.microsoft.com/office/drawing/2014/main" id="{B99C36B3-79D7-49CC-A8B8-5B92DB2B309F}"/>
              </a:ext>
            </a:extLst>
          </p:cNvPr>
          <p:cNvSpPr/>
          <p:nvPr/>
        </p:nvSpPr>
        <p:spPr>
          <a:xfrm>
            <a:off x="2861292" y="94209"/>
            <a:ext cx="3728906" cy="163968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MICAH</a:t>
            </a:r>
            <a:br>
              <a:rPr lang="en-SG" sz="3797" b="1" kern="0" dirty="0">
                <a:solidFill>
                  <a:srgbClr val="00A2FF">
                    <a:lumMod val="75000"/>
                  </a:srgbClr>
                </a:solidFill>
                <a:latin typeface="Arial Black" panose="020B0A04020102020204" pitchFamily="34" charset="0"/>
                <a:ea typeface="Helvetica Neue"/>
                <a:cs typeface="Helvetica Neue"/>
                <a:sym typeface="Helvetica Neue"/>
              </a:rPr>
            </a:br>
            <a:r>
              <a:rPr lang="en-SG" sz="2461" b="1" kern="0" dirty="0">
                <a:solidFill>
                  <a:srgbClr val="D6D5D5">
                    <a:lumMod val="50000"/>
                  </a:srgbClr>
                </a:solidFill>
                <a:latin typeface="Arial Black" panose="020B0A04020102020204" pitchFamily="34" charset="0"/>
                <a:ea typeface="Helvetica Neue"/>
                <a:cs typeface="Helvetica Neue"/>
                <a:sym typeface="Helvetica Neue"/>
              </a:rPr>
              <a:t>(WHO IS LIKE GOD?)</a:t>
            </a:r>
          </a:p>
          <a:p>
            <a:pPr algn="ctr" defTabSz="410740" hangingPunct="0">
              <a:defRPr sz="3500"/>
            </a:pPr>
            <a:endParaRPr lang="en-SG" sz="3797"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6293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5000" t="-2000" r="-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AE78C9-3750-4E28-B5AE-521B3025A523}"/>
              </a:ext>
            </a:extLst>
          </p:cNvPr>
          <p:cNvSpPr txBox="1"/>
          <p:nvPr/>
        </p:nvSpPr>
        <p:spPr>
          <a:xfrm>
            <a:off x="3610639" y="172230"/>
            <a:ext cx="205184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NAHUM</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F0D0B30C-12EA-498C-A4FE-CD197C0C21B9}"/>
              </a:ext>
            </a:extLst>
          </p:cNvPr>
          <p:cNvSpPr txBox="1"/>
          <p:nvPr/>
        </p:nvSpPr>
        <p:spPr>
          <a:xfrm>
            <a:off x="314093" y="639024"/>
            <a:ext cx="8644931"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“compassion” / “consolation”</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The enemies of God’s people will be destroyed.</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Points to God, the divine warrior.</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Foreshadowing Jesus, the conquering king.</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Message: Rejoice &amp; continue in hope.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 full restoration for Israel. </a:t>
            </a:r>
          </a:p>
        </p:txBody>
      </p:sp>
      <p:sp>
        <p:nvSpPr>
          <p:cNvPr id="6" name="TextBox 5">
            <a:extLst>
              <a:ext uri="{FF2B5EF4-FFF2-40B4-BE49-F238E27FC236}">
                <a16:creationId xmlns:a16="http://schemas.microsoft.com/office/drawing/2014/main" id="{443CBED9-06FE-4A55-B65F-6C34CCA9385B}"/>
              </a:ext>
            </a:extLst>
          </p:cNvPr>
          <p:cNvSpPr txBox="1"/>
          <p:nvPr/>
        </p:nvSpPr>
        <p:spPr>
          <a:xfrm>
            <a:off x="1818736" y="3817398"/>
            <a:ext cx="5635646"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Key verse: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The Lord </a:t>
            </a:r>
            <a:r>
              <a:rPr kumimoji="0" lang="en-SG" sz="1800" b="1" i="1" u="none" strike="noStrike" kern="1200" cap="none" spc="0" normalizeH="0" baseline="0" noProof="0" dirty="0">
                <a:ln>
                  <a:noFill/>
                </a:ln>
                <a:solidFill>
                  <a:srgbClr val="000000"/>
                </a:solidFill>
                <a:effectLst/>
                <a:uLnTx/>
                <a:uFillTx/>
                <a:latin typeface="Arial Black" panose="020B0A04020102020204" pitchFamily="34" charset="0"/>
              </a:rPr>
              <a:t>is</a:t>
            </a: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 good,</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A stronghold in the day of trouble;</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And He knows those who trust in Him. ~ 1:7</a:t>
            </a:r>
            <a:endPar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endParaRPr>
          </a:p>
        </p:txBody>
      </p:sp>
      <p:sp>
        <p:nvSpPr>
          <p:cNvPr id="7" name="TextBox 6">
            <a:extLst>
              <a:ext uri="{FF2B5EF4-FFF2-40B4-BE49-F238E27FC236}">
                <a16:creationId xmlns:a16="http://schemas.microsoft.com/office/drawing/2014/main" id="{0C37E777-5D7A-4AA7-9543-64A9221AF15C}"/>
              </a:ext>
            </a:extLst>
          </p:cNvPr>
          <p:cNvSpPr txBox="1"/>
          <p:nvPr/>
        </p:nvSpPr>
        <p:spPr>
          <a:xfrm>
            <a:off x="3012717" y="5415919"/>
            <a:ext cx="381226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Judge          1:1-8</a:t>
            </a:r>
          </a:p>
          <a:p>
            <a:pPr marL="0" marR="0" lvl="0" indent="0" algn="l"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Verdict    1:9-2:13</a:t>
            </a:r>
          </a:p>
          <a:p>
            <a:pPr marL="0" marR="0" lvl="0" indent="0" algn="l"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Sentence   3:1-19</a:t>
            </a:r>
          </a:p>
        </p:txBody>
      </p:sp>
    </p:spTree>
    <p:extLst>
      <p:ext uri="{BB962C8B-B14F-4D97-AF65-F5344CB8AC3E}">
        <p14:creationId xmlns:p14="http://schemas.microsoft.com/office/powerpoint/2010/main" val="236231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5000" t="-2000" r="-5000"/>
          </a:stretch>
        </a:blipFill>
        <a:effectLst/>
      </p:bgPr>
    </p:bg>
    <p:spTree>
      <p:nvGrpSpPr>
        <p:cNvPr id="1" name=""/>
        <p:cNvGrpSpPr/>
        <p:nvPr/>
      </p:nvGrpSpPr>
      <p:grpSpPr>
        <a:xfrm>
          <a:off x="0" y="0"/>
          <a:ext cx="0" cy="0"/>
          <a:chOff x="0" y="0"/>
          <a:chExt cx="0" cy="0"/>
        </a:xfrm>
      </p:grpSpPr>
      <p:sp>
        <p:nvSpPr>
          <p:cNvPr id="8" name="NAHUM…">
            <a:extLst>
              <a:ext uri="{FF2B5EF4-FFF2-40B4-BE49-F238E27FC236}">
                <a16:creationId xmlns:a16="http://schemas.microsoft.com/office/drawing/2014/main" id="{269D913E-6FD7-4D0A-837C-48FDC4F94CDD}"/>
              </a:ext>
            </a:extLst>
          </p:cNvPr>
          <p:cNvSpPr txBox="1"/>
          <p:nvPr/>
        </p:nvSpPr>
        <p:spPr>
          <a:xfrm>
            <a:off x="205385" y="521383"/>
            <a:ext cx="8733235" cy="580800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41087" indent="-241087" defTabSz="410740" hangingPunct="0">
              <a:buClr>
                <a:srgbClr val="00A2FF">
                  <a:lumMod val="75000"/>
                </a:srgbClr>
              </a:buClr>
              <a:buFontTx/>
              <a:buChar char="†"/>
              <a:defRPr sz="2100"/>
            </a:pPr>
            <a:endParaRPr sz="1828" kern="0" dirty="0">
              <a:solidFill>
                <a:srgbClr val="000000"/>
              </a:solidFill>
              <a:latin typeface="Arial Black" panose="020B0A04020102020204" pitchFamily="34" charset="0"/>
              <a:ea typeface="Helvetica Neue"/>
              <a:cs typeface="Helvetica Neue"/>
              <a:sym typeface="Helvetica Neue"/>
            </a:endParaRPr>
          </a:p>
          <a:p>
            <a:pPr marL="321449" indent="-321449" defTabSz="410740" hangingPunct="0">
              <a:buClr>
                <a:srgbClr val="00A2FF">
                  <a:lumMod val="75000"/>
                </a:srgbClr>
              </a:buClr>
              <a:buFontTx/>
              <a:buChar char="†"/>
              <a:defRPr sz="2100"/>
            </a:pPr>
            <a:r>
              <a:rPr lang="en-SG" sz="1969" kern="0" dirty="0">
                <a:solidFill>
                  <a:srgbClr val="000000"/>
                </a:solidFill>
                <a:latin typeface="Arial Black" panose="020B0A04020102020204" pitchFamily="34" charset="0"/>
                <a:ea typeface="Helvetica Neue"/>
                <a:cs typeface="Helvetica Neue"/>
                <a:sym typeface="Helvetica Neue"/>
              </a:rPr>
              <a:t>Prediction of the downfall of </a:t>
            </a:r>
            <a:r>
              <a:rPr lang="en-SG" sz="1969" u="sng" kern="0" dirty="0">
                <a:solidFill>
                  <a:srgbClr val="000000"/>
                </a:solidFill>
                <a:latin typeface="Arial Black" panose="020B0A04020102020204" pitchFamily="34" charset="0"/>
                <a:ea typeface="Helvetica Neue"/>
                <a:cs typeface="Helvetica Neue"/>
                <a:sym typeface="Helvetica Neue"/>
              </a:rPr>
              <a:t>Assyria</a:t>
            </a:r>
            <a:r>
              <a:rPr lang="en-SG" sz="1969" kern="0" dirty="0">
                <a:solidFill>
                  <a:srgbClr val="000000"/>
                </a:solidFill>
                <a:latin typeface="Arial Black" panose="020B0A04020102020204" pitchFamily="34" charset="0"/>
                <a:ea typeface="Helvetica Neue"/>
                <a:cs typeface="Helvetica Neue"/>
                <a:sym typeface="Helvetica Neue"/>
              </a:rPr>
              <a:t> (the bloody city).</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321449" indent="-321449" defTabSz="410740" hangingPunct="0">
              <a:buClr>
                <a:srgbClr val="00A2FF">
                  <a:lumMod val="75000"/>
                </a:srgbClr>
              </a:buClr>
              <a:buFontTx/>
              <a:buChar char="†"/>
              <a:defRPr sz="2100"/>
            </a:pPr>
            <a:r>
              <a:rPr lang="en-SG" sz="1969" b="1" kern="0" dirty="0">
                <a:solidFill>
                  <a:srgbClr val="000000"/>
                </a:solidFill>
                <a:latin typeface="Arial Black" panose="020B0A04020102020204" pitchFamily="34" charset="0"/>
                <a:ea typeface="Helvetica Neue"/>
                <a:cs typeface="Helvetica Neue"/>
                <a:sym typeface="Helvetica Neue"/>
              </a:rPr>
              <a:t>Purpose: </a:t>
            </a:r>
            <a:r>
              <a:rPr lang="en-SG" sz="1969" kern="0" dirty="0">
                <a:solidFill>
                  <a:srgbClr val="000000"/>
                </a:solidFill>
                <a:latin typeface="Arial Black" panose="020B0A04020102020204" pitchFamily="34" charset="0"/>
                <a:ea typeface="Helvetica Neue"/>
                <a:cs typeface="Helvetica Neue"/>
                <a:sym typeface="Helvetica Neue"/>
              </a:rPr>
              <a:t>To declare God's moral government of the world, to provide comfort to all those, especially God's people , who suffered abuse at the hands of this vicious world power.</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321449" indent="-321449" defTabSz="410740" hangingPunct="0">
              <a:buClr>
                <a:srgbClr val="00A2FF">
                  <a:lumMod val="75000"/>
                </a:srgbClr>
              </a:buClr>
              <a:buFontTx/>
              <a:buChar char="†"/>
              <a:defRPr sz="2100"/>
            </a:pPr>
            <a:r>
              <a:rPr lang="en-SG" sz="1969" kern="0" dirty="0">
                <a:solidFill>
                  <a:srgbClr val="000000"/>
                </a:solidFill>
                <a:latin typeface="Arial Black" panose="020B0A04020102020204" pitchFamily="34" charset="0"/>
                <a:ea typeface="Helvetica Neue"/>
                <a:cs typeface="Helvetica Neue"/>
                <a:sym typeface="Helvetica Neue"/>
              </a:rPr>
              <a:t>A message based on God's justice.</a:t>
            </a:r>
          </a:p>
          <a:p>
            <a:pPr marL="321449" indent="-321449" defTabSz="410740" hangingPunct="0">
              <a:buClr>
                <a:srgbClr val="00A2FF">
                  <a:lumMod val="75000"/>
                </a:srgbClr>
              </a:buClr>
              <a:buFontTx/>
              <a:buChar char="†"/>
              <a:defRPr sz="2100"/>
            </a:pPr>
            <a:endParaRPr lang="en-SG" sz="1969" kern="0" dirty="0">
              <a:solidFill>
                <a:srgbClr val="000000"/>
              </a:solidFill>
              <a:latin typeface="Arial Black" panose="020B0A04020102020204" pitchFamily="34" charset="0"/>
              <a:ea typeface="Helvetica Neue"/>
              <a:cs typeface="Helvetica Neue"/>
              <a:sym typeface="Helvetica Neue"/>
            </a:endParaRPr>
          </a:p>
          <a:p>
            <a:pPr marL="321449" indent="-321449" defTabSz="410740" hangingPunct="0">
              <a:buClr>
                <a:srgbClr val="00A2FF">
                  <a:lumMod val="75000"/>
                </a:srgbClr>
              </a:buClr>
              <a:buFontTx/>
              <a:buChar char="†"/>
              <a:defRPr sz="2100"/>
            </a:pPr>
            <a:r>
              <a:rPr lang="en-SG" sz="1969" kern="0" dirty="0">
                <a:solidFill>
                  <a:srgbClr val="000000"/>
                </a:solidFill>
                <a:latin typeface="Arial Black" panose="020B0A04020102020204" pitchFamily="34" charset="0"/>
                <a:ea typeface="Helvetica Neue"/>
                <a:cs typeface="Helvetica Neue"/>
                <a:sym typeface="Helvetica Neue"/>
              </a:rPr>
              <a:t>He wrote about a country which was an evil enemy of Israel, called Nineveh.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The people from Nineveh were also cruel to the people in other countries.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But God cares about the people who trust Him.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So, God would send the enemies of Nineveh to destroy Nineveh.</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God would end Nineveh's cruelty.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But God would help His own people, Israel.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And Israel would become a great nation again.</a:t>
            </a:r>
          </a:p>
        </p:txBody>
      </p:sp>
      <p:sp>
        <p:nvSpPr>
          <p:cNvPr id="9" name="Rectangle 8">
            <a:extLst>
              <a:ext uri="{FF2B5EF4-FFF2-40B4-BE49-F238E27FC236}">
                <a16:creationId xmlns:a16="http://schemas.microsoft.com/office/drawing/2014/main" id="{8A461255-79D1-48CF-AF39-7D8AE0DDA8EB}"/>
              </a:ext>
            </a:extLst>
          </p:cNvPr>
          <p:cNvSpPr/>
          <p:nvPr/>
        </p:nvSpPr>
        <p:spPr>
          <a:xfrm>
            <a:off x="3452146" y="52278"/>
            <a:ext cx="2239716"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NAHUM</a:t>
            </a:r>
          </a:p>
        </p:txBody>
      </p:sp>
    </p:spTree>
    <p:extLst>
      <p:ext uri="{BB962C8B-B14F-4D97-AF65-F5344CB8AC3E}">
        <p14:creationId xmlns:p14="http://schemas.microsoft.com/office/powerpoint/2010/main" val="365588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65B26-B3C3-4D1C-B4FB-C3AD965F1FF1}"/>
              </a:ext>
            </a:extLst>
          </p:cNvPr>
          <p:cNvSpPr txBox="1"/>
          <p:nvPr/>
        </p:nvSpPr>
        <p:spPr>
          <a:xfrm>
            <a:off x="1813214" y="72157"/>
            <a:ext cx="444512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HABAKKUK </a:t>
            </a:r>
            <a:b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br>
            <a:r>
              <a:rPr kumimoji="0" lang="en-SG" sz="24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rPr>
              <a:t>(WRESTLER / EMBRACER)</a:t>
            </a: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C01CE0F8-A5F1-4E35-8415-0FCF293072AC}"/>
              </a:ext>
            </a:extLst>
          </p:cNvPr>
          <p:cNvSpPr txBox="1"/>
          <p:nvPr/>
        </p:nvSpPr>
        <p:spPr>
          <a:xfrm>
            <a:off x="181680" y="1187358"/>
            <a:ext cx="8565165"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Human complaints &amp; divine responses.</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Book of ‘Whys’ (much neglected)</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optimist</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prophet of persistent faith.</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Faith - Trusting God with the mystery of providence.</a:t>
            </a:r>
          </a:p>
        </p:txBody>
      </p:sp>
      <p:sp>
        <p:nvSpPr>
          <p:cNvPr id="6" name="TextBox 5">
            <a:extLst>
              <a:ext uri="{FF2B5EF4-FFF2-40B4-BE49-F238E27FC236}">
                <a16:creationId xmlns:a16="http://schemas.microsoft.com/office/drawing/2014/main" id="{C9203460-104C-445C-A371-004BB8B7DE4A}"/>
              </a:ext>
            </a:extLst>
          </p:cNvPr>
          <p:cNvSpPr txBox="1"/>
          <p:nvPr/>
        </p:nvSpPr>
        <p:spPr>
          <a:xfrm>
            <a:off x="2408763" y="3811698"/>
            <a:ext cx="20554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Key verses:</a:t>
            </a:r>
          </a:p>
        </p:txBody>
      </p:sp>
      <p:sp>
        <p:nvSpPr>
          <p:cNvPr id="7" name="TextBox 6">
            <a:extLst>
              <a:ext uri="{FF2B5EF4-FFF2-40B4-BE49-F238E27FC236}">
                <a16:creationId xmlns:a16="http://schemas.microsoft.com/office/drawing/2014/main" id="{EF8F5658-819E-4BAE-8051-EA493273B7FD}"/>
              </a:ext>
            </a:extLst>
          </p:cNvPr>
          <p:cNvSpPr txBox="1"/>
          <p:nvPr/>
        </p:nvSpPr>
        <p:spPr>
          <a:xfrm>
            <a:off x="60615" y="4400585"/>
            <a:ext cx="27432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“Behold the proud,</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His soul is not upright in him;</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But the just shall live by his faith. ~ 2:4</a:t>
            </a: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8" name="TextBox 7">
            <a:extLst>
              <a:ext uri="{FF2B5EF4-FFF2-40B4-BE49-F238E27FC236}">
                <a16:creationId xmlns:a16="http://schemas.microsoft.com/office/drawing/2014/main" id="{CE121F53-04FB-4305-BD3F-1AEDAE096F68}"/>
              </a:ext>
            </a:extLst>
          </p:cNvPr>
          <p:cNvSpPr txBox="1"/>
          <p:nvPr/>
        </p:nvSpPr>
        <p:spPr>
          <a:xfrm>
            <a:off x="3175999" y="4400585"/>
            <a:ext cx="590738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Though the fig tree may not blossom,</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Nor fruit be on the vines;</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Though the labour of the olive may fail,</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And the fields yield no food;</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Though the flock may be cut off from the fold,</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And there be no herd in the stalls—</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30000" noProof="0" dirty="0">
                <a:ln>
                  <a:noFill/>
                </a:ln>
                <a:solidFill>
                  <a:srgbClr val="000000"/>
                </a:solidFill>
                <a:effectLst/>
                <a:uLnTx/>
                <a:uFillTx/>
                <a:latin typeface="Arial Black" panose="020B0A04020102020204" pitchFamily="34" charset="0"/>
              </a:rPr>
              <a:t>18 </a:t>
            </a: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Yet I will rejoice in the Lord,</a:t>
            </a:r>
            <a:br>
              <a:rPr kumimoji="0" lang="en-SG" sz="2400" b="0"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I will joy in the God of my salvation~3:17-18</a:t>
            </a: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840623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7000" r="-7000"/>
          </a:stretch>
        </a:blipFill>
        <a:effectLst/>
      </p:bgPr>
    </p:bg>
    <p:spTree>
      <p:nvGrpSpPr>
        <p:cNvPr id="1" name=""/>
        <p:cNvGrpSpPr/>
        <p:nvPr/>
      </p:nvGrpSpPr>
      <p:grpSpPr>
        <a:xfrm>
          <a:off x="0" y="0"/>
          <a:ext cx="0" cy="0"/>
          <a:chOff x="0" y="0"/>
          <a:chExt cx="0" cy="0"/>
        </a:xfrm>
      </p:grpSpPr>
      <p:sp>
        <p:nvSpPr>
          <p:cNvPr id="2" name="DANIEL…">
            <a:extLst>
              <a:ext uri="{FF2B5EF4-FFF2-40B4-BE49-F238E27FC236}">
                <a16:creationId xmlns:a16="http://schemas.microsoft.com/office/drawing/2014/main" id="{E9A955AD-ECC9-4215-BC50-2BA3FE8488A7}"/>
              </a:ext>
            </a:extLst>
          </p:cNvPr>
          <p:cNvSpPr txBox="1"/>
          <p:nvPr/>
        </p:nvSpPr>
        <p:spPr>
          <a:xfrm>
            <a:off x="0" y="566707"/>
            <a:ext cx="9196200" cy="6260625"/>
          </a:xfrm>
          <a:prstGeom prst="rect">
            <a:avLst/>
          </a:prstGeom>
          <a:ln w="12700">
            <a:noFill/>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00906" indent="-200906" defTabSz="410740" hangingPunct="0">
              <a:buClr>
                <a:srgbClr val="00A2FF">
                  <a:lumMod val="75000"/>
                </a:srgbClr>
              </a:buClr>
              <a:buFontTx/>
              <a:buChar char="†"/>
              <a:defRPr sz="2200"/>
            </a:pPr>
            <a:r>
              <a:rPr lang="en-SG" sz="1828" b="1" kern="0" dirty="0">
                <a:solidFill>
                  <a:srgbClr val="000000"/>
                </a:solidFill>
                <a:latin typeface="Arial Black" panose="020B0A04020102020204" pitchFamily="34" charset="0"/>
                <a:ea typeface="Helvetica Neue"/>
                <a:cs typeface="Helvetica Neue"/>
                <a:sym typeface="Helvetica Neue"/>
              </a:rPr>
              <a:t>1st part:</a:t>
            </a:r>
            <a:r>
              <a:rPr lang="en-SG" sz="1828" kern="0" dirty="0">
                <a:solidFill>
                  <a:srgbClr val="000000"/>
                </a:solidFill>
                <a:latin typeface="Arial Black" panose="020B0A04020102020204" pitchFamily="34" charset="0"/>
                <a:ea typeface="Helvetica Neue"/>
                <a:cs typeface="Helvetica Neue"/>
                <a:sym typeface="Helvetica Neue"/>
              </a:rPr>
              <a:t> Daniel and his friends (</a:t>
            </a:r>
            <a:r>
              <a:rPr lang="en-SG" sz="1828" i="1" kern="0" dirty="0">
                <a:solidFill>
                  <a:srgbClr val="000000"/>
                </a:solidFill>
                <a:latin typeface="Arial Black" panose="020B0A04020102020204" pitchFamily="34" charset="0"/>
                <a:ea typeface="Helvetica Neue"/>
                <a:cs typeface="Helvetica Neue"/>
                <a:sym typeface="Helvetica Neue"/>
              </a:rPr>
              <a:t>faithful living in evil times, </a:t>
            </a:r>
            <a:r>
              <a:rPr lang="en-SG" sz="1828" i="1" kern="0" dirty="0" err="1">
                <a:solidFill>
                  <a:srgbClr val="000000"/>
                </a:solidFill>
                <a:latin typeface="Arial Black" panose="020B0A04020102020204" pitchFamily="34" charset="0"/>
                <a:ea typeface="Helvetica Neue"/>
                <a:cs typeface="Helvetica Neue"/>
                <a:sym typeface="Helvetica Neue"/>
              </a:rPr>
              <a:t>ch</a:t>
            </a:r>
            <a:r>
              <a:rPr lang="en-SG" sz="1828" i="1" kern="0" dirty="0">
                <a:solidFill>
                  <a:srgbClr val="000000"/>
                </a:solidFill>
                <a:latin typeface="Arial Black" panose="020B0A04020102020204" pitchFamily="34" charset="0"/>
                <a:ea typeface="Helvetica Neue"/>
                <a:cs typeface="Helvetica Neue"/>
                <a:sym typeface="Helvetica Neue"/>
              </a:rPr>
              <a:t> 1-6</a:t>
            </a:r>
            <a:r>
              <a:rPr lang="en-SG" sz="1828" kern="0" dirty="0">
                <a:solidFill>
                  <a:srgbClr val="000000"/>
                </a:solidFill>
                <a:latin typeface="Arial Black" panose="020B0A04020102020204" pitchFamily="34" charset="0"/>
                <a:ea typeface="Helvetica Neue"/>
                <a:cs typeface="Helvetica Neue"/>
                <a:sym typeface="Helvetica Neue"/>
              </a:rPr>
              <a:t>) </a:t>
            </a:r>
          </a:p>
          <a:p>
            <a:pPr defTabSz="410740" hangingPunct="0">
              <a:buClr>
                <a:srgbClr val="00A2FF">
                  <a:lumMod val="75000"/>
                </a:srgbClr>
              </a:buClr>
              <a:defRPr sz="2200"/>
            </a:pPr>
            <a:r>
              <a:rPr lang="en-SG" sz="1828" kern="0" dirty="0">
                <a:solidFill>
                  <a:srgbClr val="000000"/>
                </a:solidFill>
                <a:latin typeface="Arial Black" panose="020B0A04020102020204" pitchFamily="34" charset="0"/>
                <a:ea typeface="Helvetica Neue"/>
                <a:cs typeface="Helvetica Neue"/>
                <a:sym typeface="Helvetica Neue"/>
              </a:rPr>
              <a:t>	The people of Babylon tried to make them forget the real God and 	to serve false gods.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	They even tried to kill Daniel and his friends because they would 	not serve the false gods. </a:t>
            </a:r>
          </a:p>
          <a:p>
            <a:pPr defTabSz="410740" hangingPunct="0">
              <a:buClr>
                <a:srgbClr val="00A2FF">
                  <a:lumMod val="75000"/>
                </a:srgbClr>
              </a:buClr>
              <a:defRPr sz="2200"/>
            </a:pPr>
            <a:r>
              <a:rPr lang="en-SG" sz="1828" kern="0" dirty="0">
                <a:solidFill>
                  <a:srgbClr val="000000"/>
                </a:solidFill>
                <a:latin typeface="Arial Black" panose="020B0A04020102020204" pitchFamily="34" charset="0"/>
                <a:ea typeface="Helvetica Neue"/>
                <a:cs typeface="Helvetica Neue"/>
                <a:sym typeface="Helvetica Neue"/>
              </a:rPr>
              <a:t>	But Daniel and his friends were loyal to the real God.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	Daniel became prime minister of Babylon.</a:t>
            </a:r>
          </a:p>
          <a:p>
            <a:pPr marL="200906" indent="-200906" defTabSz="410740" hangingPunct="0">
              <a:buClr>
                <a:srgbClr val="00A2FF">
                  <a:lumMod val="75000"/>
                </a:srgbClr>
              </a:buClr>
              <a:buFontTx/>
              <a:buChar char="†"/>
              <a:defRPr sz="2200"/>
            </a:pPr>
            <a:endParaRPr lang="en-SG" sz="2000"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828" b="1" kern="0" dirty="0">
                <a:solidFill>
                  <a:srgbClr val="000000"/>
                </a:solidFill>
                <a:latin typeface="Arial Black" panose="020B0A04020102020204" pitchFamily="34" charset="0"/>
                <a:ea typeface="Helvetica Neue"/>
                <a:cs typeface="Helvetica Neue"/>
                <a:sym typeface="Helvetica Neue"/>
              </a:rPr>
              <a:t>2</a:t>
            </a:r>
            <a:r>
              <a:rPr lang="en-SG" sz="1828" b="1" kern="0" baseline="30000" dirty="0">
                <a:solidFill>
                  <a:srgbClr val="000000"/>
                </a:solidFill>
                <a:latin typeface="Arial Black" panose="020B0A04020102020204" pitchFamily="34" charset="0"/>
                <a:ea typeface="Helvetica Neue"/>
                <a:cs typeface="Helvetica Neue"/>
                <a:sym typeface="Helvetica Neue"/>
              </a:rPr>
              <a:t>nd</a:t>
            </a:r>
            <a:r>
              <a:rPr lang="en-SG" sz="1828" b="1" kern="0" dirty="0">
                <a:solidFill>
                  <a:srgbClr val="000000"/>
                </a:solidFill>
                <a:latin typeface="Arial Black" panose="020B0A04020102020204" pitchFamily="34" charset="0"/>
                <a:ea typeface="Helvetica Neue"/>
                <a:cs typeface="Helvetica Neue"/>
                <a:sym typeface="Helvetica Neue"/>
              </a:rPr>
              <a:t> part: </a:t>
            </a:r>
            <a:r>
              <a:rPr lang="en-SG" sz="1828" kern="0" dirty="0">
                <a:solidFill>
                  <a:srgbClr val="000000"/>
                </a:solidFill>
                <a:latin typeface="Arial Black" panose="020B0A04020102020204" pitchFamily="34" charset="0"/>
                <a:ea typeface="Helvetica Neue"/>
                <a:cs typeface="Helvetica Neue"/>
                <a:sym typeface="Helvetica Neue"/>
              </a:rPr>
              <a:t>Daniel's dreams (</a:t>
            </a:r>
            <a:r>
              <a:rPr lang="en-SG" sz="1828" i="1" kern="0" dirty="0">
                <a:solidFill>
                  <a:srgbClr val="000000"/>
                </a:solidFill>
                <a:latin typeface="Arial Black" panose="020B0A04020102020204" pitchFamily="34" charset="0"/>
                <a:ea typeface="Helvetica Neue"/>
                <a:cs typeface="Helvetica Neue"/>
                <a:sym typeface="Helvetica Neue"/>
              </a:rPr>
              <a:t>forward looking in evil times, </a:t>
            </a:r>
            <a:r>
              <a:rPr lang="en-SG" sz="1828" i="1" kern="0" dirty="0" err="1">
                <a:solidFill>
                  <a:srgbClr val="000000"/>
                </a:solidFill>
                <a:latin typeface="Arial Black" panose="020B0A04020102020204" pitchFamily="34" charset="0"/>
                <a:ea typeface="Helvetica Neue"/>
                <a:cs typeface="Helvetica Neue"/>
                <a:sym typeface="Helvetica Neue"/>
              </a:rPr>
              <a:t>ch</a:t>
            </a:r>
            <a:r>
              <a:rPr lang="en-SG" sz="1828" i="1" kern="0" dirty="0">
                <a:solidFill>
                  <a:srgbClr val="000000"/>
                </a:solidFill>
                <a:latin typeface="Arial Black" panose="020B0A04020102020204" pitchFamily="34" charset="0"/>
                <a:ea typeface="Helvetica Neue"/>
                <a:cs typeface="Helvetica Neue"/>
                <a:sym typeface="Helvetica Neue"/>
              </a:rPr>
              <a:t> 7-12)</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These were strange dreams about the future. Sometimes Daniel was awake when he had his dreams.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Some things that Daniel saw in his dreams have now happened.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Other things that God told Daniel in his dreams have not happened yet.</a:t>
            </a:r>
          </a:p>
          <a:p>
            <a:pPr marL="200906" indent="-200906" defTabSz="410740" hangingPunct="0">
              <a:buClr>
                <a:srgbClr val="00A2FF">
                  <a:lumMod val="75000"/>
                </a:srgbClr>
              </a:buClr>
              <a:buFontTx/>
              <a:buChar char="†"/>
              <a:defRPr sz="2200"/>
            </a:pPr>
            <a:endParaRPr lang="en-SG" sz="1828"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828" kern="0" dirty="0">
                <a:solidFill>
                  <a:srgbClr val="000000"/>
                </a:solidFill>
                <a:latin typeface="Arial Black" panose="020B0A04020102020204" pitchFamily="34" charset="0"/>
                <a:ea typeface="Helvetica Neue"/>
                <a:cs typeface="Helvetica Neue"/>
                <a:sym typeface="Helvetica Neue"/>
              </a:rPr>
              <a:t>Eschatology – The 70-weeks of Daniel;  The setting up of the Messianic Kingdom etc</a:t>
            </a:r>
            <a:br>
              <a:rPr lang="en-SG" sz="1828" kern="0" dirty="0">
                <a:solidFill>
                  <a:srgbClr val="000000"/>
                </a:solidFill>
                <a:latin typeface="Arial Black" panose="020B0A04020102020204" pitchFamily="34" charset="0"/>
                <a:ea typeface="Helvetica Neue"/>
                <a:cs typeface="Helvetica Neue"/>
                <a:sym typeface="Helvetica Neue"/>
              </a:rPr>
            </a:br>
            <a:endParaRPr lang="en-SG" sz="1600"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828" kern="0" dirty="0">
                <a:solidFill>
                  <a:srgbClr val="000000"/>
                </a:solidFill>
                <a:latin typeface="Arial Black" panose="020B0A04020102020204" pitchFamily="34" charset="0"/>
                <a:ea typeface="Helvetica Neue"/>
                <a:cs typeface="Helvetica Neue"/>
                <a:sym typeface="Helvetica Neue"/>
              </a:rPr>
              <a:t>God’s kingdom will conquer &amp; outlast all godless kingdoms.</a:t>
            </a:r>
          </a:p>
          <a:p>
            <a:pPr marL="200906" indent="-200906" defTabSz="410740" hangingPunct="0">
              <a:buClr>
                <a:srgbClr val="00A2FF">
                  <a:lumMod val="75000"/>
                </a:srgbClr>
              </a:buClr>
              <a:buFontTx/>
              <a:buChar char="†"/>
              <a:defRPr sz="2200"/>
            </a:pPr>
            <a:endParaRPr lang="en-SG" sz="1600"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828" kern="0" dirty="0">
                <a:solidFill>
                  <a:srgbClr val="000000"/>
                </a:solidFill>
                <a:latin typeface="Arial Black" panose="020B0A04020102020204" pitchFamily="34" charset="0"/>
                <a:ea typeface="Helvetica Neue"/>
                <a:cs typeface="Helvetica Neue"/>
                <a:sym typeface="Helvetica Neue"/>
              </a:rPr>
              <a:t>The church must live faithfully look forward with hope. </a:t>
            </a:r>
          </a:p>
          <a:p>
            <a:pPr defTabSz="410740" hangingPunct="0">
              <a:buClr>
                <a:srgbClr val="00A2FF">
                  <a:lumMod val="75000"/>
                </a:srgbClr>
              </a:buClr>
              <a:defRPr sz="2200"/>
            </a:pPr>
            <a:r>
              <a:rPr lang="en-SG" sz="1828" kern="0" dirty="0">
                <a:solidFill>
                  <a:srgbClr val="000000"/>
                </a:solidFill>
                <a:latin typeface="Arial Black" panose="020B0A04020102020204" pitchFamily="34" charset="0"/>
                <a:ea typeface="Helvetica Neue"/>
                <a:cs typeface="Helvetica Neue"/>
                <a:sym typeface="Helvetica Neue"/>
              </a:rPr>
              <a:t>	</a:t>
            </a:r>
            <a:r>
              <a:rPr lang="en-SG" sz="1828" b="1" kern="0" dirty="0">
                <a:solidFill>
                  <a:srgbClr val="000000"/>
                </a:solidFill>
                <a:latin typeface="Arial Black" panose="020B0A04020102020204" pitchFamily="34" charset="0"/>
                <a:ea typeface="Helvetica Neue"/>
                <a:cs typeface="Helvetica Neue"/>
                <a:sym typeface="Helvetica Neue"/>
              </a:rPr>
              <a:t>God is in control of the future. God will do what He has promised.</a:t>
            </a:r>
            <a:endParaRPr sz="1828" kern="0" dirty="0">
              <a:solidFill>
                <a:srgbClr val="000000"/>
              </a:solidFill>
              <a:latin typeface="Arial Black" panose="020B0A04020102020204" pitchFamily="34" charset="0"/>
              <a:ea typeface="Helvetica Neue"/>
              <a:cs typeface="Helvetica Neue"/>
              <a:sym typeface="Helvetica Neue"/>
            </a:endParaRPr>
          </a:p>
        </p:txBody>
      </p:sp>
      <p:sp>
        <p:nvSpPr>
          <p:cNvPr id="3" name="Rectangle 2">
            <a:extLst>
              <a:ext uri="{FF2B5EF4-FFF2-40B4-BE49-F238E27FC236}">
                <a16:creationId xmlns:a16="http://schemas.microsoft.com/office/drawing/2014/main" id="{8E4E03D9-F504-400E-9AF5-9E9D6D2C7393}"/>
              </a:ext>
            </a:extLst>
          </p:cNvPr>
          <p:cNvSpPr/>
          <p:nvPr/>
        </p:nvSpPr>
        <p:spPr>
          <a:xfrm>
            <a:off x="3574236" y="0"/>
            <a:ext cx="2212464"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DANIEL</a:t>
            </a:r>
          </a:p>
        </p:txBody>
      </p:sp>
    </p:spTree>
    <p:extLst>
      <p:ext uri="{BB962C8B-B14F-4D97-AF65-F5344CB8AC3E}">
        <p14:creationId xmlns:p14="http://schemas.microsoft.com/office/powerpoint/2010/main" val="1580771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9" name="HABAKKUK (wrestler/embracer)…">
            <a:extLst>
              <a:ext uri="{FF2B5EF4-FFF2-40B4-BE49-F238E27FC236}">
                <a16:creationId xmlns:a16="http://schemas.microsoft.com/office/drawing/2014/main" id="{11BB5309-6544-4D85-A1EE-0B50C6600C99}"/>
              </a:ext>
            </a:extLst>
          </p:cNvPr>
          <p:cNvSpPr txBox="1"/>
          <p:nvPr/>
        </p:nvSpPr>
        <p:spPr>
          <a:xfrm>
            <a:off x="287693" y="1324902"/>
            <a:ext cx="8876109" cy="483414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Minor prophet with major message.</a:t>
            </a:r>
          </a:p>
          <a:p>
            <a:pPr defTabSz="410740" hangingPunct="0">
              <a:buClr>
                <a:srgbClr val="00A2FF">
                  <a:lumMod val="75000"/>
                </a:srgbClr>
              </a:buCl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Last of the minor prophets to preach in Judah before Babylonian invasion.</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A prediction of the doom of the Chaldeans.</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Unique among the prophets because he spoke </a:t>
            </a:r>
            <a:r>
              <a:rPr lang="en-SG" sz="1969" u="sng" kern="0" dirty="0">
                <a:solidFill>
                  <a:srgbClr val="000000"/>
                </a:solidFill>
                <a:latin typeface="Arial Black" panose="020B0A04020102020204" pitchFamily="34" charset="0"/>
                <a:ea typeface="Helvetica Neue"/>
                <a:cs typeface="Helvetica Neue"/>
                <a:sym typeface="Helvetica Neue"/>
              </a:rPr>
              <a:t>to</a:t>
            </a:r>
            <a:r>
              <a:rPr lang="en-SG" sz="1969" kern="0" dirty="0">
                <a:solidFill>
                  <a:srgbClr val="000000"/>
                </a:solidFill>
                <a:latin typeface="Arial Black" panose="020B0A04020102020204" pitchFamily="34" charset="0"/>
                <a:ea typeface="Helvetica Neue"/>
                <a:cs typeface="Helvetica Neue"/>
                <a:sym typeface="Helvetica Neue"/>
              </a:rPr>
              <a:t> God.</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Habakkuk complained twice to God.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Habakkuk asked God why good people must suffer.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And, Habakkuk asked why cruel people seem to succeed.</a:t>
            </a:r>
          </a:p>
          <a:p>
            <a:pPr marL="200906" indent="-200906" defTabSz="410740" hangingPunct="0">
              <a:buClr>
                <a:srgbClr val="00A2FF">
                  <a:lumMod val="75000"/>
                </a:srgbClr>
              </a:buClr>
              <a:buFontTx/>
              <a:buChar cha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Firstly, Habakkuk complained that the rulers of his country were wicked.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God replied that soldiers from Babylon would attack these wicked rulers.</a:t>
            </a:r>
          </a:p>
          <a:p>
            <a:pPr marL="200906" indent="-200906" defTabSz="410740" hangingPunct="0">
              <a:buClr>
                <a:srgbClr val="00A2FF">
                  <a:lumMod val="75000"/>
                </a:srgbClr>
              </a:buClr>
              <a:buFontTx/>
              <a:buChar char="†"/>
              <a:defRPr sz="2200"/>
            </a:pPr>
            <a:endParaRPr lang="en-SG" sz="1407" kern="0" dirty="0">
              <a:solidFill>
                <a:srgbClr val="000000"/>
              </a:solidFill>
              <a:latin typeface="Arial Black" panose="020B0A04020102020204" pitchFamily="34" charset="0"/>
              <a:ea typeface="Helvetica Neue"/>
              <a:cs typeface="Helvetica Neue"/>
              <a:sym typeface="Helvetica Neue"/>
            </a:endParaRPr>
          </a:p>
        </p:txBody>
      </p:sp>
      <p:sp>
        <p:nvSpPr>
          <p:cNvPr id="10" name="Rectangle 9">
            <a:extLst>
              <a:ext uri="{FF2B5EF4-FFF2-40B4-BE49-F238E27FC236}">
                <a16:creationId xmlns:a16="http://schemas.microsoft.com/office/drawing/2014/main" id="{80C6925B-92AF-419E-BA57-502F5888978A}"/>
              </a:ext>
            </a:extLst>
          </p:cNvPr>
          <p:cNvSpPr/>
          <p:nvPr/>
        </p:nvSpPr>
        <p:spPr>
          <a:xfrm>
            <a:off x="2406842" y="94209"/>
            <a:ext cx="4637808" cy="163968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HABAKKUK </a:t>
            </a:r>
            <a:br>
              <a:rPr lang="en-SG" sz="3797" b="1" kern="0" dirty="0">
                <a:solidFill>
                  <a:srgbClr val="00A2FF">
                    <a:lumMod val="75000"/>
                  </a:srgbClr>
                </a:solidFill>
                <a:latin typeface="Arial Black" panose="020B0A04020102020204" pitchFamily="34" charset="0"/>
                <a:ea typeface="Helvetica Neue"/>
                <a:cs typeface="Helvetica Neue"/>
                <a:sym typeface="Helvetica Neue"/>
              </a:rPr>
            </a:br>
            <a:r>
              <a:rPr lang="en-SG" sz="2461" b="1" kern="0" dirty="0">
                <a:solidFill>
                  <a:srgbClr val="D6D5D5">
                    <a:lumMod val="50000"/>
                  </a:srgbClr>
                </a:solidFill>
                <a:latin typeface="Arial Black" panose="020B0A04020102020204" pitchFamily="34" charset="0"/>
                <a:ea typeface="Helvetica Neue"/>
                <a:cs typeface="Helvetica Neue"/>
                <a:sym typeface="Helvetica Neue"/>
              </a:rPr>
              <a:t>(WRESTLER / EMBRACER)</a:t>
            </a:r>
          </a:p>
          <a:p>
            <a:pPr algn="ctr" defTabSz="410740" hangingPunct="0">
              <a:defRPr sz="3500"/>
            </a:pPr>
            <a:endParaRPr lang="en-SG" sz="3797"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06630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2" name="HABAKKUK (wrestler/embracer)…">
            <a:extLst>
              <a:ext uri="{FF2B5EF4-FFF2-40B4-BE49-F238E27FC236}">
                <a16:creationId xmlns:a16="http://schemas.microsoft.com/office/drawing/2014/main" id="{7C04982E-6E84-4364-AC1F-E4527EE647AD}"/>
              </a:ext>
            </a:extLst>
          </p:cNvPr>
          <p:cNvSpPr txBox="1"/>
          <p:nvPr/>
        </p:nvSpPr>
        <p:spPr>
          <a:xfrm>
            <a:off x="267893" y="1408429"/>
            <a:ext cx="8876109" cy="492064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00906" indent="-200906" defTabSz="410740" hangingPunct="0">
              <a:buClr>
                <a:srgbClr val="00A2FF">
                  <a:lumMod val="75000"/>
                </a:srgbClr>
              </a:buClr>
              <a:buFontTx/>
              <a:buChar cha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But Habakkuk complained to God again.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Habakkuk said that God allowed cruel people to attack good people.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God replied that He would punish cruel people.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But this does not always happen immediately.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But God told Habakkuk to write this down, because God will definitely punish evil people.</a:t>
            </a:r>
          </a:p>
          <a:p>
            <a:pPr marL="200906" indent="-200906" defTabSz="410740" hangingPunct="0">
              <a:buClr>
                <a:srgbClr val="00A2FF">
                  <a:lumMod val="75000"/>
                </a:srgbClr>
              </a:buClr>
              <a:buFontTx/>
              <a:buChar cha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So, good people must trust God.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The time will come when God will rule the whole world.</a:t>
            </a:r>
          </a:p>
          <a:p>
            <a:pPr marL="200906" indent="-200906" defTabSz="410740" hangingPunct="0">
              <a:buClr>
                <a:srgbClr val="00A2FF">
                  <a:lumMod val="75000"/>
                </a:srgbClr>
              </a:buClr>
              <a:buFontTx/>
              <a:buChar char="†"/>
              <a:defRPr sz="2200"/>
            </a:pPr>
            <a:endParaRPr lang="en-SG" sz="1969" kern="0" dirty="0">
              <a:solidFill>
                <a:srgbClr val="000000"/>
              </a:solidFill>
              <a:latin typeface="Arial Black" panose="020B0A04020102020204" pitchFamily="34" charset="0"/>
              <a:ea typeface="Helvetica Neue"/>
              <a:cs typeface="Helvetica Neue"/>
              <a:sym typeface="Helvetica Neue"/>
            </a:endParaRPr>
          </a:p>
          <a:p>
            <a:pPr marL="200906" indent="-200906" defTabSz="410740" hangingPunct="0">
              <a:buClr>
                <a:srgbClr val="00A2FF">
                  <a:lumMod val="75000"/>
                </a:srgbClr>
              </a:buClr>
              <a:buFontTx/>
              <a:buChar char="†"/>
              <a:defRPr sz="2200"/>
            </a:pPr>
            <a:r>
              <a:rPr lang="en-SG" sz="1969" kern="0" dirty="0">
                <a:solidFill>
                  <a:srgbClr val="000000"/>
                </a:solidFill>
                <a:latin typeface="Arial Black" panose="020B0A04020102020204" pitchFamily="34" charset="0"/>
                <a:ea typeface="Helvetica Neue"/>
                <a:cs typeface="Helvetica Neue"/>
                <a:sym typeface="Helvetica Neue"/>
              </a:rPr>
              <a:t>The story of a believer's conflict of faith &amp; the ultimate triumph of faith.</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A personal experience which ends, not with a wail but a song (3:17-19); not with an enquiry but with an  affirmation.</a:t>
            </a:r>
          </a:p>
        </p:txBody>
      </p:sp>
      <p:sp>
        <p:nvSpPr>
          <p:cNvPr id="3" name="Rectangle 2">
            <a:extLst>
              <a:ext uri="{FF2B5EF4-FFF2-40B4-BE49-F238E27FC236}">
                <a16:creationId xmlns:a16="http://schemas.microsoft.com/office/drawing/2014/main" id="{BE5399C6-74DF-42B2-B86B-430FC27139BA}"/>
              </a:ext>
            </a:extLst>
          </p:cNvPr>
          <p:cNvSpPr/>
          <p:nvPr/>
        </p:nvSpPr>
        <p:spPr>
          <a:xfrm>
            <a:off x="2600809" y="94209"/>
            <a:ext cx="4249881" cy="163968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panose="020B0604020202020204" pitchFamily="34" charset="0"/>
                <a:ea typeface="Helvetica Neue"/>
                <a:cs typeface="Arial" panose="020B0604020202020204" pitchFamily="34" charset="0"/>
                <a:sym typeface="Helvetica Neue"/>
              </a:rPr>
              <a:t>HABAKKUK </a:t>
            </a:r>
            <a:br>
              <a:rPr lang="en-SG" sz="3797" b="1" kern="0" dirty="0">
                <a:solidFill>
                  <a:srgbClr val="00A2FF">
                    <a:lumMod val="75000"/>
                  </a:srgbClr>
                </a:solidFill>
                <a:latin typeface="Arial" panose="020B0604020202020204" pitchFamily="34" charset="0"/>
                <a:ea typeface="Helvetica Neue"/>
                <a:cs typeface="Arial" panose="020B0604020202020204" pitchFamily="34" charset="0"/>
                <a:sym typeface="Helvetica Neue"/>
              </a:rPr>
            </a:br>
            <a:r>
              <a:rPr lang="en-SG" sz="2461" b="1" kern="0" dirty="0">
                <a:solidFill>
                  <a:srgbClr val="D6D5D5">
                    <a:lumMod val="50000"/>
                  </a:srgbClr>
                </a:solidFill>
                <a:latin typeface="Arial" panose="020B0604020202020204" pitchFamily="34" charset="0"/>
                <a:ea typeface="Helvetica Neue"/>
                <a:cs typeface="Arial" panose="020B0604020202020204" pitchFamily="34" charset="0"/>
                <a:sym typeface="Helvetica Neue"/>
              </a:rPr>
              <a:t>(WRESTLER / EMBRACER)</a:t>
            </a:r>
          </a:p>
          <a:p>
            <a:pPr algn="ctr" defTabSz="410740" hangingPunct="0">
              <a:defRPr sz="3500"/>
            </a:pPr>
            <a:endParaRPr lang="en-SG" sz="3797" b="1" kern="0" dirty="0">
              <a:solidFill>
                <a:srgbClr val="00A2FF">
                  <a:lumMod val="75000"/>
                </a:srgbClr>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776302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854B3-A5C0-428C-AE4E-80D7CD961437}"/>
              </a:ext>
            </a:extLst>
          </p:cNvPr>
          <p:cNvSpPr txBox="1"/>
          <p:nvPr/>
        </p:nvSpPr>
        <p:spPr>
          <a:xfrm>
            <a:off x="2825764" y="315174"/>
            <a:ext cx="276998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SG" sz="3600" b="1" kern="0" dirty="0">
                <a:solidFill>
                  <a:srgbClr val="00A2FF">
                    <a:lumMod val="75000"/>
                  </a:srgbClr>
                </a:solidFill>
                <a:latin typeface="Arial" panose="020B0604020202020204" pitchFamily="34" charset="0"/>
                <a:ea typeface="Helvetica Neue"/>
                <a:cs typeface="Arial" panose="020B0604020202020204" pitchFamily="34" charset="0"/>
                <a:sym typeface="Helvetica Neue"/>
              </a:rPr>
              <a:t>HABAKKUK</a:t>
            </a:r>
            <a:endParaRPr lang="en-US" sz="3600" b="1" dirty="0">
              <a:solidFill>
                <a:srgbClr val="000000"/>
              </a:solidFill>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id="{8BA37090-A8D3-429E-9F20-510E8F9838A2}"/>
              </a:ext>
            </a:extLst>
          </p:cNvPr>
          <p:cNvSpPr txBox="1"/>
          <p:nvPr/>
        </p:nvSpPr>
        <p:spPr>
          <a:xfrm>
            <a:off x="86264" y="1517153"/>
            <a:ext cx="847114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The wrestler has turned into a worshipper.</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Book opens in gloom but closes in glory.</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Begins with a question but closes with exclamation!</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Conclusion:</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The just shall live by faith and the wicked shall not go unpunished.</a:t>
            </a:r>
          </a:p>
        </p:txBody>
      </p:sp>
    </p:spTree>
    <p:extLst>
      <p:ext uri="{BB962C8B-B14F-4D97-AF65-F5344CB8AC3E}">
        <p14:creationId xmlns:p14="http://schemas.microsoft.com/office/powerpoint/2010/main" val="2177409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918FD8-41BF-4641-A092-D6812046FB44}"/>
              </a:ext>
            </a:extLst>
          </p:cNvPr>
          <p:cNvSpPr txBox="1"/>
          <p:nvPr/>
        </p:nvSpPr>
        <p:spPr>
          <a:xfrm>
            <a:off x="1613991" y="332826"/>
            <a:ext cx="583191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32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ZEPHANIAH</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(Jehovah has hidden him)</a:t>
            </a:r>
          </a:p>
        </p:txBody>
      </p:sp>
      <p:sp>
        <p:nvSpPr>
          <p:cNvPr id="5" name="TextBox 4">
            <a:extLst>
              <a:ext uri="{FF2B5EF4-FFF2-40B4-BE49-F238E27FC236}">
                <a16:creationId xmlns:a16="http://schemas.microsoft.com/office/drawing/2014/main" id="{53E770E9-3CED-4FBE-A005-C972D6599858}"/>
              </a:ext>
            </a:extLst>
          </p:cNvPr>
          <p:cNvSpPr txBox="1"/>
          <p:nvPr/>
        </p:nvSpPr>
        <p:spPr>
          <a:xfrm>
            <a:off x="2520611" y="1493361"/>
            <a:ext cx="382951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orator.</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Prophet of all nations.</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6" name="TextBox 5">
            <a:extLst>
              <a:ext uri="{FF2B5EF4-FFF2-40B4-BE49-F238E27FC236}">
                <a16:creationId xmlns:a16="http://schemas.microsoft.com/office/drawing/2014/main" id="{C19C9077-B8C1-4E45-9741-2ABDFF6C58DA}"/>
              </a:ext>
            </a:extLst>
          </p:cNvPr>
          <p:cNvSpPr txBox="1"/>
          <p:nvPr/>
        </p:nvSpPr>
        <p:spPr>
          <a:xfrm>
            <a:off x="438150" y="2588382"/>
            <a:ext cx="849630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Day of desolation / deliverance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Message: </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Judah should fear for her part in the judgment of the nations but should rejoice in the promise of restoration &amp; possession of the nations.</a:t>
            </a:r>
          </a:p>
        </p:txBody>
      </p:sp>
      <p:sp>
        <p:nvSpPr>
          <p:cNvPr id="7" name="TextBox 6">
            <a:extLst>
              <a:ext uri="{FF2B5EF4-FFF2-40B4-BE49-F238E27FC236}">
                <a16:creationId xmlns:a16="http://schemas.microsoft.com/office/drawing/2014/main" id="{769797AA-1D6A-47BE-A5DD-22EE60CD8A02}"/>
              </a:ext>
            </a:extLst>
          </p:cNvPr>
          <p:cNvSpPr txBox="1"/>
          <p:nvPr/>
        </p:nvSpPr>
        <p:spPr>
          <a:xfrm>
            <a:off x="1799517" y="4684067"/>
            <a:ext cx="5271700" cy="1856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Key verse: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Seek the Lord, all you meek of the earth,</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Who have upheld His justice.</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Seek righteousness, seek humility.</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It may be that you will be hidden</a:t>
            </a:r>
            <a:b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br>
            <a:r>
              <a:rPr kumimoji="0" lang="en-SG" sz="1800" b="1" i="0" u="none" strike="noStrike" kern="1200" cap="none" spc="0" normalizeH="0" baseline="0" noProof="0" dirty="0">
                <a:ln>
                  <a:noFill/>
                </a:ln>
                <a:solidFill>
                  <a:srgbClr val="000000"/>
                </a:solidFill>
                <a:effectLst/>
                <a:uLnTx/>
                <a:uFillTx/>
                <a:latin typeface="Arial Black" panose="020B0A04020102020204" pitchFamily="34" charset="0"/>
              </a:rPr>
              <a:t>In the day of the Lord’s anger. ~ 2:3</a:t>
            </a: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295078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9000" b="-19000"/>
          </a:stretch>
        </a:blipFill>
        <a:effectLst/>
      </p:bgPr>
    </p:bg>
    <p:spTree>
      <p:nvGrpSpPr>
        <p:cNvPr id="1" name=""/>
        <p:cNvGrpSpPr/>
        <p:nvPr/>
      </p:nvGrpSpPr>
      <p:grpSpPr>
        <a:xfrm>
          <a:off x="0" y="0"/>
          <a:ext cx="0" cy="0"/>
          <a:chOff x="0" y="0"/>
          <a:chExt cx="0" cy="0"/>
        </a:xfrm>
      </p:grpSpPr>
      <p:sp>
        <p:nvSpPr>
          <p:cNvPr id="8" name="ZEPHANIAH…">
            <a:extLst>
              <a:ext uri="{FF2B5EF4-FFF2-40B4-BE49-F238E27FC236}">
                <a16:creationId xmlns:a16="http://schemas.microsoft.com/office/drawing/2014/main" id="{253B6175-6540-4B59-906C-2694E8563294}"/>
              </a:ext>
            </a:extLst>
          </p:cNvPr>
          <p:cNvSpPr txBox="1"/>
          <p:nvPr/>
        </p:nvSpPr>
        <p:spPr>
          <a:xfrm>
            <a:off x="127451" y="773480"/>
            <a:ext cx="9118416" cy="552670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41087" indent="-241087" defTabSz="410740" hangingPunct="0">
              <a:buClr>
                <a:srgbClr val="00A2FF">
                  <a:lumMod val="75000"/>
                </a:srgbClr>
              </a:buClr>
              <a:buFontTx/>
              <a:buChar char="†"/>
              <a:defRPr sz="2500"/>
            </a:pPr>
            <a:endParaRPr sz="196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969" kern="0" dirty="0">
                <a:solidFill>
                  <a:srgbClr val="000000"/>
                </a:solidFill>
                <a:latin typeface="Arial Black" panose="020B0A04020102020204" pitchFamily="34" charset="0"/>
                <a:ea typeface="Helvetica Neue"/>
                <a:cs typeface="Helvetica Neue"/>
                <a:sym typeface="Helvetica Neue"/>
              </a:rPr>
              <a:t>A Judean prophet, contemporary of Jeremiah, Nahum &amp; Habakkuk.</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969" kern="0" dirty="0">
                <a:solidFill>
                  <a:srgbClr val="000000"/>
                </a:solidFill>
                <a:latin typeface="Arial Black" panose="020B0A04020102020204" pitchFamily="34" charset="0"/>
                <a:ea typeface="Helvetica Neue"/>
                <a:cs typeface="Helvetica Neue"/>
                <a:sym typeface="Helvetica Neue"/>
              </a:rPr>
              <a:t>A prediction of the overthrow of Judah for its idolatry and wickedness.</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969" kern="0" dirty="0">
                <a:solidFill>
                  <a:srgbClr val="000000"/>
                </a:solidFill>
                <a:latin typeface="Arial Black" panose="020B0A04020102020204" pitchFamily="34" charset="0"/>
                <a:ea typeface="Helvetica Neue"/>
                <a:cs typeface="Helvetica Neue"/>
                <a:sym typeface="Helvetica Neue"/>
              </a:rPr>
              <a:t>Zephaniah explained that God would punish many countries because of their evil deeds.</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God would also punish the evil people in Jerusalem.</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So, the people should pray to God.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They must confess their evil deeds to God.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And they must be humble.</a:t>
            </a:r>
            <a:br>
              <a:rPr lang="en-SG" sz="1969" kern="0" dirty="0">
                <a:solidFill>
                  <a:srgbClr val="000000"/>
                </a:solidFill>
                <a:latin typeface="Arial Black" panose="020B0A04020102020204" pitchFamily="34" charset="0"/>
                <a:ea typeface="Helvetica Neue"/>
                <a:cs typeface="Helvetica Neue"/>
                <a:sym typeface="Helvetica Neue"/>
              </a:rPr>
            </a:br>
            <a:endParaRPr lang="en-SG" sz="196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969" kern="0" dirty="0">
                <a:solidFill>
                  <a:srgbClr val="000000"/>
                </a:solidFill>
                <a:latin typeface="Arial Black" panose="020B0A04020102020204" pitchFamily="34" charset="0"/>
                <a:ea typeface="Helvetica Neue"/>
                <a:cs typeface="Helvetica Neue"/>
                <a:sym typeface="Helvetica Neue"/>
              </a:rPr>
              <a:t>When these terrible punishments happen, God will protect the people who trust Him. </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God will rescue them. He loves them.</a:t>
            </a:r>
            <a:br>
              <a:rPr lang="en-SG" sz="1969" kern="0" dirty="0">
                <a:solidFill>
                  <a:srgbClr val="000000"/>
                </a:solidFill>
                <a:latin typeface="Arial Black" panose="020B0A04020102020204" pitchFamily="34" charset="0"/>
                <a:ea typeface="Helvetica Neue"/>
                <a:cs typeface="Helvetica Neue"/>
                <a:sym typeface="Helvetica Neue"/>
              </a:rPr>
            </a:br>
            <a:r>
              <a:rPr lang="en-SG" sz="1969" kern="0" dirty="0">
                <a:solidFill>
                  <a:srgbClr val="000000"/>
                </a:solidFill>
                <a:latin typeface="Arial Black" panose="020B0A04020102020204" pitchFamily="34" charset="0"/>
                <a:ea typeface="Helvetica Neue"/>
                <a:cs typeface="Helvetica Neue"/>
                <a:sym typeface="Helvetica Neue"/>
              </a:rPr>
              <a:t>And He will make them glad.</a:t>
            </a:r>
            <a:endParaRPr sz="1969" kern="0" dirty="0">
              <a:solidFill>
                <a:srgbClr val="000000"/>
              </a:solidFill>
              <a:latin typeface="Arial Black" panose="020B0A04020102020204" pitchFamily="34" charset="0"/>
              <a:ea typeface="Helvetica Neue"/>
              <a:cs typeface="Helvetica Neue"/>
              <a:sym typeface="Helvetica Neue"/>
            </a:endParaRPr>
          </a:p>
        </p:txBody>
      </p:sp>
      <p:sp>
        <p:nvSpPr>
          <p:cNvPr id="9" name="Rectangle 8">
            <a:extLst>
              <a:ext uri="{FF2B5EF4-FFF2-40B4-BE49-F238E27FC236}">
                <a16:creationId xmlns:a16="http://schemas.microsoft.com/office/drawing/2014/main" id="{1D4EAF59-DBE1-4C33-836F-C815DF96A752}"/>
              </a:ext>
            </a:extLst>
          </p:cNvPr>
          <p:cNvSpPr/>
          <p:nvPr/>
        </p:nvSpPr>
        <p:spPr>
          <a:xfrm>
            <a:off x="2986515" y="138778"/>
            <a:ext cx="3400290"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ZEPHANIAH</a:t>
            </a:r>
          </a:p>
        </p:txBody>
      </p:sp>
    </p:spTree>
    <p:extLst>
      <p:ext uri="{BB962C8B-B14F-4D97-AF65-F5344CB8AC3E}">
        <p14:creationId xmlns:p14="http://schemas.microsoft.com/office/powerpoint/2010/main" val="264444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9000" b="-1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F66F20-A235-4B27-AF82-5DE69C330A64}"/>
              </a:ext>
            </a:extLst>
          </p:cNvPr>
          <p:cNvSpPr/>
          <p:nvPr/>
        </p:nvSpPr>
        <p:spPr>
          <a:xfrm>
            <a:off x="2883892" y="406542"/>
            <a:ext cx="2896947" cy="584775"/>
          </a:xfrm>
          <a:prstGeom prst="rect">
            <a:avLst/>
          </a:prstGeom>
        </p:spPr>
        <p:txBody>
          <a:bodyPr wrap="none">
            <a:spAutoFit/>
          </a:bodyPr>
          <a:lstStyle/>
          <a:p>
            <a:pPr algn="ctr" defTabSz="584185" hangingPunct="0">
              <a:defRPr/>
            </a:pPr>
            <a:r>
              <a:rPr lang="en-SG" sz="3200" b="1" kern="0" dirty="0">
                <a:solidFill>
                  <a:srgbClr val="00A2FF">
                    <a:lumMod val="75000"/>
                  </a:srgbClr>
                </a:solidFill>
                <a:latin typeface="Arial Black" panose="020B0A04020102020204" pitchFamily="34" charset="0"/>
                <a:ea typeface="Helvetica Neue"/>
                <a:cs typeface="Helvetica Neue"/>
                <a:sym typeface="Helvetica Neue"/>
              </a:rPr>
              <a:t>ZEPHANIAH</a:t>
            </a:r>
          </a:p>
        </p:txBody>
      </p:sp>
      <p:sp>
        <p:nvSpPr>
          <p:cNvPr id="9" name="TextBox 8">
            <a:extLst>
              <a:ext uri="{FF2B5EF4-FFF2-40B4-BE49-F238E27FC236}">
                <a16:creationId xmlns:a16="http://schemas.microsoft.com/office/drawing/2014/main" id="{B3C8A66D-587C-4071-8917-48F94A76E9A6}"/>
              </a:ext>
            </a:extLst>
          </p:cNvPr>
          <p:cNvSpPr txBox="1"/>
          <p:nvPr/>
        </p:nvSpPr>
        <p:spPr>
          <a:xfrm>
            <a:off x="1685358" y="1246946"/>
            <a:ext cx="603549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The Day of the Lord (double-edged)</a:t>
            </a:r>
          </a:p>
          <a:p>
            <a:pPr marL="457189" indent="-457189" defTabSz="584185" hangingPunct="0">
              <a:buFontTx/>
              <a:buAutoNum type="arabicPeriod"/>
              <a:defRPr/>
            </a:pPr>
            <a:r>
              <a:rPr lang="en-US" sz="2400" b="1" dirty="0">
                <a:solidFill>
                  <a:srgbClr val="000000"/>
                </a:solidFill>
                <a:latin typeface="Arial Black" panose="020B0A04020102020204" pitchFamily="34" charset="0"/>
                <a:ea typeface="Helvetica Neue"/>
                <a:cs typeface="Helvetica Neue"/>
                <a:sym typeface="Helvetica Neue"/>
              </a:rPr>
              <a:t>Deliverance for the faithful.</a:t>
            </a:r>
          </a:p>
          <a:p>
            <a:pPr marL="457189" indent="-457189" defTabSz="584185" hangingPunct="0">
              <a:buFontTx/>
              <a:buAutoNum type="arabicPeriod"/>
              <a:defRPr/>
            </a:pPr>
            <a:r>
              <a:rPr lang="en-US" sz="2400" b="1" dirty="0">
                <a:solidFill>
                  <a:srgbClr val="000000"/>
                </a:solidFill>
                <a:latin typeface="Arial Black" panose="020B0A04020102020204" pitchFamily="34" charset="0"/>
                <a:ea typeface="Helvetica Neue"/>
                <a:cs typeface="Helvetica Neue"/>
                <a:sym typeface="Helvetica Neue"/>
              </a:rPr>
              <a:t>Judgment for the unrepentant.</a:t>
            </a:r>
          </a:p>
          <a:p>
            <a:pPr marL="457189" indent="-457189" defTabSz="584185" hangingPunct="0">
              <a:buFontTx/>
              <a:buAutoNum type="arabicPeriod"/>
              <a:defRPr/>
            </a:pPr>
            <a:endParaRPr lang="en-US" sz="2400" b="1" dirty="0">
              <a:solidFill>
                <a:srgbClr val="000000"/>
              </a:solidFill>
              <a:latin typeface="Arial Black" panose="020B0A04020102020204" pitchFamily="34" charset="0"/>
              <a:ea typeface="Helvetica Neue"/>
              <a:cs typeface="Helvetica Neue"/>
              <a:sym typeface="Helvetica Neue"/>
            </a:endParaRPr>
          </a:p>
        </p:txBody>
      </p:sp>
      <p:sp>
        <p:nvSpPr>
          <p:cNvPr id="10" name="TextBox 9">
            <a:extLst>
              <a:ext uri="{FF2B5EF4-FFF2-40B4-BE49-F238E27FC236}">
                <a16:creationId xmlns:a16="http://schemas.microsoft.com/office/drawing/2014/main" id="{9ECC1653-B979-402D-A5E6-6621C43DC1DE}"/>
              </a:ext>
            </a:extLst>
          </p:cNvPr>
          <p:cNvSpPr txBox="1"/>
          <p:nvPr/>
        </p:nvSpPr>
        <p:spPr>
          <a:xfrm>
            <a:off x="626592" y="2936275"/>
            <a:ext cx="827418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US" sz="2000" b="1" dirty="0">
                <a:solidFill>
                  <a:srgbClr val="000000"/>
                </a:solidFill>
                <a:latin typeface="Arial Black" panose="020B0A04020102020204" pitchFamily="34" charset="0"/>
                <a:ea typeface="Helvetica Neue"/>
                <a:cs typeface="Helvetica Neue"/>
                <a:sym typeface="Helvetica Neue"/>
              </a:rPr>
              <a:t>Outline:</a:t>
            </a:r>
          </a:p>
          <a:p>
            <a:pPr algn="ctr" defTabSz="584185" hangingPunct="0">
              <a:defRPr/>
            </a:pPr>
            <a:endParaRPr lang="en-US" sz="2000" b="1" dirty="0">
              <a:solidFill>
                <a:srgbClr val="000000"/>
              </a:solidFill>
              <a:latin typeface="Arial Black" panose="020B0A04020102020204" pitchFamily="34" charset="0"/>
              <a:ea typeface="Helvetica Neue"/>
              <a:cs typeface="Helvetica Neue"/>
              <a:sym typeface="Helvetica Neue"/>
            </a:endParaRPr>
          </a:p>
          <a:p>
            <a:pPr defTabSz="584185" hangingPunct="0">
              <a:defRPr/>
            </a:pPr>
            <a:r>
              <a:rPr lang="en-US" sz="2000" b="1" dirty="0">
                <a:solidFill>
                  <a:srgbClr val="000000"/>
                </a:solidFill>
                <a:latin typeface="Arial Black" panose="020B0A04020102020204" pitchFamily="34" charset="0"/>
                <a:ea typeface="Helvetica Neue"/>
                <a:cs typeface="Helvetica Neue"/>
                <a:sym typeface="Helvetica Neue"/>
              </a:rPr>
              <a:t>Looking within: The sin of Judah, 1-2:3</a:t>
            </a:r>
          </a:p>
          <a:p>
            <a:pPr defTabSz="584185" hangingPunct="0">
              <a:defRPr/>
            </a:pPr>
            <a:r>
              <a:rPr lang="en-US" sz="2000" b="1" dirty="0">
                <a:solidFill>
                  <a:srgbClr val="000000"/>
                </a:solidFill>
                <a:latin typeface="Arial Black" panose="020B0A04020102020204" pitchFamily="34" charset="0"/>
                <a:ea typeface="Helvetica Neue"/>
                <a:cs typeface="Helvetica Neue"/>
                <a:sym typeface="Helvetica Neue"/>
              </a:rPr>
              <a:t>Looking around: The sentence against the nations, 2:4-3:8</a:t>
            </a:r>
          </a:p>
          <a:p>
            <a:pPr defTabSz="584185" hangingPunct="0">
              <a:defRPr/>
            </a:pPr>
            <a:r>
              <a:rPr lang="en-US" sz="2000" b="1" dirty="0">
                <a:solidFill>
                  <a:srgbClr val="000000"/>
                </a:solidFill>
                <a:latin typeface="Arial Black" panose="020B0A04020102020204" pitchFamily="34" charset="0"/>
                <a:ea typeface="Helvetica Neue"/>
                <a:cs typeface="Helvetica Neue"/>
                <a:sym typeface="Helvetica Neue"/>
              </a:rPr>
              <a:t>Looking ahead: The salvation of the remnant, 3:9-20</a:t>
            </a:r>
          </a:p>
        </p:txBody>
      </p:sp>
    </p:spTree>
    <p:extLst>
      <p:ext uri="{BB962C8B-B14F-4D97-AF65-F5344CB8AC3E}">
        <p14:creationId xmlns:p14="http://schemas.microsoft.com/office/powerpoint/2010/main" val="1952913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5883B-3DD3-4512-8284-41C80AAD8C47}"/>
              </a:ext>
            </a:extLst>
          </p:cNvPr>
          <p:cNvSpPr txBox="1"/>
          <p:nvPr/>
        </p:nvSpPr>
        <p:spPr>
          <a:xfrm>
            <a:off x="3107952" y="127877"/>
            <a:ext cx="287563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defRPr/>
            </a:pPr>
            <a:r>
              <a:rPr lang="en-SG" sz="3600" b="1" kern="0" dirty="0">
                <a:solidFill>
                  <a:srgbClr val="00A2FF">
                    <a:lumMod val="75000"/>
                  </a:srgbClr>
                </a:solidFill>
                <a:latin typeface="Arial Black" panose="020B0A04020102020204" pitchFamily="34" charset="0"/>
                <a:ea typeface="Helvetica Neue"/>
                <a:cs typeface="Helvetica Neue"/>
                <a:sym typeface="Helvetica Neue"/>
              </a:rPr>
              <a:t>HAGGAI</a:t>
            </a:r>
          </a:p>
          <a:p>
            <a:pPr algn="ctr" defTabSz="584185" hangingPunct="0">
              <a:defRPr/>
            </a:pPr>
            <a:r>
              <a:rPr lang="en-US" sz="2800" b="1" dirty="0">
                <a:solidFill>
                  <a:srgbClr val="000000"/>
                </a:solidFill>
                <a:latin typeface="Arial Black" panose="020B0A04020102020204" pitchFamily="34" charset="0"/>
                <a:ea typeface="Helvetica Neue"/>
                <a:cs typeface="Helvetica Neue"/>
                <a:sym typeface="Helvetica Neue"/>
              </a:rPr>
              <a:t>(FESTIVE)</a:t>
            </a:r>
          </a:p>
        </p:txBody>
      </p:sp>
      <p:sp>
        <p:nvSpPr>
          <p:cNvPr id="9" name="TextBox 8">
            <a:extLst>
              <a:ext uri="{FF2B5EF4-FFF2-40B4-BE49-F238E27FC236}">
                <a16:creationId xmlns:a16="http://schemas.microsoft.com/office/drawing/2014/main" id="{F7803A60-5969-4BD8-B589-945AB408478F}"/>
              </a:ext>
            </a:extLst>
          </p:cNvPr>
          <p:cNvSpPr txBox="1"/>
          <p:nvPr/>
        </p:nvSpPr>
        <p:spPr>
          <a:xfrm>
            <a:off x="77638" y="1148364"/>
            <a:ext cx="8505645"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The people’s work &amp; God’s work.</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Prophet of divine shaking (post-exilic)</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Theme: Seek first the kingdom of God and all other things will be added to you. </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Purpose: To encourage the reconstruction of the temple.</a:t>
            </a:r>
          </a:p>
        </p:txBody>
      </p:sp>
      <p:sp>
        <p:nvSpPr>
          <p:cNvPr id="10" name="TextBox 9">
            <a:extLst>
              <a:ext uri="{FF2B5EF4-FFF2-40B4-BE49-F238E27FC236}">
                <a16:creationId xmlns:a16="http://schemas.microsoft.com/office/drawing/2014/main" id="{2E5F456E-B223-4D30-8EDD-077AEE26C974}"/>
              </a:ext>
            </a:extLst>
          </p:cNvPr>
          <p:cNvSpPr txBox="1"/>
          <p:nvPr/>
        </p:nvSpPr>
        <p:spPr>
          <a:xfrm>
            <a:off x="2409924" y="4921361"/>
            <a:ext cx="48617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342891" indent="-342891" defTabSz="584185" hangingPunct="0">
              <a:buFont typeface="Arial" panose="020B0604020202020204" pitchFamily="34" charset="0"/>
              <a:buChar char="•"/>
              <a:defRPr/>
            </a:pPr>
            <a:r>
              <a:rPr lang="en-US" sz="2400" b="1" dirty="0">
                <a:solidFill>
                  <a:srgbClr val="000000"/>
                </a:solidFill>
                <a:latin typeface="Arial Black" panose="020B0A04020102020204" pitchFamily="34" charset="0"/>
                <a:ea typeface="Helvetica Neue"/>
                <a:cs typeface="Helvetica Neue"/>
                <a:sym typeface="Helvetica Neue"/>
              </a:rPr>
              <a:t>The people’s work, chap 1</a:t>
            </a:r>
          </a:p>
          <a:p>
            <a:pPr marL="342891" indent="-342891" defTabSz="584185" hangingPunct="0">
              <a:buFont typeface="Arial" panose="020B0604020202020204" pitchFamily="34" charset="0"/>
              <a:buChar char="•"/>
              <a:defRPr/>
            </a:pPr>
            <a:r>
              <a:rPr lang="en-US" sz="2400" b="1" dirty="0">
                <a:solidFill>
                  <a:srgbClr val="000000"/>
                </a:solidFill>
                <a:latin typeface="Arial Black" panose="020B0A04020102020204" pitchFamily="34" charset="0"/>
                <a:ea typeface="Helvetica Neue"/>
                <a:cs typeface="Helvetica Neue"/>
                <a:sym typeface="Helvetica Neue"/>
              </a:rPr>
              <a:t>God’s work, chap 2</a:t>
            </a:r>
          </a:p>
        </p:txBody>
      </p:sp>
    </p:spTree>
    <p:extLst>
      <p:ext uri="{BB962C8B-B14F-4D97-AF65-F5344CB8AC3E}">
        <p14:creationId xmlns:p14="http://schemas.microsoft.com/office/powerpoint/2010/main" val="347928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2" name="Haggai, Zechariah &amp; Malachi prophesied after the exile.…">
            <a:extLst>
              <a:ext uri="{FF2B5EF4-FFF2-40B4-BE49-F238E27FC236}">
                <a16:creationId xmlns:a16="http://schemas.microsoft.com/office/drawing/2014/main" id="{CD401DE3-3AB3-4366-9CA8-15727BE11401}"/>
              </a:ext>
            </a:extLst>
          </p:cNvPr>
          <p:cNvSpPr txBox="1"/>
          <p:nvPr/>
        </p:nvSpPr>
        <p:spPr>
          <a:xfrm>
            <a:off x="267894" y="869409"/>
            <a:ext cx="8608219" cy="521572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410740" hangingPunct="0">
              <a:buClr>
                <a:srgbClr val="00A2FF">
                  <a:lumMod val="75000"/>
                </a:srgbClr>
              </a:buClr>
              <a:defRPr sz="2500"/>
            </a:pPr>
            <a:r>
              <a:rPr sz="1759" b="1" kern="0" dirty="0">
                <a:solidFill>
                  <a:srgbClr val="000000"/>
                </a:solidFill>
                <a:latin typeface="Arial Black" panose="020B0A04020102020204" pitchFamily="34" charset="0"/>
                <a:ea typeface="Helvetica Neue"/>
                <a:cs typeface="Helvetica Neue"/>
                <a:sym typeface="Helvetica Neue"/>
              </a:rPr>
              <a:t>Haggai, Zechariah &amp; Malachi prophesied after the exile.</a:t>
            </a:r>
          </a:p>
          <a:p>
            <a:pPr marL="241087" indent="-241087" defTabSz="410740" hangingPunct="0">
              <a:buClr>
                <a:srgbClr val="00A2FF">
                  <a:lumMod val="75000"/>
                </a:srgbClr>
              </a:buClr>
              <a:buFontTx/>
              <a:buChar char="†"/>
              <a:defRPr sz="2500"/>
            </a:pPr>
            <a:endParaRPr sz="175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759" kern="0" dirty="0">
                <a:solidFill>
                  <a:srgbClr val="000000"/>
                </a:solidFill>
                <a:latin typeface="Arial Black" panose="020B0A04020102020204" pitchFamily="34" charset="0"/>
                <a:ea typeface="Helvetica Neue"/>
                <a:cs typeface="Helvetica Neue"/>
                <a:sym typeface="Helvetica Neue"/>
              </a:rPr>
              <a:t>Came on scene 18 years after return of exiles from Babylon.</a:t>
            </a:r>
            <a:br>
              <a:rPr lang="en-SG" sz="1759" kern="0" dirty="0">
                <a:solidFill>
                  <a:srgbClr val="000000"/>
                </a:solidFill>
                <a:latin typeface="Arial Black" panose="020B0A04020102020204" pitchFamily="34" charset="0"/>
                <a:ea typeface="Helvetica Neue"/>
                <a:cs typeface="Helvetica Neue"/>
                <a:sym typeface="Helvetica Neue"/>
              </a:rPr>
            </a:br>
            <a:endParaRPr lang="en-SG" sz="175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759" kern="0" dirty="0">
                <a:solidFill>
                  <a:srgbClr val="000000"/>
                </a:solidFill>
                <a:latin typeface="Arial Black" panose="020B0A04020102020204" pitchFamily="34" charset="0"/>
                <a:ea typeface="Helvetica Neue"/>
                <a:cs typeface="Helvetica Neue"/>
                <a:sym typeface="Helvetica Neue"/>
              </a:rPr>
              <a:t>Prophecies concerning the rebuilding of the temple, provided the impetus to resume &amp; to finish the work.</a:t>
            </a:r>
            <a:br>
              <a:rPr lang="en-SG" sz="1759" kern="0" dirty="0">
                <a:solidFill>
                  <a:srgbClr val="000000"/>
                </a:solidFill>
                <a:latin typeface="Arial Black" panose="020B0A04020102020204" pitchFamily="34" charset="0"/>
                <a:ea typeface="Helvetica Neue"/>
                <a:cs typeface="Helvetica Neue"/>
                <a:sym typeface="Helvetica Neue"/>
              </a:rPr>
            </a:br>
            <a:endParaRPr lang="en-SG" sz="175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759" kern="0" dirty="0">
                <a:solidFill>
                  <a:srgbClr val="000000"/>
                </a:solidFill>
                <a:latin typeface="Arial Black" panose="020B0A04020102020204" pitchFamily="34" charset="0"/>
                <a:ea typeface="Helvetica Neue"/>
                <a:cs typeface="Helvetica Neue"/>
                <a:sym typeface="Helvetica Neue"/>
              </a:rPr>
              <a:t>He lived at the same time as Zechariah.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Then, some people from Israel had returned from Babylon.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They rebuilt their own houses in Jerusalem. </a:t>
            </a:r>
            <a:br>
              <a:rPr lang="en-SG" sz="1759" kern="0" dirty="0">
                <a:solidFill>
                  <a:srgbClr val="000000"/>
                </a:solidFill>
                <a:latin typeface="Arial Black" panose="020B0A04020102020204" pitchFamily="34" charset="0"/>
                <a:ea typeface="Helvetica Neue"/>
                <a:cs typeface="Helvetica Neue"/>
                <a:sym typeface="Helvetica Neue"/>
              </a:rPr>
            </a:br>
            <a:endParaRPr lang="en-SG" sz="1759"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500"/>
            </a:pPr>
            <a:r>
              <a:rPr lang="en-SG" sz="1759" kern="0" dirty="0">
                <a:solidFill>
                  <a:srgbClr val="000000"/>
                </a:solidFill>
                <a:latin typeface="Arial Black" panose="020B0A04020102020204" pitchFamily="34" charset="0"/>
                <a:ea typeface="Helvetica Neue"/>
                <a:cs typeface="Helvetica Neue"/>
                <a:sym typeface="Helvetica Neue"/>
              </a:rPr>
              <a:t>Haggai explained why they were poor. He said that God was not blessing them.</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Haggai told them that they should also rebuild God's temple (the house of God).</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The new temple was small.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But God told Haggai that it would be greater than the old temple.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And now, God would bless the people because they had rebuilt the temple.</a:t>
            </a:r>
          </a:p>
        </p:txBody>
      </p:sp>
      <p:sp>
        <p:nvSpPr>
          <p:cNvPr id="3" name="Rectangle 2">
            <a:extLst>
              <a:ext uri="{FF2B5EF4-FFF2-40B4-BE49-F238E27FC236}">
                <a16:creationId xmlns:a16="http://schemas.microsoft.com/office/drawing/2014/main" id="{2A3A64AB-D953-4688-91EE-C5215BB4CBC5}"/>
              </a:ext>
            </a:extLst>
          </p:cNvPr>
          <p:cNvSpPr/>
          <p:nvPr/>
        </p:nvSpPr>
        <p:spPr>
          <a:xfrm>
            <a:off x="3398446" y="52278"/>
            <a:ext cx="2347116"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HAGGAI</a:t>
            </a:r>
          </a:p>
        </p:txBody>
      </p:sp>
    </p:spTree>
    <p:extLst>
      <p:ext uri="{BB962C8B-B14F-4D97-AF65-F5344CB8AC3E}">
        <p14:creationId xmlns:p14="http://schemas.microsoft.com/office/powerpoint/2010/main" val="2549808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FE84D6-0AB9-47C2-8CBD-B3E238E4E0AB}"/>
              </a:ext>
            </a:extLst>
          </p:cNvPr>
          <p:cNvSpPr txBox="1"/>
          <p:nvPr/>
        </p:nvSpPr>
        <p:spPr>
          <a:xfrm>
            <a:off x="647720" y="1770532"/>
            <a:ext cx="7499617"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SG" sz="2200" dirty="0">
                <a:solidFill>
                  <a:srgbClr val="000000"/>
                </a:solidFill>
                <a:latin typeface="Arial Black" panose="020B0A04020102020204" pitchFamily="34" charset="0"/>
                <a:ea typeface="Helvetica Neue Medium"/>
                <a:cs typeface="Helvetica Neue Medium"/>
              </a:rPr>
              <a:t>“You have sown much, and bring in little;</a:t>
            </a:r>
            <a:br>
              <a:rPr lang="en-SG" sz="2200" dirty="0">
                <a:solidFill>
                  <a:srgbClr val="000000"/>
                </a:solidFill>
                <a:latin typeface="Arial Black" panose="020B0A04020102020204" pitchFamily="34" charset="0"/>
                <a:ea typeface="Helvetica Neue Medium"/>
                <a:cs typeface="Helvetica Neue Medium"/>
              </a:rPr>
            </a:br>
            <a:r>
              <a:rPr lang="en-SG" sz="2200" dirty="0">
                <a:solidFill>
                  <a:srgbClr val="000000"/>
                </a:solidFill>
                <a:latin typeface="Arial Black" panose="020B0A04020102020204" pitchFamily="34" charset="0"/>
                <a:ea typeface="Helvetica Neue Medium"/>
                <a:cs typeface="Helvetica Neue Medium"/>
              </a:rPr>
              <a:t>You eat, but do not have enough;</a:t>
            </a:r>
            <a:br>
              <a:rPr lang="en-SG" sz="2200" dirty="0">
                <a:solidFill>
                  <a:srgbClr val="000000"/>
                </a:solidFill>
                <a:latin typeface="Arial Black" panose="020B0A04020102020204" pitchFamily="34" charset="0"/>
                <a:ea typeface="Helvetica Neue Medium"/>
                <a:cs typeface="Helvetica Neue Medium"/>
              </a:rPr>
            </a:br>
            <a:r>
              <a:rPr lang="en-SG" sz="2200" dirty="0">
                <a:solidFill>
                  <a:srgbClr val="000000"/>
                </a:solidFill>
                <a:latin typeface="Arial Black" panose="020B0A04020102020204" pitchFamily="34" charset="0"/>
                <a:ea typeface="Helvetica Neue Medium"/>
                <a:cs typeface="Helvetica Neue Medium"/>
              </a:rPr>
              <a:t>You drink, but you are not filled with drink;</a:t>
            </a:r>
            <a:br>
              <a:rPr lang="en-SG" sz="2200" dirty="0">
                <a:solidFill>
                  <a:srgbClr val="000000"/>
                </a:solidFill>
                <a:latin typeface="Arial Black" panose="020B0A04020102020204" pitchFamily="34" charset="0"/>
                <a:ea typeface="Helvetica Neue Medium"/>
                <a:cs typeface="Helvetica Neue Medium"/>
              </a:rPr>
            </a:br>
            <a:r>
              <a:rPr lang="en-SG" sz="2200" dirty="0">
                <a:solidFill>
                  <a:srgbClr val="000000"/>
                </a:solidFill>
                <a:latin typeface="Arial Black" panose="020B0A04020102020204" pitchFamily="34" charset="0"/>
                <a:ea typeface="Helvetica Neue Medium"/>
                <a:cs typeface="Helvetica Neue Medium"/>
              </a:rPr>
              <a:t>You clothe yourselves, but no one is warm;</a:t>
            </a:r>
            <a:br>
              <a:rPr lang="en-SG" sz="2200" dirty="0">
                <a:solidFill>
                  <a:srgbClr val="000000"/>
                </a:solidFill>
                <a:latin typeface="Arial Black" panose="020B0A04020102020204" pitchFamily="34" charset="0"/>
                <a:ea typeface="Helvetica Neue Medium"/>
                <a:cs typeface="Helvetica Neue Medium"/>
              </a:rPr>
            </a:br>
            <a:r>
              <a:rPr lang="en-SG" sz="2200" dirty="0">
                <a:solidFill>
                  <a:srgbClr val="000000"/>
                </a:solidFill>
                <a:latin typeface="Arial Black" panose="020B0A04020102020204" pitchFamily="34" charset="0"/>
                <a:ea typeface="Helvetica Neue Medium"/>
                <a:cs typeface="Helvetica Neue Medium"/>
              </a:rPr>
              <a:t>And he who earns wages,</a:t>
            </a:r>
            <a:br>
              <a:rPr lang="en-SG" sz="2200" dirty="0">
                <a:solidFill>
                  <a:srgbClr val="000000"/>
                </a:solidFill>
                <a:latin typeface="Arial Black" panose="020B0A04020102020204" pitchFamily="34" charset="0"/>
                <a:ea typeface="Helvetica Neue Medium"/>
                <a:cs typeface="Helvetica Neue Medium"/>
              </a:rPr>
            </a:br>
            <a:r>
              <a:rPr lang="en-SG" sz="2200" dirty="0">
                <a:solidFill>
                  <a:srgbClr val="000000"/>
                </a:solidFill>
                <a:latin typeface="Arial Black" panose="020B0A04020102020204" pitchFamily="34" charset="0"/>
                <a:ea typeface="Helvetica Neue Medium"/>
                <a:cs typeface="Helvetica Neue Medium"/>
              </a:rPr>
              <a:t>Earns wages </a:t>
            </a:r>
            <a:r>
              <a:rPr lang="en-SG" sz="2200" i="1" dirty="0">
                <a:solidFill>
                  <a:srgbClr val="000000"/>
                </a:solidFill>
                <a:latin typeface="Arial Black" panose="020B0A04020102020204" pitchFamily="34" charset="0"/>
                <a:ea typeface="Helvetica Neue Medium"/>
                <a:cs typeface="Helvetica Neue Medium"/>
              </a:rPr>
              <a:t>to put</a:t>
            </a:r>
            <a:r>
              <a:rPr lang="en-SG" sz="2200" dirty="0">
                <a:solidFill>
                  <a:srgbClr val="000000"/>
                </a:solidFill>
                <a:latin typeface="Arial Black" panose="020B0A04020102020204" pitchFamily="34" charset="0"/>
                <a:ea typeface="Helvetica Neue Medium"/>
                <a:cs typeface="Helvetica Neue Medium"/>
              </a:rPr>
              <a:t> into a bag with holes.” ~ 1:6</a:t>
            </a:r>
            <a:endParaRPr lang="en-US" sz="2200" b="1" dirty="0">
              <a:solidFill>
                <a:srgbClr val="000000"/>
              </a:solidFill>
              <a:latin typeface="Arial Black" panose="020B0A04020102020204" pitchFamily="34" charset="0"/>
              <a:ea typeface="Helvetica Neue"/>
              <a:cs typeface="Helvetica Neue"/>
              <a:sym typeface="Helvetica Neue"/>
            </a:endParaRPr>
          </a:p>
        </p:txBody>
      </p:sp>
      <p:sp>
        <p:nvSpPr>
          <p:cNvPr id="3" name="TextBox 2">
            <a:extLst>
              <a:ext uri="{FF2B5EF4-FFF2-40B4-BE49-F238E27FC236}">
                <a16:creationId xmlns:a16="http://schemas.microsoft.com/office/drawing/2014/main" id="{9CE2E301-5B3E-41F5-A957-34B08B1F91F0}"/>
              </a:ext>
            </a:extLst>
          </p:cNvPr>
          <p:cNvSpPr txBox="1"/>
          <p:nvPr/>
        </p:nvSpPr>
        <p:spPr>
          <a:xfrm>
            <a:off x="3204896" y="416314"/>
            <a:ext cx="238526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SG" sz="4000" b="1" kern="0" dirty="0">
                <a:solidFill>
                  <a:srgbClr val="00A2FF">
                    <a:lumMod val="75000"/>
                  </a:srgbClr>
                </a:solidFill>
                <a:latin typeface="Arial Black" panose="020B0A04020102020204" pitchFamily="34" charset="0"/>
                <a:ea typeface="Helvetica Neue"/>
                <a:cs typeface="Helvetica Neue"/>
                <a:sym typeface="Helvetica Neue"/>
              </a:rPr>
              <a:t>HAGGAI</a:t>
            </a:r>
          </a:p>
          <a:p>
            <a:pPr algn="ctr" defTabSz="584185" hangingPunct="0">
              <a:defRPr/>
            </a:pPr>
            <a:endParaRPr lang="en-US" sz="3200" b="1" dirty="0">
              <a:solidFill>
                <a:srgbClr val="000000"/>
              </a:solidFill>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10818A82-473A-42A3-917B-7CF1E0233CC3}"/>
              </a:ext>
            </a:extLst>
          </p:cNvPr>
          <p:cNvSpPr txBox="1"/>
          <p:nvPr/>
        </p:nvSpPr>
        <p:spPr>
          <a:xfrm>
            <a:off x="209298" y="4327365"/>
            <a:ext cx="872540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914377">
              <a:defRPr/>
            </a:pPr>
            <a:r>
              <a:rPr lang="en-SG" sz="2400" b="1" baseline="30000" dirty="0">
                <a:solidFill>
                  <a:srgbClr val="000000"/>
                </a:solidFill>
                <a:latin typeface="Arial Black" panose="020B0A04020102020204" pitchFamily="34" charset="0"/>
                <a:ea typeface="Helvetica Neue Medium"/>
                <a:cs typeface="Helvetica Neue Medium"/>
              </a:rPr>
              <a:t> </a:t>
            </a:r>
            <a:r>
              <a:rPr lang="en-SG" sz="2400" dirty="0">
                <a:solidFill>
                  <a:srgbClr val="000000"/>
                </a:solidFill>
                <a:latin typeface="Arial Black" panose="020B0A04020102020204" pitchFamily="34" charset="0"/>
                <a:ea typeface="Helvetica Neue Medium"/>
                <a:cs typeface="Helvetica Neue Medium"/>
              </a:rPr>
              <a:t>Go up to the mountains and bring wood and build the temple, that I may take pleasure in it and be glorified,” says the Lord. ~ 1:8</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BCAB96E3-2672-4974-8779-03180EC85CA5}"/>
              </a:ext>
            </a:extLst>
          </p:cNvPr>
          <p:cNvSpPr txBox="1"/>
          <p:nvPr/>
        </p:nvSpPr>
        <p:spPr>
          <a:xfrm>
            <a:off x="3200089" y="1206273"/>
            <a:ext cx="23948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US" sz="2400" b="1" dirty="0">
                <a:solidFill>
                  <a:srgbClr val="00A2FF"/>
                </a:solidFill>
                <a:latin typeface="Arial Black" panose="020B0A04020102020204" pitchFamily="34" charset="0"/>
                <a:ea typeface="Helvetica Neue"/>
                <a:cs typeface="Helvetica Neue"/>
                <a:sym typeface="Helvetica Neue"/>
              </a:rPr>
              <a:t>KEY VERSES:</a:t>
            </a:r>
          </a:p>
          <a:p>
            <a:pPr algn="ctr" defTabSz="584185" hangingPunct="0">
              <a:defRPr/>
            </a:pPr>
            <a:endParaRPr lang="en-US" sz="2400" b="1" dirty="0">
              <a:solidFill>
                <a:srgbClr val="000000"/>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27743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5000" b="-3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1B4B4-074F-428A-A785-D44BECEA0272}"/>
              </a:ext>
            </a:extLst>
          </p:cNvPr>
          <p:cNvSpPr txBox="1"/>
          <p:nvPr/>
        </p:nvSpPr>
        <p:spPr>
          <a:xfrm>
            <a:off x="1760960" y="5405"/>
            <a:ext cx="5802871"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ZECHARIAH </a:t>
            </a:r>
            <a:b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br>
            <a:r>
              <a:rPr kumimoji="0" lang="en-SG" sz="32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rPr>
              <a:t>(THE LORD REMEMBERS)</a:t>
            </a: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15B286F1-4A61-4749-B4C8-BCD2646C523E}"/>
              </a:ext>
            </a:extLst>
          </p:cNvPr>
          <p:cNvSpPr txBox="1"/>
          <p:nvPr/>
        </p:nvSpPr>
        <p:spPr>
          <a:xfrm>
            <a:off x="85725" y="1099294"/>
            <a:ext cx="9058275" cy="2795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Prophet of hope &amp; truth (mystical – 8 night visions).</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Apocalyptic, symbolic language.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Return to God for blessings.</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Message: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Israel (church) to return to God in repentance &amp; </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 will return to Israel (church) in restoration (messianic).</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6" name="TextBox 5">
            <a:extLst>
              <a:ext uri="{FF2B5EF4-FFF2-40B4-BE49-F238E27FC236}">
                <a16:creationId xmlns:a16="http://schemas.microsoft.com/office/drawing/2014/main" id="{F7401013-CDE4-4934-B4D6-BD32D6AC5F83}"/>
              </a:ext>
            </a:extLst>
          </p:cNvPr>
          <p:cNvSpPr txBox="1"/>
          <p:nvPr/>
        </p:nvSpPr>
        <p:spPr>
          <a:xfrm>
            <a:off x="190499" y="3508531"/>
            <a:ext cx="8612305" cy="25801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rPr>
              <a:t>Key verses:</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Therefore say to them, ‘Thus says the Lord of hosts: “Return to Me,” says the Lord of hosts, “and I will return to you,” says the Lord of hosts.~1:3</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SG" sz="1050" b="0" i="0" u="none" strike="noStrike" kern="1200" cap="none" spc="0" normalizeH="0" baseline="0" noProof="0" dirty="0">
              <a:ln>
                <a:noFill/>
              </a:ln>
              <a:solidFill>
                <a:srgbClr val="000000"/>
              </a:solidFill>
              <a:effectLst/>
              <a:uLnTx/>
              <a:uFillTx/>
              <a:latin typeface="Arial Black" panose="020B0A04020102020204" pitchFamily="34" charset="0"/>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And it shall come to pass </a:t>
            </a:r>
            <a:r>
              <a:rPr kumimoji="0" lang="en-SG" sz="1800" b="0" i="1" u="none" strike="noStrike" kern="1200" cap="none" spc="0" normalizeH="0" baseline="0" noProof="0" dirty="0">
                <a:ln>
                  <a:noFill/>
                </a:ln>
                <a:solidFill>
                  <a:srgbClr val="000000"/>
                </a:solidFill>
                <a:effectLst/>
                <a:uLnTx/>
                <a:uFillTx/>
                <a:latin typeface="Arial Black" panose="020B0A04020102020204" pitchFamily="34" charset="0"/>
              </a:rPr>
              <a:t>that</a:t>
            </a:r>
            <a:r>
              <a:rPr kumimoji="0" lang="en-SG" sz="1800" b="0" i="0" u="none" strike="noStrike" kern="1200" cap="none" spc="0" normalizeH="0" baseline="0" noProof="0" dirty="0">
                <a:ln>
                  <a:noFill/>
                </a:ln>
                <a:solidFill>
                  <a:srgbClr val="000000"/>
                </a:solidFill>
                <a:effectLst/>
                <a:uLnTx/>
                <a:uFillTx/>
                <a:latin typeface="Arial Black" panose="020B0A04020102020204" pitchFamily="34" charset="0"/>
              </a:rPr>
              <a:t> everyone who is left of all the nations which came against Jerusalem shall go up from year to year to worship the King, the Lord of hosts, and to keep the Feast of Tabernacles.~14:16</a:t>
            </a:r>
            <a:endParaRPr kumimoji="0" lang="en-US" sz="2400" b="1" i="0" u="none" strike="noStrike" kern="1200" cap="none" spc="0" normalizeH="0" baseline="0" noProof="0" dirty="0">
              <a:ln>
                <a:noFill/>
              </a:ln>
              <a:solidFill>
                <a:srgbClr val="00A2FF"/>
              </a:solidFill>
              <a:effectLst/>
              <a:uLnTx/>
              <a:uFillTx/>
              <a:latin typeface="Arial Black" panose="020B0A04020102020204" pitchFamily="34" charset="0"/>
              <a:ea typeface="Helvetica Neue"/>
              <a:cs typeface="Helvetica Neue"/>
              <a:sym typeface="Helvetica Neue"/>
            </a:endParaRPr>
          </a:p>
        </p:txBody>
      </p:sp>
      <p:sp>
        <p:nvSpPr>
          <p:cNvPr id="7" name="TextBox 6">
            <a:extLst>
              <a:ext uri="{FF2B5EF4-FFF2-40B4-BE49-F238E27FC236}">
                <a16:creationId xmlns:a16="http://schemas.microsoft.com/office/drawing/2014/main" id="{574EA2F5-C59C-49AC-B57B-3A45B1F34CEE}"/>
              </a:ext>
            </a:extLst>
          </p:cNvPr>
          <p:cNvSpPr txBox="1"/>
          <p:nvPr/>
        </p:nvSpPr>
        <p:spPr>
          <a:xfrm>
            <a:off x="2685157" y="6078788"/>
            <a:ext cx="395447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342891" marR="0" lvl="0" indent="-342891" algn="ctr"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Israel’s return, chaps 1-8</a:t>
            </a:r>
          </a:p>
          <a:p>
            <a:pPr marL="342891" marR="0" lvl="0" indent="-342891" algn="ctr"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return, chaps 9-14</a:t>
            </a:r>
          </a:p>
        </p:txBody>
      </p:sp>
    </p:spTree>
    <p:extLst>
      <p:ext uri="{BB962C8B-B14F-4D97-AF65-F5344CB8AC3E}">
        <p14:creationId xmlns:p14="http://schemas.microsoft.com/office/powerpoint/2010/main" val="2590756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054D1-3842-44C2-8FEC-62EA71A4C25A}"/>
              </a:ext>
            </a:extLst>
          </p:cNvPr>
          <p:cNvSpPr>
            <a:spLocks noGrp="1"/>
          </p:cNvSpPr>
          <p:nvPr>
            <p:ph type="title"/>
          </p:nvPr>
        </p:nvSpPr>
        <p:spPr>
          <a:xfrm>
            <a:off x="81815" y="1290243"/>
            <a:ext cx="7738992" cy="1653060"/>
          </a:xfrm>
        </p:spPr>
        <p:txBody>
          <a:bodyPr>
            <a:normAutofit/>
          </a:bodyPr>
          <a:lstStyle/>
          <a:p>
            <a:pPr algn="ctr"/>
            <a:r>
              <a:rPr lang="en-SG" sz="3375" b="1" dirty="0">
                <a:latin typeface="Arial Black" panose="020B0A04020102020204" pitchFamily="34" charset="0"/>
              </a:rPr>
              <a:t>THE 12 MINOR PROPHETS</a:t>
            </a:r>
          </a:p>
        </p:txBody>
      </p:sp>
      <p:sp>
        <p:nvSpPr>
          <p:cNvPr id="2" name="TextBox 1">
            <a:extLst>
              <a:ext uri="{FF2B5EF4-FFF2-40B4-BE49-F238E27FC236}">
                <a16:creationId xmlns:a16="http://schemas.microsoft.com/office/drawing/2014/main" id="{CE34EDE0-9ED3-FD47-B962-1782E1810E52}"/>
              </a:ext>
            </a:extLst>
          </p:cNvPr>
          <p:cNvSpPr txBox="1"/>
          <p:nvPr/>
        </p:nvSpPr>
        <p:spPr>
          <a:xfrm>
            <a:off x="955058" y="3189098"/>
            <a:ext cx="5992506" cy="2688813"/>
          </a:xfrm>
          <a:prstGeom prst="rect">
            <a:avLst/>
          </a:prstGeom>
          <a:noFill/>
        </p:spPr>
        <p:txBody>
          <a:bodyPr wrap="square" rtlCol="0">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12"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sym typeface="Helvetica Neue"/>
              </a:rPr>
              <a:t>Reflected circumstances before, during &amp; following the great Babylonian captivity.</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12"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sym typeface="Helvetica Neue"/>
              </a:rPr>
              <a:t>(Haggai, Zechariah &amp; Malachi: post-exile)</a:t>
            </a:r>
          </a:p>
        </p:txBody>
      </p:sp>
    </p:spTree>
    <p:extLst>
      <p:ext uri="{BB962C8B-B14F-4D97-AF65-F5344CB8AC3E}">
        <p14:creationId xmlns:p14="http://schemas.microsoft.com/office/powerpoint/2010/main" val="379204300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5000" b="-37000"/>
          </a:stretch>
        </a:blipFill>
        <a:effectLst/>
      </p:bgPr>
    </p:bg>
    <p:spTree>
      <p:nvGrpSpPr>
        <p:cNvPr id="1" name=""/>
        <p:cNvGrpSpPr/>
        <p:nvPr/>
      </p:nvGrpSpPr>
      <p:grpSpPr>
        <a:xfrm>
          <a:off x="0" y="0"/>
          <a:ext cx="0" cy="0"/>
          <a:chOff x="0" y="0"/>
          <a:chExt cx="0" cy="0"/>
        </a:xfrm>
      </p:grpSpPr>
      <p:sp>
        <p:nvSpPr>
          <p:cNvPr id="8" name="ZECHARIAH (The Lord remembers)…">
            <a:extLst>
              <a:ext uri="{FF2B5EF4-FFF2-40B4-BE49-F238E27FC236}">
                <a16:creationId xmlns:a16="http://schemas.microsoft.com/office/drawing/2014/main" id="{34280515-8FA4-40DE-ADA0-33AE01C21A61}"/>
              </a:ext>
            </a:extLst>
          </p:cNvPr>
          <p:cNvSpPr txBox="1"/>
          <p:nvPr/>
        </p:nvSpPr>
        <p:spPr>
          <a:xfrm>
            <a:off x="78599" y="478212"/>
            <a:ext cx="9294295" cy="6393033"/>
          </a:xfrm>
          <a:prstGeom prst="rect">
            <a:avLst/>
          </a:prstGeom>
          <a:ln w="12700">
            <a:noFill/>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Visionary &amp; apocalyptic </a:t>
            </a:r>
          </a:p>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Prophecies relating to the rebuilding of the temple and the Messiah.</a:t>
            </a:r>
          </a:p>
          <a:p>
            <a:pPr marL="241087" indent="-241087" defTabSz="410740" hangingPunct="0">
              <a:buClr>
                <a:srgbClr val="00A2FF">
                  <a:lumMod val="75000"/>
                </a:srgbClr>
              </a:buClr>
              <a:buFontTx/>
              <a:buChar char="†"/>
              <a:defRPr sz="2100"/>
            </a:pPr>
            <a:r>
              <a:rPr lang="en-SG" sz="1828" kern="0" dirty="0">
                <a:solidFill>
                  <a:srgbClr val="000000"/>
                </a:solidFill>
                <a:latin typeface="Arial Black" panose="020B0A04020102020204" pitchFamily="34" charset="0"/>
                <a:ea typeface="Helvetica Neue"/>
                <a:cs typeface="Helvetica Neue"/>
                <a:sym typeface="Helvetica Neue"/>
              </a:rPr>
              <a:t>Zechariah lived at the same time as Haggai. </a:t>
            </a:r>
          </a:p>
          <a:p>
            <a:pPr marL="241087" indent="-241087" defTabSz="410740" hangingPunct="0">
              <a:buClr>
                <a:srgbClr val="00A2FF">
                  <a:lumMod val="75000"/>
                </a:srgbClr>
              </a:buClr>
              <a:buFontTx/>
              <a:buChar cha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828" b="1" kern="0" dirty="0">
                <a:solidFill>
                  <a:srgbClr val="000000"/>
                </a:solidFill>
                <a:latin typeface="Arial Black" panose="020B0A04020102020204" pitchFamily="34" charset="0"/>
                <a:ea typeface="Helvetica Neue"/>
                <a:cs typeface="Helvetica Neue"/>
                <a:sym typeface="Helvetica Neue"/>
              </a:rPr>
              <a:t>1st part: </a:t>
            </a:r>
            <a:r>
              <a:rPr lang="en-SG" sz="1828" kern="0" dirty="0">
                <a:solidFill>
                  <a:srgbClr val="000000"/>
                </a:solidFill>
                <a:latin typeface="Arial Black" panose="020B0A04020102020204" pitchFamily="34" charset="0"/>
                <a:ea typeface="Helvetica Neue"/>
                <a:cs typeface="Helvetica Neue"/>
                <a:sym typeface="Helvetica Neue"/>
              </a:rPr>
              <a:t>Visions of Zechariah as a young man.</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God showed Zechariah many strange pictures to encourage the people in Jerusalem. These pictures explained good things that God would do in the future. </a:t>
            </a:r>
          </a:p>
          <a:p>
            <a:pPr defTabSz="410740" hangingPunct="0">
              <a:buClr>
                <a:srgbClr val="00A2FF">
                  <a:lumMod val="75000"/>
                </a:srgbClr>
              </a:buCl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828" b="1" kern="0" dirty="0">
                <a:solidFill>
                  <a:srgbClr val="000000"/>
                </a:solidFill>
                <a:latin typeface="Arial Black" panose="020B0A04020102020204" pitchFamily="34" charset="0"/>
                <a:ea typeface="Helvetica Neue"/>
                <a:cs typeface="Helvetica Neue"/>
                <a:sym typeface="Helvetica Neue"/>
              </a:rPr>
              <a:t>2nd part: </a:t>
            </a:r>
            <a:r>
              <a:rPr lang="en-SG" sz="1828" kern="0" dirty="0">
                <a:solidFill>
                  <a:srgbClr val="000000"/>
                </a:solidFill>
                <a:latin typeface="Arial Black" panose="020B0A04020102020204" pitchFamily="34" charset="0"/>
                <a:ea typeface="Helvetica Neue"/>
                <a:cs typeface="Helvetica Neue"/>
                <a:sym typeface="Helvetica Neue"/>
              </a:rPr>
              <a:t>Messages delivered or written when he had grown old.</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Zechariah wrote about some things that would happen during his own life.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And we now know that Zechariah wrote some things about Jesus.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Jesus is both a priest and a king. </a:t>
            </a:r>
            <a:br>
              <a:rPr lang="en-SG" sz="1828" kern="0" dirty="0">
                <a:solidFill>
                  <a:srgbClr val="000000"/>
                </a:solidFill>
                <a:latin typeface="Arial Black" panose="020B0A04020102020204" pitchFamily="34" charset="0"/>
                <a:ea typeface="Helvetica Neue"/>
                <a:cs typeface="Helvetica Neue"/>
                <a:sym typeface="Helvetica Neue"/>
              </a:rPr>
            </a:br>
            <a:r>
              <a:rPr lang="en-SG" sz="1828" kern="0" dirty="0">
                <a:solidFill>
                  <a:srgbClr val="000000"/>
                </a:solidFill>
                <a:latin typeface="Arial Black" panose="020B0A04020102020204" pitchFamily="34" charset="0"/>
                <a:ea typeface="Helvetica Neue"/>
                <a:cs typeface="Helvetica Neue"/>
                <a:sym typeface="Helvetica Neue"/>
              </a:rPr>
              <a:t>Zechariah describes Jesus' death in </a:t>
            </a:r>
            <a:r>
              <a:rPr lang="en-SG" sz="1828" b="1" i="1" kern="0" dirty="0">
                <a:solidFill>
                  <a:srgbClr val="000000"/>
                </a:solidFill>
                <a:latin typeface="Arial Black" panose="020B0A04020102020204" pitchFamily="34" charset="0"/>
                <a:ea typeface="Helvetica Neue"/>
                <a:cs typeface="Helvetica Neue"/>
                <a:sym typeface="Helvetica Neue"/>
              </a:rPr>
              <a:t>Zechariah 12:10</a:t>
            </a:r>
            <a:r>
              <a:rPr lang="en-SG" sz="1828" kern="0" dirty="0">
                <a:solidFill>
                  <a:srgbClr val="000000"/>
                </a:solidFill>
                <a:latin typeface="Arial Black" panose="020B0A04020102020204" pitchFamily="34" charset="0"/>
                <a:ea typeface="Helvetica Neue"/>
                <a:cs typeface="Helvetica Neue"/>
                <a:sym typeface="Helvetica Neue"/>
              </a:rPr>
              <a:t>.</a:t>
            </a:r>
          </a:p>
          <a:p>
            <a:pPr marL="241087" indent="-241087" defTabSz="410740" hangingPunct="0">
              <a:buClr>
                <a:srgbClr val="00A2FF">
                  <a:lumMod val="75000"/>
                </a:srgbClr>
              </a:buClr>
              <a:buFontTx/>
              <a:buChar char="†"/>
              <a:defRPr sz="2100"/>
            </a:pPr>
            <a:endParaRPr lang="en-SG" sz="1828" kern="0" dirty="0">
              <a:solidFill>
                <a:srgbClr val="000000"/>
              </a:solidFill>
              <a:latin typeface="Arial Black" panose="020B0A04020102020204" pitchFamily="34" charset="0"/>
              <a:ea typeface="Helvetica Neue"/>
              <a:cs typeface="Helvetica Neue"/>
              <a:sym typeface="Helvetica Neue"/>
            </a:endParaRPr>
          </a:p>
          <a:p>
            <a:pPr defTabSz="410740" hangingPunct="0">
              <a:buClr>
                <a:srgbClr val="00A2FF">
                  <a:lumMod val="75000"/>
                </a:srgbClr>
              </a:buClr>
              <a:defRPr sz="2100"/>
            </a:pPr>
            <a:r>
              <a:rPr lang="en-SG" sz="2000" b="1" baseline="30000" dirty="0">
                <a:solidFill>
                  <a:srgbClr val="000000"/>
                </a:solidFill>
                <a:latin typeface="Arial Black" panose="020B0A04020102020204" pitchFamily="34" charset="0"/>
                <a:ea typeface="Helvetica Neue Medium"/>
                <a:cs typeface="Helvetica Neue Medium"/>
              </a:rPr>
              <a:t> </a:t>
            </a:r>
            <a:r>
              <a:rPr lang="en-SG" sz="2000" dirty="0">
                <a:solidFill>
                  <a:srgbClr val="000000"/>
                </a:solidFill>
                <a:latin typeface="Arial Black" panose="020B0A04020102020204" pitchFamily="34" charset="0"/>
                <a:ea typeface="Helvetica Neue Medium"/>
                <a:cs typeface="Helvetica Neue Medium"/>
              </a:rPr>
              <a:t>“And I will pour on the house of David and on the inhabitants of Jerusalem the Spirit of grace and supplication; then they will look on Me whom they pierced. Yes, they will mourn for Him as one mourns for </a:t>
            </a:r>
            <a:r>
              <a:rPr lang="en-SG" sz="2000" i="1" dirty="0">
                <a:solidFill>
                  <a:srgbClr val="000000"/>
                </a:solidFill>
                <a:latin typeface="Arial Black" panose="020B0A04020102020204" pitchFamily="34" charset="0"/>
                <a:ea typeface="Helvetica Neue Medium"/>
                <a:cs typeface="Helvetica Neue Medium"/>
              </a:rPr>
              <a:t>his</a:t>
            </a:r>
            <a:r>
              <a:rPr lang="en-SG" sz="2000" dirty="0">
                <a:solidFill>
                  <a:srgbClr val="000000"/>
                </a:solidFill>
                <a:latin typeface="Arial Black" panose="020B0A04020102020204" pitchFamily="34" charset="0"/>
                <a:ea typeface="Helvetica Neue Medium"/>
                <a:cs typeface="Helvetica Neue Medium"/>
              </a:rPr>
              <a:t> only </a:t>
            </a:r>
            <a:r>
              <a:rPr lang="en-SG" sz="2000" i="1" dirty="0">
                <a:solidFill>
                  <a:srgbClr val="000000"/>
                </a:solidFill>
                <a:latin typeface="Arial Black" panose="020B0A04020102020204" pitchFamily="34" charset="0"/>
                <a:ea typeface="Helvetica Neue Medium"/>
                <a:cs typeface="Helvetica Neue Medium"/>
              </a:rPr>
              <a:t>son,</a:t>
            </a:r>
            <a:r>
              <a:rPr lang="en-SG" sz="2000" dirty="0">
                <a:solidFill>
                  <a:srgbClr val="000000"/>
                </a:solidFill>
                <a:latin typeface="Arial Black" panose="020B0A04020102020204" pitchFamily="34" charset="0"/>
                <a:ea typeface="Helvetica Neue Medium"/>
                <a:cs typeface="Helvetica Neue Medium"/>
              </a:rPr>
              <a:t> and grieve for Him as one grieves for a firstborn.</a:t>
            </a:r>
            <a:r>
              <a:rPr lang="en-SG" sz="2000" kern="0" dirty="0">
                <a:solidFill>
                  <a:srgbClr val="000000"/>
                </a:solidFill>
                <a:latin typeface="Arial Black" panose="020B0A04020102020204" pitchFamily="34" charset="0"/>
                <a:ea typeface="Helvetica Neue"/>
                <a:cs typeface="Helvetica Neue"/>
                <a:sym typeface="Helvetica Neue"/>
              </a:rPr>
              <a:t> </a:t>
            </a:r>
          </a:p>
          <a:p>
            <a:pPr defTabSz="410740" hangingPunct="0">
              <a:buClr>
                <a:srgbClr val="00A2FF">
                  <a:lumMod val="75000"/>
                </a:srgbClr>
              </a:buClr>
              <a:defRPr sz="2100"/>
            </a:pPr>
            <a:endParaRPr lang="en-SG" sz="1828" kern="0" dirty="0">
              <a:solidFill>
                <a:srgbClr val="000000"/>
              </a:solidFill>
              <a:latin typeface="Arial Black" panose="020B0A04020102020204" pitchFamily="34" charset="0"/>
              <a:ea typeface="Helvetica Neue"/>
              <a:cs typeface="Helvetica Neue"/>
              <a:sym typeface="Helvetica Neue"/>
            </a:endParaRPr>
          </a:p>
        </p:txBody>
      </p:sp>
      <p:sp>
        <p:nvSpPr>
          <p:cNvPr id="9" name="Rectangle 8">
            <a:extLst>
              <a:ext uri="{FF2B5EF4-FFF2-40B4-BE49-F238E27FC236}">
                <a16:creationId xmlns:a16="http://schemas.microsoft.com/office/drawing/2014/main" id="{350141DB-C6CE-4C3A-8DF2-6B67CED57986}"/>
              </a:ext>
            </a:extLst>
          </p:cNvPr>
          <p:cNvSpPr/>
          <p:nvPr/>
        </p:nvSpPr>
        <p:spPr>
          <a:xfrm>
            <a:off x="2944648" y="0"/>
            <a:ext cx="3562194"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ZECHARIAH </a:t>
            </a:r>
          </a:p>
        </p:txBody>
      </p:sp>
    </p:spTree>
    <p:extLst>
      <p:ext uri="{BB962C8B-B14F-4D97-AF65-F5344CB8AC3E}">
        <p14:creationId xmlns:p14="http://schemas.microsoft.com/office/powerpoint/2010/main" val="245021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000"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431521-3292-4D5F-A702-9FEA6F207234}"/>
              </a:ext>
            </a:extLst>
          </p:cNvPr>
          <p:cNvSpPr txBox="1"/>
          <p:nvPr/>
        </p:nvSpPr>
        <p:spPr>
          <a:xfrm>
            <a:off x="2081705" y="115744"/>
            <a:ext cx="517109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MALACHI  </a:t>
            </a:r>
            <a:b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br>
            <a:r>
              <a:rPr kumimoji="0" lang="en-SG" sz="24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rPr>
              <a:t>(MY MESSENGER)</a:t>
            </a: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DEBDE156-5846-47B0-B695-A235A9A1448C}"/>
              </a:ext>
            </a:extLst>
          </p:cNvPr>
          <p:cNvSpPr txBox="1"/>
          <p:nvPr/>
        </p:nvSpPr>
        <p:spPr>
          <a:xfrm>
            <a:off x="352426" y="1090370"/>
            <a:ext cx="8629650"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When people sin against love.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Prophet of the restoration.</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Minor prophet with a major message.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Closing &amp; connecting book.</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Book of continual rebuke.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55 verses (47 spoken by God)</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Unlike other prophets, Malachi ended with a warning instead of a hope.</a:t>
            </a: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Then 400 years of silence.</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Theme: Divine love spurned but persistent.</a:t>
            </a: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6" name="TextBox 5">
            <a:extLst>
              <a:ext uri="{FF2B5EF4-FFF2-40B4-BE49-F238E27FC236}">
                <a16:creationId xmlns:a16="http://schemas.microsoft.com/office/drawing/2014/main" id="{81F2BB17-73A8-4449-AC88-719EA1FFCE27}"/>
              </a:ext>
            </a:extLst>
          </p:cNvPr>
          <p:cNvSpPr txBox="1"/>
          <p:nvPr/>
        </p:nvSpPr>
        <p:spPr>
          <a:xfrm>
            <a:off x="1516875" y="4880894"/>
            <a:ext cx="724557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sovereign love, 1:1-5</a:t>
            </a: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priests sinned against His love, 1:6-2:9</a:t>
            </a:r>
          </a:p>
          <a:p>
            <a:pPr marL="342891" marR="0" lvl="0" indent="-342891" algn="l" defTabSz="584185"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people sinned against His love, 2:10-4:6</a:t>
            </a:r>
          </a:p>
        </p:txBody>
      </p:sp>
      <p:sp>
        <p:nvSpPr>
          <p:cNvPr id="7" name="TextBox 6">
            <a:extLst>
              <a:ext uri="{FF2B5EF4-FFF2-40B4-BE49-F238E27FC236}">
                <a16:creationId xmlns:a16="http://schemas.microsoft.com/office/drawing/2014/main" id="{CE2093ED-799E-4B15-B88A-ABD363DBEC44}"/>
              </a:ext>
            </a:extLst>
          </p:cNvPr>
          <p:cNvSpPr txBox="1"/>
          <p:nvPr/>
        </p:nvSpPr>
        <p:spPr>
          <a:xfrm>
            <a:off x="419101" y="5994017"/>
            <a:ext cx="84963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185"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God’s answer: Not a program but a Person. Not just a message but a Messenger.</a:t>
            </a:r>
          </a:p>
        </p:txBody>
      </p:sp>
    </p:spTree>
    <p:extLst>
      <p:ext uri="{BB962C8B-B14F-4D97-AF65-F5344CB8AC3E}">
        <p14:creationId xmlns:p14="http://schemas.microsoft.com/office/powerpoint/2010/main" val="56567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000" b="-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71F11D-53AB-4DEC-A1F4-8F19B8963F1B}"/>
              </a:ext>
            </a:extLst>
          </p:cNvPr>
          <p:cNvSpPr txBox="1"/>
          <p:nvPr/>
        </p:nvSpPr>
        <p:spPr>
          <a:xfrm>
            <a:off x="362309" y="964091"/>
            <a:ext cx="8660921"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Key verse:</a:t>
            </a:r>
          </a:p>
          <a:p>
            <a:pPr algn="ctr" defTabSz="584185" hangingPunct="0">
              <a:defRPr/>
            </a:pPr>
            <a:r>
              <a:rPr lang="en-SG" dirty="0">
                <a:solidFill>
                  <a:srgbClr val="000000"/>
                </a:solidFill>
                <a:latin typeface="Arial Black" panose="020B0A04020102020204" pitchFamily="34" charset="0"/>
                <a:ea typeface="Helvetica Neue Medium"/>
                <a:cs typeface="Helvetica Neue Medium"/>
              </a:rPr>
              <a:t>“Behold, I send My messenger (</a:t>
            </a:r>
            <a:r>
              <a:rPr lang="en-SG" i="1" dirty="0">
                <a:solidFill>
                  <a:srgbClr val="000000"/>
                </a:solidFill>
                <a:latin typeface="Arial Black" panose="020B0A04020102020204" pitchFamily="34" charset="0"/>
                <a:ea typeface="Helvetica Neue Medium"/>
                <a:cs typeface="Helvetica Neue Medium"/>
              </a:rPr>
              <a:t>John the Baptist</a:t>
            </a:r>
            <a:r>
              <a:rPr lang="en-SG" dirty="0">
                <a:solidFill>
                  <a:srgbClr val="000000"/>
                </a:solidFill>
                <a:latin typeface="Arial Black" panose="020B0A04020102020204" pitchFamily="34" charset="0"/>
                <a:ea typeface="Helvetica Neue Medium"/>
                <a:cs typeface="Helvetica Neue Medium"/>
              </a:rPr>
              <a:t>),</a:t>
            </a:r>
            <a:br>
              <a:rPr lang="en-SG" sz="2400" dirty="0">
                <a:solidFill>
                  <a:srgbClr val="000000"/>
                </a:solidFill>
                <a:latin typeface="Arial Black" panose="020B0A04020102020204" pitchFamily="34" charset="0"/>
                <a:ea typeface="Helvetica Neue Medium"/>
                <a:cs typeface="Helvetica Neue Medium"/>
              </a:rPr>
            </a:br>
            <a:r>
              <a:rPr lang="en-SG" dirty="0">
                <a:solidFill>
                  <a:srgbClr val="000000"/>
                </a:solidFill>
                <a:latin typeface="Arial Black" panose="020B0A04020102020204" pitchFamily="34" charset="0"/>
                <a:ea typeface="Helvetica Neue Medium"/>
                <a:cs typeface="Helvetica Neue Medium"/>
              </a:rPr>
              <a:t>And he will prepare the way before Me. And the Lord, whom you seek, will suddenly come to His temple,</a:t>
            </a:r>
            <a:br>
              <a:rPr lang="en-SG" sz="2400" dirty="0">
                <a:solidFill>
                  <a:srgbClr val="000000"/>
                </a:solidFill>
                <a:latin typeface="Arial Black" panose="020B0A04020102020204" pitchFamily="34" charset="0"/>
                <a:ea typeface="Helvetica Neue Medium"/>
                <a:cs typeface="Helvetica Neue Medium"/>
              </a:rPr>
            </a:br>
            <a:r>
              <a:rPr lang="en-SG" dirty="0">
                <a:solidFill>
                  <a:srgbClr val="000000"/>
                </a:solidFill>
                <a:latin typeface="Arial Black" panose="020B0A04020102020204" pitchFamily="34" charset="0"/>
                <a:ea typeface="Helvetica Neue Medium"/>
                <a:cs typeface="Helvetica Neue Medium"/>
              </a:rPr>
              <a:t>Even the Messenger (Jesus Christ) of the covenant,</a:t>
            </a:r>
            <a:br>
              <a:rPr lang="en-SG" sz="2400" dirty="0">
                <a:solidFill>
                  <a:srgbClr val="000000"/>
                </a:solidFill>
                <a:latin typeface="Arial Black" panose="020B0A04020102020204" pitchFamily="34" charset="0"/>
                <a:ea typeface="Helvetica Neue Medium"/>
                <a:cs typeface="Helvetica Neue Medium"/>
              </a:rPr>
            </a:br>
            <a:r>
              <a:rPr lang="en-SG" dirty="0">
                <a:solidFill>
                  <a:srgbClr val="000000"/>
                </a:solidFill>
                <a:latin typeface="Arial Black" panose="020B0A04020102020204" pitchFamily="34" charset="0"/>
                <a:ea typeface="Helvetica Neue Medium"/>
                <a:cs typeface="Helvetica Neue Medium"/>
              </a:rPr>
              <a:t>In whom you delight.  Behold, He is coming,”</a:t>
            </a:r>
            <a:br>
              <a:rPr lang="en-SG" sz="2400" dirty="0">
                <a:solidFill>
                  <a:srgbClr val="000000"/>
                </a:solidFill>
                <a:latin typeface="Arial Black" panose="020B0A04020102020204" pitchFamily="34" charset="0"/>
                <a:ea typeface="Helvetica Neue Medium"/>
                <a:cs typeface="Helvetica Neue Medium"/>
              </a:rPr>
            </a:br>
            <a:r>
              <a:rPr lang="en-SG" dirty="0">
                <a:solidFill>
                  <a:srgbClr val="000000"/>
                </a:solidFill>
                <a:latin typeface="Arial Black" panose="020B0A04020102020204" pitchFamily="34" charset="0"/>
                <a:ea typeface="Helvetica Neue Medium"/>
                <a:cs typeface="Helvetica Neue Medium"/>
              </a:rPr>
              <a:t>Says the Lord of hosts.~3:1</a:t>
            </a:r>
            <a:endParaRPr lang="en-US" sz="2400" b="1" dirty="0">
              <a:solidFill>
                <a:srgbClr val="000000"/>
              </a:solidFill>
              <a:latin typeface="Arial Black" panose="020B0A04020102020204" pitchFamily="34" charset="0"/>
              <a:ea typeface="Helvetica Neue"/>
              <a:cs typeface="Helvetica Neue"/>
              <a:sym typeface="Helvetica Neue"/>
            </a:endParaRPr>
          </a:p>
        </p:txBody>
      </p:sp>
      <p:sp>
        <p:nvSpPr>
          <p:cNvPr id="10" name="TextBox 9">
            <a:extLst>
              <a:ext uri="{FF2B5EF4-FFF2-40B4-BE49-F238E27FC236}">
                <a16:creationId xmlns:a16="http://schemas.microsoft.com/office/drawing/2014/main" id="{C19FFEA1-30A3-4D29-8142-4F31C0B6996A}"/>
              </a:ext>
            </a:extLst>
          </p:cNvPr>
          <p:cNvSpPr txBox="1"/>
          <p:nvPr/>
        </p:nvSpPr>
        <p:spPr>
          <a:xfrm>
            <a:off x="362309" y="3043361"/>
            <a:ext cx="8376718"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defRPr/>
            </a:pPr>
            <a:r>
              <a:rPr lang="en-US" sz="2400" b="1" dirty="0">
                <a:solidFill>
                  <a:srgbClr val="000000"/>
                </a:solidFill>
                <a:latin typeface="Arial Black" panose="020B0A04020102020204" pitchFamily="34" charset="0"/>
                <a:ea typeface="Helvetica Neue"/>
                <a:cs typeface="Helvetica Neue"/>
                <a:sym typeface="Helvetica Neue"/>
              </a:rPr>
              <a:t>6 questions for God:</a:t>
            </a:r>
          </a:p>
          <a:p>
            <a:pPr marL="285744" indent="-285744" defTabSz="584185" hangingPunct="0">
              <a:buFont typeface="Arial" panose="020B0604020202020204" pitchFamily="34" charset="0"/>
              <a:buChar char="•"/>
              <a:defRPr/>
            </a:pPr>
            <a:r>
              <a:rPr lang="en-SG" dirty="0">
                <a:solidFill>
                  <a:srgbClr val="000000"/>
                </a:solidFill>
                <a:latin typeface="Arial Black" panose="020B0A04020102020204" pitchFamily="34" charset="0"/>
                <a:ea typeface="Helvetica Neue Medium"/>
                <a:cs typeface="Helvetica Neue Medium"/>
              </a:rPr>
              <a:t>‘In what way have You loved us?’~1:2</a:t>
            </a:r>
          </a:p>
          <a:p>
            <a:pPr marL="285744" indent="-285744" defTabSz="584185" hangingPunct="0">
              <a:buFont typeface="Arial" panose="020B0604020202020204" pitchFamily="34" charset="0"/>
              <a:buChar char="•"/>
              <a:defRPr/>
            </a:pPr>
            <a:r>
              <a:rPr lang="en-SG" dirty="0">
                <a:solidFill>
                  <a:srgbClr val="000000"/>
                </a:solidFill>
                <a:latin typeface="Arial Black" panose="020B0A04020102020204" pitchFamily="34" charset="0"/>
                <a:ea typeface="Helvetica Neue Medium"/>
                <a:cs typeface="Helvetica Neue Medium"/>
              </a:rPr>
              <a:t>‘In what way have we despised Your name?’~1:6</a:t>
            </a:r>
          </a:p>
          <a:p>
            <a:pPr marL="285744" indent="-285744" defTabSz="584185" hangingPunct="0">
              <a:buFont typeface="Arial" panose="020B0604020202020204" pitchFamily="34" charset="0"/>
              <a:buChar char="•"/>
              <a:defRPr/>
            </a:pPr>
            <a:r>
              <a:rPr lang="en-SG" dirty="0">
                <a:solidFill>
                  <a:srgbClr val="000000"/>
                </a:solidFill>
                <a:latin typeface="Arial Black" panose="020B0A04020102020204" pitchFamily="34" charset="0"/>
                <a:ea typeface="Helvetica Neue Medium"/>
                <a:cs typeface="Helvetica Neue Medium"/>
              </a:rPr>
              <a:t>Why do we deal treacherously with one another</a:t>
            </a:r>
            <a:endParaRPr lang="en-SG" sz="2400" dirty="0">
              <a:solidFill>
                <a:srgbClr val="000000"/>
              </a:solidFill>
              <a:latin typeface="Arial Black" panose="020B0A04020102020204" pitchFamily="34" charset="0"/>
              <a:ea typeface="Helvetica Neue Medium"/>
              <a:cs typeface="Helvetica Neue Medium"/>
            </a:endParaRPr>
          </a:p>
          <a:p>
            <a:pPr marL="285744" indent="-285744" defTabSz="584185" hangingPunct="0">
              <a:buFont typeface="Arial" panose="020B0604020202020204" pitchFamily="34" charset="0"/>
              <a:buChar char="•"/>
              <a:defRPr/>
            </a:pPr>
            <a:r>
              <a:rPr lang="en-SG" sz="2400" dirty="0">
                <a:solidFill>
                  <a:srgbClr val="000000"/>
                </a:solidFill>
                <a:latin typeface="Arial Black" panose="020B0A04020102020204" pitchFamily="34" charset="0"/>
                <a:ea typeface="Helvetica Neue Medium"/>
                <a:cs typeface="Helvetica Neue Medium"/>
              </a:rPr>
              <a:t>‘</a:t>
            </a:r>
            <a:r>
              <a:rPr lang="en-SG" dirty="0">
                <a:solidFill>
                  <a:srgbClr val="000000"/>
                </a:solidFill>
                <a:latin typeface="Arial Black" panose="020B0A04020102020204" pitchFamily="34" charset="0"/>
                <a:ea typeface="Helvetica Neue Medium"/>
                <a:cs typeface="Helvetica Neue Medium"/>
              </a:rPr>
              <a:t>By profaning the covenant of the fathers?’~2:10</a:t>
            </a:r>
          </a:p>
          <a:p>
            <a:pPr marL="285744" indent="-285744" defTabSz="584185" hangingPunct="0">
              <a:buFont typeface="Arial" panose="020B0604020202020204" pitchFamily="34" charset="0"/>
              <a:buChar char="•"/>
              <a:defRPr/>
            </a:pPr>
            <a:r>
              <a:rPr lang="en-SG" dirty="0">
                <a:solidFill>
                  <a:srgbClr val="000000"/>
                </a:solidFill>
                <a:latin typeface="Arial Black" panose="020B0A04020102020204" pitchFamily="34" charset="0"/>
                <a:ea typeface="Helvetica Neue Medium"/>
                <a:cs typeface="Helvetica Neue Medium"/>
              </a:rPr>
              <a:t>‘In what way shall we return?’… ‘In what way have we robbed You?’~3:7-8</a:t>
            </a:r>
          </a:p>
          <a:p>
            <a:pPr marL="285744" indent="-285744" defTabSz="584185" hangingPunct="0">
              <a:buFont typeface="Arial" panose="020B0604020202020204" pitchFamily="34" charset="0"/>
              <a:buChar char="•"/>
              <a:defRPr/>
            </a:pPr>
            <a:r>
              <a:rPr lang="en-SG" dirty="0">
                <a:solidFill>
                  <a:srgbClr val="000000"/>
                </a:solidFill>
                <a:latin typeface="Arial Black" panose="020B0A04020102020204" pitchFamily="34" charset="0"/>
                <a:ea typeface="Helvetica Neue Medium"/>
                <a:cs typeface="Helvetica Neue Medium"/>
              </a:rPr>
              <a:t>‘What have we spoken against You?’~3:13</a:t>
            </a:r>
            <a:endParaRPr lang="en-US" sz="2400" b="1" dirty="0">
              <a:solidFill>
                <a:srgbClr val="000000"/>
              </a:solidFill>
              <a:latin typeface="Arial Black" panose="020B0A04020102020204" pitchFamily="34" charset="0"/>
              <a:ea typeface="Helvetica Neue"/>
              <a:cs typeface="Helvetica Neue"/>
              <a:sym typeface="Helvetica Neue"/>
            </a:endParaRPr>
          </a:p>
        </p:txBody>
      </p:sp>
      <p:sp>
        <p:nvSpPr>
          <p:cNvPr id="11" name="TextBox 10">
            <a:extLst>
              <a:ext uri="{FF2B5EF4-FFF2-40B4-BE49-F238E27FC236}">
                <a16:creationId xmlns:a16="http://schemas.microsoft.com/office/drawing/2014/main" id="{BACDDF3A-0D22-44B2-9D05-9760D4EE1C11}"/>
              </a:ext>
            </a:extLst>
          </p:cNvPr>
          <p:cNvSpPr txBox="1"/>
          <p:nvPr/>
        </p:nvSpPr>
        <p:spPr>
          <a:xfrm>
            <a:off x="0" y="5587979"/>
            <a:ext cx="919495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185" hangingPunct="0">
              <a:defRPr/>
            </a:pPr>
            <a:r>
              <a:rPr lang="en-US" sz="2000" b="1" dirty="0">
                <a:solidFill>
                  <a:srgbClr val="000000"/>
                </a:solidFill>
                <a:latin typeface="Arial Black" panose="020B0A04020102020204" pitchFamily="34" charset="0"/>
                <a:ea typeface="Helvetica Neue"/>
                <a:cs typeface="Helvetica Neue"/>
                <a:sym typeface="Helvetica Neue"/>
              </a:rPr>
              <a:t>Last verse:</a:t>
            </a:r>
          </a:p>
          <a:p>
            <a:pPr marL="342891" indent="-342891" defTabSz="584185" hangingPunct="0">
              <a:buFont typeface="Arial" panose="020B0604020202020204" pitchFamily="34" charset="0"/>
              <a:buChar char="•"/>
              <a:defRPr/>
            </a:pPr>
            <a:r>
              <a:rPr lang="en-US" sz="2000" b="1" dirty="0">
                <a:solidFill>
                  <a:srgbClr val="000000"/>
                </a:solidFill>
                <a:latin typeface="Arial Black" panose="020B0A04020102020204" pitchFamily="34" charset="0"/>
                <a:ea typeface="Helvetica Neue"/>
                <a:cs typeface="Helvetica Neue"/>
                <a:sym typeface="Helvetica Neue"/>
              </a:rPr>
              <a:t>OT(law): “</a:t>
            </a:r>
            <a:r>
              <a:rPr lang="en-SG" sz="1600" dirty="0">
                <a:solidFill>
                  <a:srgbClr val="000000"/>
                </a:solidFill>
                <a:latin typeface="Arial Black" panose="020B0A04020102020204" pitchFamily="34" charset="0"/>
                <a:ea typeface="Helvetica Neue Medium"/>
                <a:cs typeface="Helvetica Neue Medium"/>
              </a:rPr>
              <a:t>Lest I come and strike the earth with a </a:t>
            </a:r>
            <a:r>
              <a:rPr lang="en-SG" sz="1600" u="sng" dirty="0">
                <a:solidFill>
                  <a:srgbClr val="000000"/>
                </a:solidFill>
                <a:latin typeface="Arial Black" panose="020B0A04020102020204" pitchFamily="34" charset="0"/>
                <a:ea typeface="Helvetica Neue Medium"/>
                <a:cs typeface="Helvetica Neue Medium"/>
              </a:rPr>
              <a:t>curse</a:t>
            </a:r>
            <a:r>
              <a:rPr lang="en-SG" sz="1600" dirty="0">
                <a:solidFill>
                  <a:srgbClr val="000000"/>
                </a:solidFill>
                <a:latin typeface="Arial Black" panose="020B0A04020102020204" pitchFamily="34" charset="0"/>
                <a:ea typeface="Helvetica Neue Medium"/>
                <a:cs typeface="Helvetica Neue Medium"/>
              </a:rPr>
              <a:t>.”~4:6</a:t>
            </a:r>
          </a:p>
          <a:p>
            <a:pPr marL="342891" indent="-342891" defTabSz="584185" hangingPunct="0">
              <a:buFont typeface="Arial" panose="020B0604020202020204" pitchFamily="34" charset="0"/>
              <a:buChar char="•"/>
              <a:defRPr/>
            </a:pPr>
            <a:r>
              <a:rPr lang="en-SG" sz="2000" b="1" dirty="0">
                <a:solidFill>
                  <a:srgbClr val="000000"/>
                </a:solidFill>
                <a:latin typeface="Arial Black" panose="020B0A04020102020204" pitchFamily="34" charset="0"/>
                <a:ea typeface="Helvetica Neue"/>
                <a:cs typeface="Helvetica Neue"/>
                <a:sym typeface="Helvetica Neue"/>
              </a:rPr>
              <a:t>NT: “</a:t>
            </a:r>
            <a:r>
              <a:rPr lang="en-SG" sz="1600" dirty="0">
                <a:solidFill>
                  <a:srgbClr val="000000"/>
                </a:solidFill>
                <a:latin typeface="Arial Black" panose="020B0A04020102020204" pitchFamily="34" charset="0"/>
                <a:ea typeface="Helvetica Neue Medium"/>
                <a:cs typeface="Helvetica Neue Medium"/>
              </a:rPr>
              <a:t>The </a:t>
            </a:r>
            <a:r>
              <a:rPr lang="en-SG" sz="1600" u="sng" dirty="0">
                <a:solidFill>
                  <a:srgbClr val="000000"/>
                </a:solidFill>
                <a:latin typeface="Arial Black" panose="020B0A04020102020204" pitchFamily="34" charset="0"/>
                <a:ea typeface="Helvetica Neue Medium"/>
                <a:cs typeface="Helvetica Neue Medium"/>
              </a:rPr>
              <a:t>grace</a:t>
            </a:r>
            <a:r>
              <a:rPr lang="en-SG" sz="1600" dirty="0">
                <a:solidFill>
                  <a:srgbClr val="000000"/>
                </a:solidFill>
                <a:latin typeface="Arial Black" panose="020B0A04020102020204" pitchFamily="34" charset="0"/>
                <a:ea typeface="Helvetica Neue Medium"/>
                <a:cs typeface="Helvetica Neue Medium"/>
              </a:rPr>
              <a:t> of our Lord Jesus Christ </a:t>
            </a:r>
            <a:r>
              <a:rPr lang="en-SG" sz="1600" i="1" dirty="0">
                <a:solidFill>
                  <a:srgbClr val="000000"/>
                </a:solidFill>
                <a:latin typeface="Arial Black" panose="020B0A04020102020204" pitchFamily="34" charset="0"/>
                <a:ea typeface="Helvetica Neue Medium"/>
                <a:cs typeface="Helvetica Neue Medium"/>
              </a:rPr>
              <a:t>be</a:t>
            </a:r>
            <a:r>
              <a:rPr lang="en-SG" sz="1600" dirty="0">
                <a:solidFill>
                  <a:srgbClr val="000000"/>
                </a:solidFill>
                <a:latin typeface="Arial Black" panose="020B0A04020102020204" pitchFamily="34" charset="0"/>
                <a:ea typeface="Helvetica Neue Medium"/>
                <a:cs typeface="Helvetica Neue Medium"/>
              </a:rPr>
              <a:t> with you all. Amen.” ~Rev 22:21</a:t>
            </a:r>
            <a:endParaRPr lang="en-US" sz="2000" b="1" dirty="0">
              <a:solidFill>
                <a:srgbClr val="000000"/>
              </a:solidFill>
              <a:latin typeface="Arial Black" panose="020B0A04020102020204" pitchFamily="34" charset="0"/>
              <a:ea typeface="Helvetica Neue"/>
              <a:cs typeface="Helvetica Neue"/>
              <a:sym typeface="Helvetica Neue"/>
            </a:endParaRPr>
          </a:p>
        </p:txBody>
      </p:sp>
      <p:sp>
        <p:nvSpPr>
          <p:cNvPr id="12" name="TextBox 11">
            <a:extLst>
              <a:ext uri="{FF2B5EF4-FFF2-40B4-BE49-F238E27FC236}">
                <a16:creationId xmlns:a16="http://schemas.microsoft.com/office/drawing/2014/main" id="{EEBF2D97-1AD2-4BE7-91B8-0CC542688373}"/>
              </a:ext>
            </a:extLst>
          </p:cNvPr>
          <p:cNvSpPr txBox="1"/>
          <p:nvPr/>
        </p:nvSpPr>
        <p:spPr>
          <a:xfrm>
            <a:off x="2081705" y="38110"/>
            <a:ext cx="517109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MALACHI  </a:t>
            </a:r>
            <a:br>
              <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br>
            <a:r>
              <a:rPr kumimoji="0" lang="en-SG" sz="2400" b="1" i="0" u="none" strike="noStrike" kern="0" cap="none" spc="0" normalizeH="0" baseline="0" noProof="0" dirty="0">
                <a:ln>
                  <a:noFill/>
                </a:ln>
                <a:solidFill>
                  <a:srgbClr val="D6D5D5">
                    <a:lumMod val="50000"/>
                  </a:srgbClr>
                </a:solidFill>
                <a:effectLst/>
                <a:uLnTx/>
                <a:uFillTx/>
                <a:latin typeface="Arial Black" panose="020B0A04020102020204" pitchFamily="34" charset="0"/>
                <a:ea typeface="Helvetica Neue"/>
                <a:cs typeface="Helvetica Neue"/>
                <a:sym typeface="Helvetica Neue"/>
              </a:rPr>
              <a:t>(MY MESSENGER)</a:t>
            </a:r>
          </a:p>
          <a:p>
            <a:pPr marL="0" marR="0" lvl="0" indent="0" algn="ctr" defTabSz="410740" rtl="0" eaLnBrk="1" fontAlgn="auto" latinLnBrk="0" hangingPunct="0">
              <a:lnSpc>
                <a:spcPct val="100000"/>
              </a:lnSpc>
              <a:spcBef>
                <a:spcPts val="0"/>
              </a:spcBef>
              <a:spcAft>
                <a:spcPts val="0"/>
              </a:spcAft>
              <a:buClrTx/>
              <a:buSzTx/>
              <a:buFontTx/>
              <a:buNone/>
              <a:tabLst/>
              <a:defRPr sz="3500"/>
            </a:pPr>
            <a:endParaRPr kumimoji="0" lang="en-SG" sz="3600"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endParaRPr>
          </a:p>
          <a:p>
            <a:pPr marL="0" marR="0" lvl="0" indent="0" algn="ctr" defTabSz="584185"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44094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000" b="-3000"/>
          </a:stretch>
        </a:blipFill>
        <a:effectLst/>
      </p:bgPr>
    </p:bg>
    <p:spTree>
      <p:nvGrpSpPr>
        <p:cNvPr id="1" name=""/>
        <p:cNvGrpSpPr/>
        <p:nvPr/>
      </p:nvGrpSpPr>
      <p:grpSpPr>
        <a:xfrm>
          <a:off x="0" y="0"/>
          <a:ext cx="0" cy="0"/>
          <a:chOff x="0" y="0"/>
          <a:chExt cx="0" cy="0"/>
        </a:xfrm>
      </p:grpSpPr>
      <p:sp>
        <p:nvSpPr>
          <p:cNvPr id="2" name="MALACHI (My Messenger)…">
            <a:extLst>
              <a:ext uri="{FF2B5EF4-FFF2-40B4-BE49-F238E27FC236}">
                <a16:creationId xmlns:a16="http://schemas.microsoft.com/office/drawing/2014/main" id="{83625FA6-C86B-4547-B32A-BC837BF1F15B}"/>
              </a:ext>
            </a:extLst>
          </p:cNvPr>
          <p:cNvSpPr txBox="1"/>
          <p:nvPr/>
        </p:nvSpPr>
        <p:spPr>
          <a:xfrm>
            <a:off x="303850" y="1186357"/>
            <a:ext cx="8608219" cy="529799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410740" hangingPunct="0">
              <a:buClr>
                <a:srgbClr val="00A2FF">
                  <a:lumMod val="75000"/>
                </a:srgbClr>
              </a:buClr>
              <a:defRPr sz="2100"/>
            </a:pPr>
            <a:endParaRPr lang="en-SG" sz="1617"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617" kern="0" dirty="0">
                <a:solidFill>
                  <a:srgbClr val="000000"/>
                </a:solidFill>
                <a:latin typeface="Arial Black" panose="020B0A04020102020204" pitchFamily="34" charset="0"/>
                <a:ea typeface="Helvetica Neue"/>
                <a:cs typeface="Helvetica Neue"/>
                <a:sym typeface="Helvetica Neue"/>
              </a:rPr>
              <a:t>Mission of reformation.</a:t>
            </a:r>
          </a:p>
          <a:p>
            <a:pPr defTabSz="410740" hangingPunct="0">
              <a:buClr>
                <a:srgbClr val="00A2FF">
                  <a:lumMod val="75000"/>
                </a:srgbClr>
              </a:buClr>
              <a:defRPr sz="2100"/>
            </a:pPr>
            <a:endParaRPr lang="en-SG" sz="1617"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617" kern="0" dirty="0">
                <a:solidFill>
                  <a:srgbClr val="000000"/>
                </a:solidFill>
                <a:latin typeface="Arial Black" panose="020B0A04020102020204" pitchFamily="34" charset="0"/>
                <a:ea typeface="Helvetica Neue"/>
                <a:cs typeface="Helvetica Neue"/>
                <a:sym typeface="Helvetica Neue"/>
              </a:rPr>
              <a:t>Prophecies relating to the calling of the Gentiles and the coming of Christ.</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Malachi said that God accused the people.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They were doing many wrong things.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They did not give the best gifts to God.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The priests did not teach well.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The men divorced their wives without a proper reason.</a:t>
            </a:r>
          </a:p>
          <a:p>
            <a:pPr marL="241087" indent="-241087" defTabSz="410740" hangingPunct="0">
              <a:buClr>
                <a:srgbClr val="00A2FF">
                  <a:lumMod val="75000"/>
                </a:srgbClr>
              </a:buClr>
              <a:buFontTx/>
              <a:buChar char="†"/>
              <a:defRPr sz="2100"/>
            </a:pPr>
            <a:endParaRPr lang="en-SG" sz="1617"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617" kern="0" dirty="0">
                <a:solidFill>
                  <a:srgbClr val="000000"/>
                </a:solidFill>
                <a:latin typeface="Arial Black" panose="020B0A04020102020204" pitchFamily="34" charset="0"/>
                <a:ea typeface="Helvetica Neue"/>
                <a:cs typeface="Helvetica Neue"/>
                <a:sym typeface="Helvetica Neue"/>
              </a:rPr>
              <a:t>But God Himself would come to His temple.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But before this, God would send His special servant.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This servant would teach the correct way to serve God.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Then, the people would be ready for God's arrival.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This was good news for the people who respected God.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But this was terrible news for the people who refused to obey God.</a:t>
            </a:r>
            <a:br>
              <a:rPr lang="en-SG" sz="1617" kern="0" dirty="0">
                <a:solidFill>
                  <a:srgbClr val="000000"/>
                </a:solidFill>
                <a:latin typeface="Arial Black" panose="020B0A04020102020204" pitchFamily="34" charset="0"/>
                <a:ea typeface="Helvetica Neue"/>
                <a:cs typeface="Helvetica Neue"/>
                <a:sym typeface="Helvetica Neue"/>
              </a:rPr>
            </a:br>
            <a:endParaRPr lang="en-SG" sz="1617"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100"/>
            </a:pPr>
            <a:r>
              <a:rPr lang="en-SG" sz="1617" kern="0" dirty="0">
                <a:solidFill>
                  <a:srgbClr val="000000"/>
                </a:solidFill>
                <a:latin typeface="Arial Black" panose="020B0A04020102020204" pitchFamily="34" charset="0"/>
                <a:ea typeface="Helvetica Neue"/>
                <a:cs typeface="Helvetica Neue"/>
                <a:sym typeface="Helvetica Neue"/>
              </a:rPr>
              <a:t>Malachi's book was written after all the other books in the Old Testament. </a:t>
            </a:r>
            <a:br>
              <a:rPr lang="en-SG" sz="1617" kern="0" dirty="0">
                <a:solidFill>
                  <a:srgbClr val="000000"/>
                </a:solidFill>
                <a:latin typeface="Arial Black" panose="020B0A04020102020204" pitchFamily="34" charset="0"/>
                <a:ea typeface="Helvetica Neue"/>
                <a:cs typeface="Helvetica Neue"/>
                <a:sym typeface="Helvetica Neue"/>
              </a:rPr>
            </a:br>
            <a:r>
              <a:rPr lang="en-SG" sz="1617" kern="0" dirty="0">
                <a:solidFill>
                  <a:srgbClr val="000000"/>
                </a:solidFill>
                <a:latin typeface="Arial Black" panose="020B0A04020102020204" pitchFamily="34" charset="0"/>
                <a:ea typeface="Helvetica Neue"/>
                <a:cs typeface="Helvetica Neue"/>
                <a:sym typeface="Helvetica Neue"/>
              </a:rPr>
              <a:t>400 years later, Jesus came. </a:t>
            </a:r>
          </a:p>
        </p:txBody>
      </p:sp>
      <p:sp>
        <p:nvSpPr>
          <p:cNvPr id="3" name="Rectangle 2">
            <a:extLst>
              <a:ext uri="{FF2B5EF4-FFF2-40B4-BE49-F238E27FC236}">
                <a16:creationId xmlns:a16="http://schemas.microsoft.com/office/drawing/2014/main" id="{0F04486F-0430-4999-92F8-33A5359F6786}"/>
              </a:ext>
            </a:extLst>
          </p:cNvPr>
          <p:cNvSpPr/>
          <p:nvPr/>
        </p:nvSpPr>
        <p:spPr>
          <a:xfrm>
            <a:off x="2934265" y="106821"/>
            <a:ext cx="3347390" cy="163968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  MALACHI  </a:t>
            </a:r>
            <a:br>
              <a:rPr lang="en-SG" sz="3797" b="1" kern="0" dirty="0">
                <a:solidFill>
                  <a:srgbClr val="00A2FF">
                    <a:lumMod val="75000"/>
                  </a:srgbClr>
                </a:solidFill>
                <a:latin typeface="Arial Black" panose="020B0A04020102020204" pitchFamily="34" charset="0"/>
                <a:ea typeface="Helvetica Neue"/>
                <a:cs typeface="Helvetica Neue"/>
                <a:sym typeface="Helvetica Neue"/>
              </a:rPr>
            </a:br>
            <a:r>
              <a:rPr lang="en-SG" sz="2461" b="1" kern="0" dirty="0">
                <a:solidFill>
                  <a:srgbClr val="D6D5D5">
                    <a:lumMod val="50000"/>
                  </a:srgbClr>
                </a:solidFill>
                <a:latin typeface="Arial Black" panose="020B0A04020102020204" pitchFamily="34" charset="0"/>
                <a:ea typeface="Helvetica Neue"/>
                <a:cs typeface="Helvetica Neue"/>
                <a:sym typeface="Helvetica Neue"/>
              </a:rPr>
              <a:t>(MY MESSENGER)</a:t>
            </a:r>
          </a:p>
          <a:p>
            <a:pPr algn="ctr" defTabSz="410740" hangingPunct="0">
              <a:defRPr sz="3500"/>
            </a:pPr>
            <a:endParaRPr lang="en-SG" sz="3797"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312413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4000" b="-41000"/>
          </a:stretch>
        </a:blipFill>
        <a:effectLst/>
      </p:bgPr>
    </p:bg>
    <p:spTree>
      <p:nvGrpSpPr>
        <p:cNvPr id="1" name=""/>
        <p:cNvGrpSpPr/>
        <p:nvPr/>
      </p:nvGrpSpPr>
      <p:grpSpPr>
        <a:xfrm>
          <a:off x="0" y="0"/>
          <a:ext cx="0" cy="0"/>
          <a:chOff x="0" y="0"/>
          <a:chExt cx="0" cy="0"/>
        </a:xfrm>
      </p:grpSpPr>
      <p:sp>
        <p:nvSpPr>
          <p:cNvPr id="6" name="The 12 Minor Prophets:…">
            <a:extLst>
              <a:ext uri="{FF2B5EF4-FFF2-40B4-BE49-F238E27FC236}">
                <a16:creationId xmlns:a16="http://schemas.microsoft.com/office/drawing/2014/main" id="{E63777C1-8677-4C8F-B912-DB927BCC9C4D}"/>
              </a:ext>
            </a:extLst>
          </p:cNvPr>
          <p:cNvSpPr txBox="1"/>
          <p:nvPr/>
        </p:nvSpPr>
        <p:spPr>
          <a:xfrm>
            <a:off x="167995" y="1379018"/>
            <a:ext cx="8911828" cy="5267789"/>
          </a:xfrm>
          <a:prstGeom prst="rect">
            <a:avLst/>
          </a:prstGeom>
          <a:ln w="12700">
            <a:noFill/>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A faithful God &amp; a faithless people.</a:t>
            </a:r>
          </a:p>
          <a:p>
            <a:pPr defTabSz="410740" hangingPunct="0">
              <a:buClr>
                <a:srgbClr val="00A2FF">
                  <a:lumMod val="75000"/>
                </a:srgbClr>
              </a:buClr>
              <a:defRPr sz="2300"/>
            </a:pPr>
            <a:endParaRPr lang="en-SG" sz="2251"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Theme: God’s love for His wayward people.</a:t>
            </a:r>
          </a:p>
          <a:p>
            <a:pPr defTabSz="410740" hangingPunct="0">
              <a:buClr>
                <a:srgbClr val="00A2FF">
                  <a:lumMod val="75000"/>
                </a:srgbClr>
              </a:buClr>
              <a:defRPr sz="2300"/>
            </a:pPr>
            <a:endParaRPr lang="en-SG" sz="2251"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‘Jeremiah’ of the northern kingdom.</a:t>
            </a:r>
          </a:p>
          <a:p>
            <a:pPr defTabSz="410740" hangingPunct="0">
              <a:buClr>
                <a:srgbClr val="00A2FF">
                  <a:lumMod val="75000"/>
                </a:srgbClr>
              </a:buClr>
              <a:defRPr sz="2300"/>
            </a:pPr>
            <a:endParaRPr lang="en-SG" sz="2251"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Prophet of grace.</a:t>
            </a:r>
          </a:p>
          <a:p>
            <a:pPr marL="241087" indent="-241087" defTabSz="410740" hangingPunct="0">
              <a:buClr>
                <a:srgbClr val="00A2FF">
                  <a:lumMod val="75000"/>
                </a:srgbClr>
              </a:buClr>
              <a:buFontTx/>
              <a:buChar char="†"/>
              <a:defRPr sz="2300"/>
            </a:pPr>
            <a:endParaRPr lang="en-SG" sz="2251"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Contemporary of Amos.</a:t>
            </a:r>
          </a:p>
          <a:p>
            <a:pPr defTabSz="410740" hangingPunct="0">
              <a:buClr>
                <a:srgbClr val="00A2FF">
                  <a:lumMod val="75000"/>
                </a:srgbClr>
              </a:buClr>
              <a:defRPr sz="2300"/>
            </a:pPr>
            <a:endParaRPr lang="en-SG" sz="2251" kern="0" dirty="0">
              <a:solidFill>
                <a:srgbClr val="000000"/>
              </a:solidFill>
              <a:latin typeface="Arial Black" panose="020B0A04020102020204" pitchFamily="34" charset="0"/>
              <a:ea typeface="Helvetica Neue"/>
              <a:cs typeface="Helvetica Neue"/>
              <a:sym typeface="Helvetica Neue"/>
            </a:endParaRPr>
          </a:p>
          <a:p>
            <a:pPr marL="241087" indent="-241087" defTabSz="410740" hangingPunct="0">
              <a:buClr>
                <a:srgbClr val="00A2FF">
                  <a:lumMod val="75000"/>
                </a:srgbClr>
              </a:buClr>
              <a:buFontTx/>
              <a:buChar char="†"/>
              <a:defRPr sz="2300"/>
            </a:pPr>
            <a:r>
              <a:rPr lang="en-SG" sz="2251" kern="0" dirty="0">
                <a:solidFill>
                  <a:srgbClr val="000000"/>
                </a:solidFill>
                <a:latin typeface="Arial Black" panose="020B0A04020102020204" pitchFamily="34" charset="0"/>
                <a:ea typeface="Helvetica Neue"/>
                <a:cs typeface="Helvetica Neue"/>
                <a:sym typeface="Helvetica Neue"/>
              </a:rPr>
              <a:t>Prophecies relating to Christ and the latter days.</a:t>
            </a:r>
            <a:br>
              <a:rPr lang="en-SG" sz="2251" kern="0" dirty="0">
                <a:solidFill>
                  <a:srgbClr val="000000"/>
                </a:solidFill>
                <a:latin typeface="Arial Black" panose="020B0A04020102020204" pitchFamily="34" charset="0"/>
                <a:ea typeface="Helvetica Neue"/>
                <a:cs typeface="Helvetica Neue"/>
                <a:sym typeface="Helvetica Neue"/>
              </a:rPr>
            </a:br>
            <a:r>
              <a:rPr lang="en-SG" sz="2251" kern="0" dirty="0">
                <a:solidFill>
                  <a:srgbClr val="000000"/>
                </a:solidFill>
                <a:latin typeface="Arial Black" panose="020B0A04020102020204" pitchFamily="34" charset="0"/>
                <a:ea typeface="Helvetica Neue"/>
                <a:cs typeface="Helvetica Neue"/>
                <a:sym typeface="Helvetica Neue"/>
              </a:rPr>
              <a:t>God told Hosea to marry a wife, Gomer, who was not loyal. Bore him 3 children &amp; still a harlot.</a:t>
            </a:r>
            <a:br>
              <a:rPr lang="en-SG" sz="2251" kern="0" dirty="0">
                <a:solidFill>
                  <a:srgbClr val="000000"/>
                </a:solidFill>
                <a:latin typeface="Arial Black" panose="020B0A04020102020204" pitchFamily="34" charset="0"/>
                <a:ea typeface="Helvetica Neue"/>
                <a:cs typeface="Helvetica Neue"/>
                <a:sym typeface="Helvetica Neue"/>
              </a:rPr>
            </a:br>
            <a:r>
              <a:rPr lang="en-SG" sz="2251" kern="0" dirty="0">
                <a:solidFill>
                  <a:srgbClr val="000000"/>
                </a:solidFill>
                <a:latin typeface="Arial Black" panose="020B0A04020102020204" pitchFamily="34" charset="0"/>
                <a:ea typeface="Helvetica Neue"/>
                <a:cs typeface="Helvetica Neue"/>
                <a:sym typeface="Helvetica Neue"/>
              </a:rPr>
              <a:t>But Hosea still loved her. </a:t>
            </a:r>
            <a:br>
              <a:rPr lang="en-SG" sz="2251" kern="0" dirty="0">
                <a:solidFill>
                  <a:srgbClr val="000000"/>
                </a:solidFill>
                <a:latin typeface="Arial Black" panose="020B0A04020102020204" pitchFamily="34" charset="0"/>
                <a:ea typeface="Helvetica Neue"/>
                <a:cs typeface="Helvetica Neue"/>
                <a:sym typeface="Helvetica Neue"/>
              </a:rPr>
            </a:br>
            <a:r>
              <a:rPr lang="en-SG" sz="2251" kern="0" dirty="0">
                <a:solidFill>
                  <a:srgbClr val="000000"/>
                </a:solidFill>
                <a:latin typeface="Arial Black" panose="020B0A04020102020204" pitchFamily="34" charset="0"/>
                <a:ea typeface="Helvetica Neue"/>
                <a:cs typeface="Helvetica Neue"/>
                <a:sym typeface="Helvetica Neue"/>
              </a:rPr>
              <a:t>And he still wanted her to be his wife.</a:t>
            </a:r>
          </a:p>
        </p:txBody>
      </p:sp>
      <p:sp>
        <p:nvSpPr>
          <p:cNvPr id="7" name="Rectangle 6">
            <a:extLst>
              <a:ext uri="{FF2B5EF4-FFF2-40B4-BE49-F238E27FC236}">
                <a16:creationId xmlns:a16="http://schemas.microsoft.com/office/drawing/2014/main" id="{BF2DA4C5-F823-492A-954C-3F8DCD3468D0}"/>
              </a:ext>
            </a:extLst>
          </p:cNvPr>
          <p:cNvSpPr/>
          <p:nvPr/>
        </p:nvSpPr>
        <p:spPr>
          <a:xfrm>
            <a:off x="761377" y="52279"/>
            <a:ext cx="6564729" cy="1107547"/>
          </a:xfrm>
          <a:prstGeom prst="rect">
            <a:avLst/>
          </a:prstGeom>
        </p:spPr>
        <p:txBody>
          <a:bodyPr wrap="squar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HOSEA</a:t>
            </a:r>
          </a:p>
          <a:p>
            <a:pPr algn="ctr" defTabSz="410740" hangingPunct="0">
              <a:defRPr sz="3500"/>
            </a:pPr>
            <a:r>
              <a:rPr lang="en-SG" sz="2800" b="1" kern="0" dirty="0">
                <a:solidFill>
                  <a:srgbClr val="00A2FF">
                    <a:lumMod val="75000"/>
                  </a:srgbClr>
                </a:solidFill>
                <a:latin typeface="Arial Black" panose="020B0A04020102020204" pitchFamily="34" charset="0"/>
                <a:ea typeface="Helvetica Neue"/>
                <a:cs typeface="Helvetica Neue"/>
                <a:sym typeface="Helvetica Neue"/>
              </a:rPr>
              <a:t>“The Lord is Salvation”</a:t>
            </a:r>
            <a:endParaRPr lang="en-SG" sz="4800"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120850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4000" b="-4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427F54-1CE4-4CA4-B75B-E30DA9C39E48}"/>
              </a:ext>
            </a:extLst>
          </p:cNvPr>
          <p:cNvSpPr/>
          <p:nvPr/>
        </p:nvSpPr>
        <p:spPr>
          <a:xfrm>
            <a:off x="3356102" y="144772"/>
            <a:ext cx="1867819" cy="611706"/>
          </a:xfrm>
          <a:prstGeom prst="rect">
            <a:avLst/>
          </a:prstGeom>
        </p:spPr>
        <p:txBody>
          <a:bodyPr wrap="none">
            <a:spAutoFit/>
          </a:bodyPr>
          <a:lstStyle/>
          <a:p>
            <a:pPr algn="ctr" defTabSz="410740" hangingPunct="0">
              <a:defRPr sz="3500"/>
            </a:pPr>
            <a:r>
              <a:rPr lang="en-SG" sz="3375" b="1" kern="0" dirty="0">
                <a:solidFill>
                  <a:srgbClr val="00A2FF">
                    <a:lumMod val="75000"/>
                  </a:srgbClr>
                </a:solidFill>
                <a:latin typeface="Arial Black" panose="020B0A04020102020204" pitchFamily="34" charset="0"/>
                <a:ea typeface="Helvetica Neue"/>
                <a:cs typeface="Helvetica Neue"/>
                <a:sym typeface="Helvetica Neue"/>
              </a:rPr>
              <a:t>HOSEA</a:t>
            </a:r>
          </a:p>
        </p:txBody>
      </p:sp>
      <p:sp>
        <p:nvSpPr>
          <p:cNvPr id="3" name="TextBox 2">
            <a:extLst>
              <a:ext uri="{FF2B5EF4-FFF2-40B4-BE49-F238E27FC236}">
                <a16:creationId xmlns:a16="http://schemas.microsoft.com/office/drawing/2014/main" id="{C7A4141F-75C9-4A34-B319-C50E31C384D4}"/>
              </a:ext>
            </a:extLst>
          </p:cNvPr>
          <p:cNvSpPr txBox="1"/>
          <p:nvPr/>
        </p:nvSpPr>
        <p:spPr>
          <a:xfrm>
            <a:off x="485655" y="4331163"/>
            <a:ext cx="8468337" cy="687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40" hangingPunct="0">
              <a:defRPr/>
            </a:pPr>
            <a:r>
              <a:rPr lang="en-US" sz="2000" b="1" kern="0" dirty="0">
                <a:solidFill>
                  <a:srgbClr val="000000"/>
                </a:solidFill>
                <a:latin typeface="Arial Black" panose="020B0A04020102020204" pitchFamily="34" charset="0"/>
                <a:ea typeface="Helvetica Neue"/>
                <a:cs typeface="Helvetica Neue"/>
                <a:sym typeface="Helvetica Neue"/>
              </a:rPr>
              <a:t>Insight into the hurt of God over human faithlessness, His suffering over human rebellion.</a:t>
            </a:r>
          </a:p>
        </p:txBody>
      </p:sp>
      <p:sp>
        <p:nvSpPr>
          <p:cNvPr id="4" name="TextBox 3">
            <a:extLst>
              <a:ext uri="{FF2B5EF4-FFF2-40B4-BE49-F238E27FC236}">
                <a16:creationId xmlns:a16="http://schemas.microsoft.com/office/drawing/2014/main" id="{46B5643E-3E18-48CA-9E3B-59E1704A04C1}"/>
              </a:ext>
            </a:extLst>
          </p:cNvPr>
          <p:cNvSpPr txBox="1"/>
          <p:nvPr/>
        </p:nvSpPr>
        <p:spPr>
          <a:xfrm>
            <a:off x="496964" y="5302190"/>
            <a:ext cx="6403997" cy="687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40" hangingPunct="0">
              <a:defRPr/>
            </a:pPr>
            <a:r>
              <a:rPr lang="en-US" sz="2000" b="1" kern="0" dirty="0">
                <a:solidFill>
                  <a:srgbClr val="000000"/>
                </a:solidFill>
                <a:latin typeface="Arial Black" panose="020B0A04020102020204" pitchFamily="34" charset="0"/>
                <a:ea typeface="Helvetica Neue"/>
                <a:cs typeface="Helvetica Neue"/>
                <a:sym typeface="Helvetica Neue"/>
              </a:rPr>
              <a:t>Faithful Hosea and faithless wife, chaps 1-3</a:t>
            </a:r>
          </a:p>
          <a:p>
            <a:pPr defTabSz="410740" hangingPunct="0">
              <a:defRPr/>
            </a:pPr>
            <a:r>
              <a:rPr lang="en-US" sz="2000" b="1" kern="0" dirty="0">
                <a:solidFill>
                  <a:srgbClr val="000000"/>
                </a:solidFill>
                <a:latin typeface="Arial Black" panose="020B0A04020102020204" pitchFamily="34" charset="0"/>
                <a:ea typeface="Helvetica Neue"/>
                <a:cs typeface="Helvetica Neue"/>
                <a:sym typeface="Helvetica Neue"/>
              </a:rPr>
              <a:t>Faithful God and faithless people, chaps 4-14</a:t>
            </a:r>
          </a:p>
        </p:txBody>
      </p:sp>
      <p:sp>
        <p:nvSpPr>
          <p:cNvPr id="5" name="Rectangle 4">
            <a:extLst>
              <a:ext uri="{FF2B5EF4-FFF2-40B4-BE49-F238E27FC236}">
                <a16:creationId xmlns:a16="http://schemas.microsoft.com/office/drawing/2014/main" id="{DD408A42-DE64-4CB0-9C92-5DC8B9C4AB06}"/>
              </a:ext>
            </a:extLst>
          </p:cNvPr>
          <p:cNvSpPr/>
          <p:nvPr/>
        </p:nvSpPr>
        <p:spPr>
          <a:xfrm>
            <a:off x="321471" y="637240"/>
            <a:ext cx="8693133" cy="3340915"/>
          </a:xfrm>
          <a:prstGeom prst="rect">
            <a:avLst/>
          </a:prstGeom>
        </p:spPr>
        <p:txBody>
          <a:bodyPr wrap="square">
            <a:spAutoFit/>
          </a:bodyPr>
          <a:lstStyle/>
          <a:p>
            <a:pPr marL="241087" indent="-241087" defTabSz="410740" hangingPunct="0">
              <a:buClr>
                <a:srgbClr val="00A2FF">
                  <a:lumMod val="75000"/>
                </a:srgbClr>
              </a:buClr>
              <a:buFontTx/>
              <a:buChar char="†"/>
              <a:defRPr sz="2300"/>
            </a:pPr>
            <a:r>
              <a:rPr lang="en-SG" sz="1759" kern="0" dirty="0">
                <a:solidFill>
                  <a:srgbClr val="000000"/>
                </a:solidFill>
                <a:latin typeface="Arial Black" panose="020B0A04020102020204" pitchFamily="34" charset="0"/>
                <a:ea typeface="Helvetica Neue"/>
                <a:cs typeface="Helvetica Neue"/>
                <a:sym typeface="Helvetica Neue"/>
              </a:rPr>
              <a:t>Hosea's troubles with his wife were like God's troubles with Israel.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The people in Israel were not loyal to God but Baal (husband of the soil) worship. Still, God loved them.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But they were very evil. </a:t>
            </a:r>
          </a:p>
          <a:p>
            <a:pPr defTabSz="410740" hangingPunct="0">
              <a:buClr>
                <a:srgbClr val="00A2FF">
                  <a:lumMod val="75000"/>
                </a:srgbClr>
              </a:buClr>
              <a:defRPr sz="2300"/>
            </a:pPr>
            <a:r>
              <a:rPr lang="en-SG" sz="1759" kern="0" dirty="0">
                <a:solidFill>
                  <a:srgbClr val="000000"/>
                </a:solidFill>
                <a:latin typeface="Arial Black" panose="020B0A04020102020204" pitchFamily="34" charset="0"/>
                <a:ea typeface="Helvetica Neue"/>
                <a:cs typeface="Helvetica Neue"/>
                <a:sym typeface="Helvetica Neue"/>
              </a:rPr>
              <a:t>   They worshipped God as if He were a Baal.</a:t>
            </a:r>
          </a:p>
          <a:p>
            <a:pPr defTabSz="410740" hangingPunct="0">
              <a:buClr>
                <a:srgbClr val="00A2FF">
                  <a:lumMod val="75000"/>
                </a:srgbClr>
              </a:buClr>
              <a:defRPr sz="2300"/>
            </a:pPr>
            <a:endParaRPr lang="en-SG" sz="1759" kern="0" dirty="0">
              <a:solidFill>
                <a:srgbClr val="000000"/>
              </a:solidFill>
              <a:latin typeface="Arial Black" panose="020B0A04020102020204" pitchFamily="34" charset="0"/>
              <a:ea typeface="Helvetica Neue"/>
              <a:cs typeface="Helvetica Neue"/>
              <a:sym typeface="Helvetica Neue"/>
            </a:endParaRPr>
          </a:p>
          <a:p>
            <a:pPr defTabSz="410740" hangingPunct="0">
              <a:buClr>
                <a:srgbClr val="00A2FF">
                  <a:lumMod val="75000"/>
                </a:srgbClr>
              </a:buClr>
              <a:defRPr sz="2300"/>
            </a:pPr>
            <a:r>
              <a:rPr lang="en-SG" sz="1759" kern="0" dirty="0">
                <a:solidFill>
                  <a:srgbClr val="000000"/>
                </a:solidFill>
                <a:latin typeface="Arial Black" panose="020B0A04020102020204" pitchFamily="34" charset="0"/>
                <a:ea typeface="Helvetica Neue"/>
                <a:cs typeface="Helvetica Neue"/>
                <a:sym typeface="Helvetica Neue"/>
              </a:rPr>
              <a:t>   Hosea called the people back to God but his warning was ignored.</a:t>
            </a:r>
          </a:p>
          <a:p>
            <a:pPr defTabSz="410740" hangingPunct="0">
              <a:buClr>
                <a:srgbClr val="00A2FF">
                  <a:lumMod val="75000"/>
                </a:srgbClr>
              </a:buClr>
              <a:defRPr sz="2300"/>
            </a:pPr>
            <a:r>
              <a:rPr lang="en-SG" sz="1759" kern="0" dirty="0">
                <a:solidFill>
                  <a:srgbClr val="000000"/>
                </a:solidFill>
                <a:latin typeface="Arial Black" panose="020B0A04020102020204" pitchFamily="34" charset="0"/>
                <a:ea typeface="Helvetica Neue"/>
                <a:cs typeface="Helvetica Neue"/>
                <a:sym typeface="Helvetica Neue"/>
              </a:rPr>
              <a:t>   So, God would punish them for their evil deeds.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   But afterwards, the people would trust in God again.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   They would confess their evil deeds to God.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   God would forgive them. </a:t>
            </a:r>
            <a:br>
              <a:rPr lang="en-SG" sz="1759" kern="0" dirty="0">
                <a:solidFill>
                  <a:srgbClr val="000000"/>
                </a:solidFill>
                <a:latin typeface="Arial Black" panose="020B0A04020102020204" pitchFamily="34" charset="0"/>
                <a:ea typeface="Helvetica Neue"/>
                <a:cs typeface="Helvetica Neue"/>
                <a:sym typeface="Helvetica Neue"/>
              </a:rPr>
            </a:br>
            <a:r>
              <a:rPr lang="en-SG" sz="1759" kern="0" dirty="0">
                <a:solidFill>
                  <a:srgbClr val="000000"/>
                </a:solidFill>
                <a:latin typeface="Arial Black" panose="020B0A04020102020204" pitchFamily="34" charset="0"/>
                <a:ea typeface="Helvetica Neue"/>
                <a:cs typeface="Helvetica Neue"/>
                <a:sym typeface="Helvetica Neue"/>
              </a:rPr>
              <a:t>   And He would love them again.</a:t>
            </a:r>
          </a:p>
        </p:txBody>
      </p:sp>
    </p:spTree>
    <p:extLst>
      <p:ext uri="{BB962C8B-B14F-4D97-AF65-F5344CB8AC3E}">
        <p14:creationId xmlns:p14="http://schemas.microsoft.com/office/powerpoint/2010/main" val="390674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3000" t="-5000" r="-3000" b="-5000"/>
          </a:stretch>
        </a:blipFill>
        <a:effectLst/>
      </p:bgPr>
    </p:bg>
    <p:spTree>
      <p:nvGrpSpPr>
        <p:cNvPr id="1" name=""/>
        <p:cNvGrpSpPr/>
        <p:nvPr/>
      </p:nvGrpSpPr>
      <p:grpSpPr>
        <a:xfrm>
          <a:off x="0" y="0"/>
          <a:ext cx="0" cy="0"/>
          <a:chOff x="0" y="0"/>
          <a:chExt cx="0" cy="0"/>
        </a:xfrm>
      </p:grpSpPr>
      <p:sp>
        <p:nvSpPr>
          <p:cNvPr id="6" name="JOEL…">
            <a:extLst>
              <a:ext uri="{FF2B5EF4-FFF2-40B4-BE49-F238E27FC236}">
                <a16:creationId xmlns:a16="http://schemas.microsoft.com/office/drawing/2014/main" id="{DB70D535-0BA7-4D7B-9E83-09768A7174D1}"/>
              </a:ext>
            </a:extLst>
          </p:cNvPr>
          <p:cNvSpPr txBox="1"/>
          <p:nvPr/>
        </p:nvSpPr>
        <p:spPr>
          <a:xfrm>
            <a:off x="428164" y="1181047"/>
            <a:ext cx="8287675" cy="47457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41087" indent="-241087" defTabSz="410740" hangingPunct="0">
              <a:buClr>
                <a:srgbClr val="00A2FF">
                  <a:lumMod val="75000"/>
                </a:srgbClr>
              </a:buClr>
              <a:buFontTx/>
              <a:buChar cha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Considered to be the most polished literary work among the prophetic writings.</a:t>
            </a:r>
          </a:p>
          <a:p>
            <a:pPr marL="241087" indent="-241087" defTabSz="410740" hangingPunct="0">
              <a:buClr>
                <a:srgbClr val="00A2FF">
                  <a:lumMod val="75000"/>
                </a:srgbClr>
              </a:buClr>
              <a:buFontTx/>
              <a:buChar char="†"/>
              <a:defRPr sz="2300"/>
            </a:pPr>
            <a:endPar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a:p>
            <a:pPr marL="241087" indent="-241087" defTabSz="410740" hangingPunct="0">
              <a:buClr>
                <a:srgbClr val="00A2FF">
                  <a:lumMod val="75000"/>
                </a:srgbClr>
              </a:buClr>
              <a:buFontTx/>
              <a:buChar cha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Careful &amp; well-developed imagery of, e.g. the locust plague (</a:t>
            </a:r>
            <a:r>
              <a:rPr lang="en-SG" sz="2531" b="1" i="1" kern="0" dirty="0">
                <a:solidFill>
                  <a:srgbClr val="000000"/>
                </a:solidFill>
                <a:latin typeface="Arial Black" panose="020B0A04020102020204" pitchFamily="34" charset="0"/>
                <a:ea typeface="Helvetica Neue"/>
                <a:cs typeface="Arabic Transparent" panose="02010000000000000000" pitchFamily="2" charset="-78"/>
                <a:sym typeface="Helvetica Neue"/>
              </a:rPr>
              <a:t>Chaps 1 &amp; 2</a:t>
            </a: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a:t>
            </a:r>
            <a:b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br>
            <a:endPar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a:p>
            <a:pPr marL="241087" indent="-241087" defTabSz="410740" hangingPunct="0">
              <a:buClr>
                <a:srgbClr val="00A2FF">
                  <a:lumMod val="75000"/>
                </a:srgbClr>
              </a:buClr>
              <a:buFontTx/>
              <a:buChar cha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Purpose: </a:t>
            </a:r>
          </a:p>
          <a:p>
            <a:pPr defTabSz="410740" hangingPunct="0">
              <a:buClr>
                <a:srgbClr val="00A2FF">
                  <a:lumMod val="75000"/>
                </a:srgbClr>
              </a:buCl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To warn against approaching judgment, </a:t>
            </a:r>
          </a:p>
          <a:p>
            <a:pPr defTabSz="410740" hangingPunct="0">
              <a:buClr>
                <a:srgbClr val="00A2FF">
                  <a:lumMod val="75000"/>
                </a:srgbClr>
              </a:buCl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to call the people to repentance &amp; </a:t>
            </a:r>
          </a:p>
          <a:p>
            <a:pPr defTabSz="410740" hangingPunct="0">
              <a:buClr>
                <a:srgbClr val="00A2FF">
                  <a:lumMod val="75000"/>
                </a:srgbClr>
              </a:buClr>
              <a:defRPr sz="2300"/>
            </a:pPr>
            <a:r>
              <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rPr>
              <a:t>to give God's people hope of the coming day of salvation that will follow the judgment.</a:t>
            </a:r>
          </a:p>
          <a:p>
            <a:pPr marL="241087" indent="-241087" defTabSz="410740" hangingPunct="0">
              <a:buClr>
                <a:srgbClr val="00A2FF">
                  <a:lumMod val="75000"/>
                </a:srgbClr>
              </a:buClr>
              <a:buFontTx/>
              <a:buChar char="†"/>
              <a:defRPr sz="2300"/>
            </a:pPr>
            <a:endParaRPr lang="en-SG" sz="2531"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p:txBody>
      </p:sp>
      <p:sp>
        <p:nvSpPr>
          <p:cNvPr id="7" name="Rectangle 6">
            <a:extLst>
              <a:ext uri="{FF2B5EF4-FFF2-40B4-BE49-F238E27FC236}">
                <a16:creationId xmlns:a16="http://schemas.microsoft.com/office/drawing/2014/main" id="{D0F60672-406B-4C42-B4A3-CDFCED9A7E97}"/>
              </a:ext>
            </a:extLst>
          </p:cNvPr>
          <p:cNvSpPr/>
          <p:nvPr/>
        </p:nvSpPr>
        <p:spPr>
          <a:xfrm>
            <a:off x="3698203" y="389960"/>
            <a:ext cx="1747594" cy="1390894"/>
          </a:xfrm>
          <a:prstGeom prst="rect">
            <a:avLst/>
          </a:prstGeom>
        </p:spPr>
        <p:txBody>
          <a:bodyPr wrap="none">
            <a:spAutoFit/>
          </a:bodyPr>
          <a:lstStyle/>
          <a:p>
            <a:pPr algn="ctr" defTabSz="410740" hangingPunct="0">
              <a:defRPr sz="3500"/>
            </a:pPr>
            <a:r>
              <a:rPr lang="en-SG" sz="4219" b="1" kern="0" dirty="0">
                <a:solidFill>
                  <a:srgbClr val="00A2FF">
                    <a:lumMod val="75000"/>
                  </a:srgbClr>
                </a:solidFill>
                <a:latin typeface="Arial Black" panose="020B0A04020102020204" pitchFamily="34" charset="0"/>
                <a:ea typeface="Helvetica Neue"/>
                <a:cs typeface="Helvetica Neue"/>
                <a:sym typeface="Helvetica Neue"/>
              </a:rPr>
              <a:t>JOEL</a:t>
            </a:r>
          </a:p>
          <a:p>
            <a:pPr algn="ctr" defTabSz="410740" hangingPunct="0">
              <a:defRPr sz="3500"/>
            </a:pPr>
            <a:endParaRPr lang="en-SG" sz="4219" b="1" kern="0" dirty="0">
              <a:solidFill>
                <a:srgbClr val="00A2FF">
                  <a:lumMod val="75000"/>
                </a:srgbClr>
              </a:solidFill>
              <a:latin typeface="Arial Black" panose="020B0A04020102020204" pitchFamily="34" charset="0"/>
              <a:ea typeface="Helvetica Neue"/>
              <a:cs typeface="Helvetica Neue"/>
              <a:sym typeface="Helvetica Neue"/>
            </a:endParaRPr>
          </a:p>
        </p:txBody>
      </p:sp>
    </p:spTree>
    <p:extLst>
      <p:ext uri="{BB962C8B-B14F-4D97-AF65-F5344CB8AC3E}">
        <p14:creationId xmlns:p14="http://schemas.microsoft.com/office/powerpoint/2010/main" val="788231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3000" t="-5000" r="-3000" b="-5000"/>
          </a:stretch>
        </a:blipFill>
        <a:effectLst/>
      </p:bgPr>
    </p:bg>
    <p:spTree>
      <p:nvGrpSpPr>
        <p:cNvPr id="1" name=""/>
        <p:cNvGrpSpPr/>
        <p:nvPr/>
      </p:nvGrpSpPr>
      <p:grpSpPr>
        <a:xfrm>
          <a:off x="0" y="0"/>
          <a:ext cx="0" cy="0"/>
          <a:chOff x="0" y="0"/>
          <a:chExt cx="0" cy="0"/>
        </a:xfrm>
      </p:grpSpPr>
      <p:sp>
        <p:nvSpPr>
          <p:cNvPr id="2" name="JOEL…">
            <a:extLst>
              <a:ext uri="{FF2B5EF4-FFF2-40B4-BE49-F238E27FC236}">
                <a16:creationId xmlns:a16="http://schemas.microsoft.com/office/drawing/2014/main" id="{2EC9A8C1-94FE-46CB-9CCE-B7B0FA234F1B}"/>
              </a:ext>
            </a:extLst>
          </p:cNvPr>
          <p:cNvSpPr txBox="1"/>
          <p:nvPr/>
        </p:nvSpPr>
        <p:spPr>
          <a:xfrm>
            <a:off x="225866" y="728939"/>
            <a:ext cx="8911828" cy="569803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41087" indent="-241087" defTabSz="410740" hangingPunct="0">
              <a:buClr>
                <a:srgbClr val="00A2FF">
                  <a:lumMod val="75000"/>
                </a:srgbClr>
              </a:buClr>
              <a:buFontTx/>
              <a:buChar char="†"/>
              <a:defRPr sz="2300"/>
            </a:pPr>
            <a:endPar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a:p>
            <a:pPr marL="241087" indent="-241087" defTabSz="410740" hangingPunct="0">
              <a:buClr>
                <a:srgbClr val="00A2FF">
                  <a:lumMod val="75000"/>
                </a:srgbClr>
              </a:buClr>
              <a:buFontTx/>
              <a:buChar char="†"/>
              <a:defRPr sz="2300"/>
            </a:pP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The Book of Joel describes some terrible events.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Joel called these events </a:t>
            </a:r>
            <a:r>
              <a:rPr lang="en-SG" sz="1828" b="1" i="1" kern="0" dirty="0">
                <a:solidFill>
                  <a:srgbClr val="000000"/>
                </a:solidFill>
                <a:latin typeface="Arial Black" panose="020B0A04020102020204" pitchFamily="34" charset="0"/>
                <a:ea typeface="Helvetica Neue"/>
                <a:cs typeface="Arabic Transparent" panose="02010000000000000000" pitchFamily="2" charset="-78"/>
                <a:sym typeface="Helvetica Neue"/>
              </a:rPr>
              <a:t>'the Day of God</a:t>
            </a: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A terrible army would attack Jerusalem.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They would destroy everything. Nobody could escape from this army.</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So, the people must confess their evil deeds to God.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Even when these terrible things happen, they must ask God to save them.</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Then, God will be kind to his people. He will hear their prayers.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He will cause this terrible army to leave. He will provide food for his people. </a:t>
            </a:r>
          </a:p>
          <a:p>
            <a:pPr marL="241087" indent="-241087" defTabSz="410740" hangingPunct="0">
              <a:buClr>
                <a:srgbClr val="00A2FF">
                  <a:lumMod val="75000"/>
                </a:srgbClr>
              </a:buClr>
              <a:buFontTx/>
              <a:buChar char="†"/>
              <a:defRPr sz="2300"/>
            </a:pPr>
            <a:endPar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a:p>
            <a:pPr marL="241087" indent="-241087" defTabSz="410740" hangingPunct="0">
              <a:buClr>
                <a:srgbClr val="00A2FF">
                  <a:lumMod val="75000"/>
                </a:srgbClr>
              </a:buClr>
              <a:buFontTx/>
              <a:buChar char="†"/>
              <a:defRPr sz="2300"/>
            </a:pP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And He will send His Spirit on all people - universal outpouring of the Holy Spirit, Joel 2:28-29</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Thus, often called "</a:t>
            </a:r>
            <a:r>
              <a:rPr lang="en-SG" sz="1828" b="1" i="1" kern="0" dirty="0">
                <a:solidFill>
                  <a:srgbClr val="000000"/>
                </a:solidFill>
                <a:latin typeface="Arial Black" panose="020B0A04020102020204" pitchFamily="34" charset="0"/>
                <a:ea typeface="Helvetica Neue"/>
                <a:cs typeface="Arabic Transparent" panose="02010000000000000000" pitchFamily="2" charset="-78"/>
                <a:sym typeface="Helvetica Neue"/>
              </a:rPr>
              <a:t>The prophet of the Pentecost</a:t>
            </a: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endPar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endParaRPr>
          </a:p>
          <a:p>
            <a:pPr marL="241087" indent="-241087" defTabSz="410740" hangingPunct="0">
              <a:buClr>
                <a:srgbClr val="00A2FF">
                  <a:lumMod val="75000"/>
                </a:srgbClr>
              </a:buClr>
              <a:buFontTx/>
              <a:buChar char="†"/>
              <a:defRPr sz="2300"/>
            </a:pP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God will also punish the nations that attack Jerusalem (</a:t>
            </a:r>
            <a:r>
              <a:rPr lang="en-SG" sz="1828" b="1" i="1" kern="0" dirty="0">
                <a:solidFill>
                  <a:srgbClr val="000000"/>
                </a:solidFill>
                <a:latin typeface="Arial Black" panose="020B0A04020102020204" pitchFamily="34" charset="0"/>
                <a:ea typeface="Helvetica Neue"/>
                <a:cs typeface="Arabic Transparent" panose="02010000000000000000" pitchFamily="2" charset="-78"/>
                <a:sym typeface="Helvetica Neue"/>
              </a:rPr>
              <a:t>Joel 3:1-16</a:t>
            </a: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 </a:t>
            </a:r>
            <a:b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br>
            <a:r>
              <a:rPr lang="en-SG" sz="1828" kern="0" dirty="0">
                <a:solidFill>
                  <a:srgbClr val="000000"/>
                </a:solidFill>
                <a:latin typeface="Arial Black" panose="020B0A04020102020204" pitchFamily="34" charset="0"/>
                <a:ea typeface="Helvetica Neue"/>
                <a:cs typeface="Arabic Transparent" panose="02010000000000000000" pitchFamily="2" charset="-78"/>
                <a:sym typeface="Helvetica Neue"/>
              </a:rPr>
              <a:t>But God will protect His own people always.</a:t>
            </a:r>
          </a:p>
        </p:txBody>
      </p:sp>
      <p:sp>
        <p:nvSpPr>
          <p:cNvPr id="3" name="Rectangle 2">
            <a:extLst>
              <a:ext uri="{FF2B5EF4-FFF2-40B4-BE49-F238E27FC236}">
                <a16:creationId xmlns:a16="http://schemas.microsoft.com/office/drawing/2014/main" id="{79651C6A-F206-48B3-87DD-07674B3E6725}"/>
              </a:ext>
            </a:extLst>
          </p:cNvPr>
          <p:cNvSpPr/>
          <p:nvPr/>
        </p:nvSpPr>
        <p:spPr>
          <a:xfrm>
            <a:off x="3775952" y="52278"/>
            <a:ext cx="1592103" cy="676660"/>
          </a:xfrm>
          <a:prstGeom prst="rect">
            <a:avLst/>
          </a:prstGeom>
        </p:spPr>
        <p:txBody>
          <a:bodyPr wrap="none">
            <a:spAutoFit/>
          </a:bodyPr>
          <a:lstStyle/>
          <a:p>
            <a:pPr algn="ctr" defTabSz="410740" hangingPunct="0">
              <a:defRPr sz="3500"/>
            </a:pPr>
            <a:r>
              <a:rPr lang="en-SG" sz="3797" b="1" kern="0" dirty="0">
                <a:solidFill>
                  <a:srgbClr val="00A2FF">
                    <a:lumMod val="75000"/>
                  </a:srgbClr>
                </a:solidFill>
                <a:latin typeface="Arial Black" panose="020B0A04020102020204" pitchFamily="34" charset="0"/>
                <a:ea typeface="Helvetica Neue"/>
                <a:cs typeface="Helvetica Neue"/>
                <a:sym typeface="Helvetica Neue"/>
              </a:rPr>
              <a:t>JOEL</a:t>
            </a:r>
          </a:p>
        </p:txBody>
      </p:sp>
    </p:spTree>
    <p:extLst>
      <p:ext uri="{BB962C8B-B14F-4D97-AF65-F5344CB8AC3E}">
        <p14:creationId xmlns:p14="http://schemas.microsoft.com/office/powerpoint/2010/main" val="69115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AMOS…">
            <a:extLst>
              <a:ext uri="{FF2B5EF4-FFF2-40B4-BE49-F238E27FC236}">
                <a16:creationId xmlns:a16="http://schemas.microsoft.com/office/drawing/2014/main" id="{8B28622C-339B-4642-A980-6D8CFC8F0784}"/>
              </a:ext>
            </a:extLst>
          </p:cNvPr>
          <p:cNvSpPr txBox="1"/>
          <p:nvPr/>
        </p:nvSpPr>
        <p:spPr>
          <a:xfrm>
            <a:off x="167784" y="1652929"/>
            <a:ext cx="8808431" cy="509902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342891" marR="0" lvl="0" indent="-342891" algn="l" defTabSz="410740" rtl="0" eaLnBrk="1" fontAlgn="auto" latinLnBrk="0" hangingPunct="0">
              <a:lnSpc>
                <a:spcPct val="100000"/>
              </a:lnSpc>
              <a:spcBef>
                <a:spcPts val="0"/>
              </a:spcBef>
              <a:spcAft>
                <a:spcPts val="0"/>
              </a:spcAft>
              <a:buClr>
                <a:srgbClr val="00A2FF">
                  <a:lumMod val="75000"/>
                </a:srgbClr>
              </a:buClr>
              <a:buSzTx/>
              <a:buFont typeface="Arial" panose="020B0604020202020204" pitchFamily="34" charset="0"/>
              <a:buChar char="•"/>
              <a:tabLst/>
              <a:defRPr sz="2500"/>
            </a:pPr>
            <a:r>
              <a:rPr kumimoji="0" lang="en-SG" sz="2800" b="1" i="0" u="none" strike="noStrike" kern="1200" cap="none" spc="0" normalizeH="0" baseline="0" noProof="0" dirty="0">
                <a:ln>
                  <a:noFill/>
                </a:ln>
                <a:solidFill>
                  <a:srgbClr val="000000"/>
                </a:solidFill>
                <a:effectLst/>
                <a:uLnTx/>
                <a:uFillTx/>
                <a:latin typeface="Arial Black" panose="020B0A04020102020204" pitchFamily="34" charset="0"/>
              </a:rPr>
              <a:t>Prophet of justice &amp; righteousness. Concern for social justice.</a:t>
            </a:r>
          </a:p>
          <a:p>
            <a:pPr marL="342891" marR="0" lvl="0" indent="-342891" algn="l" defTabSz="410740" rtl="0" eaLnBrk="1" fontAlgn="auto" latinLnBrk="0" hangingPunct="0">
              <a:lnSpc>
                <a:spcPct val="100000"/>
              </a:lnSpc>
              <a:spcBef>
                <a:spcPts val="0"/>
              </a:spcBef>
              <a:spcAft>
                <a:spcPts val="0"/>
              </a:spcAft>
              <a:buClr>
                <a:srgbClr val="00A2FF">
                  <a:lumMod val="75000"/>
                </a:srgbClr>
              </a:buClr>
              <a:buSzTx/>
              <a:buFont typeface="Arial" panose="020B0604020202020204" pitchFamily="34" charset="0"/>
              <a:buChar char="•"/>
              <a:tabLst/>
              <a:defRPr sz="2500"/>
            </a:pPr>
            <a:endParaRPr kumimoji="0" lang="en-SG" sz="2800" b="1" i="0" u="none" strike="noStrike" kern="1200" cap="none" spc="0" normalizeH="0" baseline="0" noProof="0" dirty="0">
              <a:ln>
                <a:noFill/>
              </a:ln>
              <a:solidFill>
                <a:srgbClr val="000000"/>
              </a:solidFill>
              <a:effectLst/>
              <a:uLnTx/>
              <a:uFillTx/>
              <a:latin typeface="Arial Black" panose="020B0A04020102020204" pitchFamily="34" charset="0"/>
            </a:endParaRPr>
          </a:p>
          <a:p>
            <a:pPr marL="342891" marR="0" lvl="0" indent="-342891" algn="l" defTabSz="410740" rtl="0" eaLnBrk="1" fontAlgn="auto" latinLnBrk="0" hangingPunct="0">
              <a:lnSpc>
                <a:spcPct val="100000"/>
              </a:lnSpc>
              <a:spcBef>
                <a:spcPts val="0"/>
              </a:spcBef>
              <a:spcAft>
                <a:spcPts val="0"/>
              </a:spcAft>
              <a:buClr>
                <a:srgbClr val="00A2FF">
                  <a:lumMod val="75000"/>
                </a:srgbClr>
              </a:buClr>
              <a:buSzTx/>
              <a:buFont typeface="Arial" panose="020B0604020202020204" pitchFamily="34" charset="0"/>
              <a:buChar char="•"/>
              <a:tabLst/>
              <a:defRPr sz="2500"/>
            </a:pPr>
            <a:r>
              <a:rPr kumimoji="0" lang="en-SG" sz="2800" b="1" i="0" u="none" strike="noStrike" kern="1200" cap="none" spc="0" normalizeH="0" baseline="0" noProof="0" dirty="0">
                <a:ln>
                  <a:noFill/>
                </a:ln>
                <a:solidFill>
                  <a:srgbClr val="000000"/>
                </a:solidFill>
                <a:effectLst/>
                <a:uLnTx/>
                <a:uFillTx/>
                <a:latin typeface="Arial Black" panose="020B0A04020102020204" pitchFamily="34" charset="0"/>
              </a:rPr>
              <a:t>After exile, Israel shall be exalted above the gentiles.</a:t>
            </a:r>
          </a:p>
          <a:p>
            <a:pPr marL="0" marR="0" lvl="0" indent="0" algn="l" defTabSz="410740" rtl="0" eaLnBrk="1" fontAlgn="auto" latinLnBrk="0" hangingPunct="0">
              <a:lnSpc>
                <a:spcPct val="100000"/>
              </a:lnSpc>
              <a:spcBef>
                <a:spcPts val="0"/>
              </a:spcBef>
              <a:spcAft>
                <a:spcPts val="0"/>
              </a:spcAft>
              <a:buClr>
                <a:srgbClr val="00A2FF">
                  <a:lumMod val="75000"/>
                </a:srgbClr>
              </a:buClr>
              <a:buSzTx/>
              <a:buFontTx/>
              <a:buNone/>
              <a:tabLst/>
              <a:defRPr sz="2500"/>
            </a:pPr>
            <a:endParaRPr kumimoji="0" lang="en-SG" sz="3333"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endParaRPr>
          </a:p>
          <a:p>
            <a:pPr marL="342891" marR="0" lvl="0" indent="-342891" algn="l" defTabSz="410740" rtl="0" eaLnBrk="1" fontAlgn="auto" latinLnBrk="0" hangingPunct="0">
              <a:lnSpc>
                <a:spcPct val="100000"/>
              </a:lnSpc>
              <a:spcBef>
                <a:spcPts val="0"/>
              </a:spcBef>
              <a:spcAft>
                <a:spcPts val="0"/>
              </a:spcAft>
              <a:buClr>
                <a:srgbClr val="00A2FF">
                  <a:lumMod val="75000"/>
                </a:srgbClr>
              </a:buClr>
              <a:buSzTx/>
              <a:buFont typeface="Arial" panose="020B0604020202020204" pitchFamily="34" charset="0"/>
              <a:buChar char="•"/>
              <a:tabLst/>
              <a:defRPr sz="2500"/>
            </a:pPr>
            <a:r>
              <a:rPr kumimoji="0" lang="en-SG" sz="3333"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rPr>
              <a:t>Key 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rPr>
              <a:t>	</a:t>
            </a:r>
            <a: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t> For thus says the Lord to the house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rPr>
              <a:t>	 “Seek Me and live; Amos 5:4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srgbClr val="000000"/>
              </a:solidFill>
              <a:effectLst/>
              <a:uLnTx/>
              <a:uFillTx/>
              <a:latin typeface="Arial Black" panose="020B0A04020102020204" pitchFamily="34" charset="0"/>
            </a:endParaRPr>
          </a:p>
          <a:p>
            <a:pPr marL="800080" marR="0" lvl="1" indent="-342891" algn="l" defTabSz="914400" rtl="0" eaLnBrk="1" fontAlgn="auto" latinLnBrk="0" hangingPunct="1">
              <a:lnSpc>
                <a:spcPct val="100000"/>
              </a:lnSpc>
              <a:spcBef>
                <a:spcPts val="0"/>
              </a:spcBef>
              <a:spcAft>
                <a:spcPts val="0"/>
              </a:spcAft>
              <a:buClrTx/>
              <a:buSzTx/>
              <a:buFont typeface="+mj-lt"/>
              <a:buAutoNum type="arabicPeriod"/>
              <a:tabLst/>
              <a:defRPr/>
            </a:pPr>
            <a:r>
              <a:rPr kumimoji="0" lang="en-SG" sz="2400"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rPr>
              <a:t>The Lord roars, chap 1-9:10</a:t>
            </a:r>
          </a:p>
          <a:p>
            <a:pPr marL="800080" marR="0" lvl="1" indent="-342891" algn="l" defTabSz="914400" rtl="0" eaLnBrk="1" fontAlgn="auto" latinLnBrk="0" hangingPunct="1">
              <a:lnSpc>
                <a:spcPct val="100000"/>
              </a:lnSpc>
              <a:spcBef>
                <a:spcPts val="0"/>
              </a:spcBef>
              <a:spcAft>
                <a:spcPts val="0"/>
              </a:spcAft>
              <a:buClrTx/>
              <a:buSzTx/>
              <a:buFont typeface="+mj-lt"/>
              <a:buAutoNum type="arabicPeriod"/>
              <a:tabLst/>
              <a:defRPr/>
            </a:pPr>
            <a:r>
              <a:rPr kumimoji="0" lang="en-SG" sz="2400"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rPr>
              <a:t>The Lord restores, chap 9:11-15</a:t>
            </a:r>
            <a:endParaRPr kumimoji="0" lang="en-SG" sz="3333" b="1" i="0" u="none" strike="noStrike" kern="0" cap="none" spc="0" normalizeH="0" baseline="0" noProof="0" dirty="0">
              <a:ln>
                <a:solidFill>
                  <a:srgbClr val="FFFFFF"/>
                </a:solidFill>
              </a:ln>
              <a:solidFill>
                <a:srgbClr val="000000"/>
              </a:solidFill>
              <a:effectLst/>
              <a:uLnTx/>
              <a:uFillTx/>
              <a:latin typeface="Arial Black" panose="020B0A04020102020204" pitchFamily="34" charset="0"/>
              <a:ea typeface="Helvetica Neue"/>
              <a:cs typeface="Helvetica Neue"/>
              <a:sym typeface="Helvetica Neue"/>
            </a:endParaRPr>
          </a:p>
        </p:txBody>
      </p:sp>
      <p:sp>
        <p:nvSpPr>
          <p:cNvPr id="5" name="Rectangle 4">
            <a:extLst>
              <a:ext uri="{FF2B5EF4-FFF2-40B4-BE49-F238E27FC236}">
                <a16:creationId xmlns:a16="http://schemas.microsoft.com/office/drawing/2014/main" id="{60EECC7F-AE2B-4379-BC10-2982E0107544}"/>
              </a:ext>
            </a:extLst>
          </p:cNvPr>
          <p:cNvSpPr/>
          <p:nvPr/>
        </p:nvSpPr>
        <p:spPr>
          <a:xfrm>
            <a:off x="2272847" y="3"/>
            <a:ext cx="4512774" cy="1292213"/>
          </a:xfrm>
          <a:prstGeom prst="rect">
            <a:avLst/>
          </a:prstGeom>
        </p:spPr>
        <p:txBody>
          <a:bodyPr wrap="none">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797"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AMOS</a:t>
            </a:r>
          </a:p>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4000" b="0"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(burden bearer)</a:t>
            </a:r>
          </a:p>
        </p:txBody>
      </p:sp>
    </p:spTree>
    <p:extLst>
      <p:ext uri="{BB962C8B-B14F-4D97-AF65-F5344CB8AC3E}">
        <p14:creationId xmlns:p14="http://schemas.microsoft.com/office/powerpoint/2010/main" val="201480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AMOS…">
            <a:extLst>
              <a:ext uri="{FF2B5EF4-FFF2-40B4-BE49-F238E27FC236}">
                <a16:creationId xmlns:a16="http://schemas.microsoft.com/office/drawing/2014/main" id="{2ADD64E6-944E-45B2-B6E8-BE531892F06E}"/>
              </a:ext>
            </a:extLst>
          </p:cNvPr>
          <p:cNvSpPr txBox="1"/>
          <p:nvPr/>
        </p:nvSpPr>
        <p:spPr>
          <a:xfrm>
            <a:off x="167784" y="1292216"/>
            <a:ext cx="8808431" cy="530433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r>
              <a:rPr kumimoji="0" lang="en-SG" sz="2000" b="1"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In Joel: </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people were </a:t>
            </a:r>
            <a:r>
              <a:rPr kumimoji="0" lang="en-SG" sz="2000" b="0" i="0" u="sng"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plagued by locusts</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t>
            </a:r>
          </a:p>
          <a:p>
            <a:pPr marL="0" marR="0" lvl="0" indent="0" algn="l" defTabSz="410740" rtl="0" eaLnBrk="1" fontAlgn="auto" latinLnBrk="0" hangingPunct="0">
              <a:lnSpc>
                <a:spcPct val="100000"/>
              </a:lnSpc>
              <a:spcBef>
                <a:spcPts val="0"/>
              </a:spcBef>
              <a:spcAft>
                <a:spcPts val="0"/>
              </a:spcAft>
              <a:buClr>
                <a:srgbClr val="00A2FF">
                  <a:lumMod val="75000"/>
                </a:srgbClr>
              </a:buClr>
              <a:buSzTx/>
              <a:buFontTx/>
              <a:buNone/>
              <a:tabLst/>
              <a:defRPr sz="2500"/>
            </a:pPr>
            <a:endPar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r>
              <a:rPr kumimoji="0" lang="en-SG" sz="2000" b="1"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In Amos: </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The people were </a:t>
            </a:r>
            <a:r>
              <a:rPr kumimoji="0" lang="en-SG" sz="2000" b="0" i="0" u="sng"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prospering</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 Chosen to expose </a:t>
            </a:r>
            <a:r>
              <a:rPr kumimoji="0" lang="en-SG" sz="2000" b="0" i="1" u="sng"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false spirituality </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in the 10 northern tribes though he was from Judah.</a:t>
            </a:r>
            <a:b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br>
            <a:endPar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Witnessed against those who subordinated human need &amp; dignity to the pursuit of wealth &amp; pleasure.</a:t>
            </a:r>
            <a:b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b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Warned against civil religion that equates national success with the favour of God.</a:t>
            </a:r>
            <a:b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br>
            <a:endPar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Amos looked after sheep. But God sent Amos with a message to his nation.  </a:t>
            </a:r>
            <a:r>
              <a:rPr kumimoji="0" lang="en-SG" sz="2000" b="1" i="1"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1 </a:t>
            </a:r>
            <a:r>
              <a:rPr kumimoji="0" lang="en-SG" sz="2000" b="1" i="1" u="none" strike="noStrike" kern="0" cap="none" spc="0" normalizeH="0" baseline="0" noProof="0" dirty="0" err="1">
                <a:ln>
                  <a:noFill/>
                </a:ln>
                <a:solidFill>
                  <a:srgbClr val="000000"/>
                </a:solidFill>
                <a:effectLst/>
                <a:uLnTx/>
                <a:uFillTx/>
                <a:latin typeface="Arial Black" panose="020B0A04020102020204" pitchFamily="34" charset="0"/>
                <a:ea typeface="Helvetica Neue"/>
                <a:cs typeface="Helvetica Neue"/>
                <a:sym typeface="Helvetica Neue"/>
              </a:rPr>
              <a:t>Cor</a:t>
            </a:r>
            <a:r>
              <a:rPr kumimoji="0" lang="en-SG" sz="2000" b="1" i="1"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 1:27</a:t>
            </a:r>
          </a:p>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endPar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endParaRPr>
          </a:p>
          <a:p>
            <a:pPr marL="241087" marR="0" lvl="0" indent="-241087" algn="l" defTabSz="410740" rtl="0" eaLnBrk="1" fontAlgn="auto" latinLnBrk="0" hangingPunct="0">
              <a:lnSpc>
                <a:spcPct val="100000"/>
              </a:lnSpc>
              <a:spcBef>
                <a:spcPts val="0"/>
              </a:spcBef>
              <a:spcAft>
                <a:spcPts val="0"/>
              </a:spcAft>
              <a:buClr>
                <a:srgbClr val="00A2FF">
                  <a:lumMod val="75000"/>
                </a:srgbClr>
              </a:buClr>
              <a:buSzTx/>
              <a:buFontTx/>
              <a:buChar char="†"/>
              <a:tabLst/>
              <a:defRPr sz="2500"/>
            </a:pP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Prediction that Israel and other neighbouring nations will be punished by conquerors from the north, and of the </a:t>
            </a:r>
            <a:r>
              <a:rPr kumimoji="0" lang="en-SG" sz="2000" b="0" i="0" u="none" strike="noStrike" kern="0" cap="none" spc="0" normalizeH="0" baseline="0" noProof="0" dirty="0" err="1">
                <a:ln>
                  <a:noFill/>
                </a:ln>
                <a:solidFill>
                  <a:srgbClr val="000000"/>
                </a:solidFill>
                <a:effectLst/>
                <a:uLnTx/>
                <a:uFillTx/>
                <a:latin typeface="Arial Black" panose="020B0A04020102020204" pitchFamily="34" charset="0"/>
                <a:ea typeface="Helvetica Neue"/>
                <a:cs typeface="Helvetica Neue"/>
                <a:sym typeface="Helvetica Neue"/>
              </a:rPr>
              <a:t>fulfillment</a:t>
            </a:r>
            <a:r>
              <a:rPr kumimoji="0" lang="en-SG" sz="2000" b="0" i="0" u="none" strike="noStrike" kern="0" cap="none" spc="0" normalizeH="0" baseline="0" noProof="0" dirty="0">
                <a:ln>
                  <a:noFill/>
                </a:ln>
                <a:solidFill>
                  <a:srgbClr val="000000"/>
                </a:solidFill>
                <a:effectLst/>
                <a:uLnTx/>
                <a:uFillTx/>
                <a:latin typeface="Arial Black" panose="020B0A04020102020204" pitchFamily="34" charset="0"/>
                <a:ea typeface="Helvetica Neue"/>
                <a:cs typeface="Helvetica Neue"/>
                <a:sym typeface="Helvetica Neue"/>
              </a:rPr>
              <a:t> of the Messiah's kingdom.</a:t>
            </a:r>
          </a:p>
        </p:txBody>
      </p:sp>
      <p:sp>
        <p:nvSpPr>
          <p:cNvPr id="3" name="Rectangle 2">
            <a:extLst>
              <a:ext uri="{FF2B5EF4-FFF2-40B4-BE49-F238E27FC236}">
                <a16:creationId xmlns:a16="http://schemas.microsoft.com/office/drawing/2014/main" id="{82CCA8BC-0D5C-441D-8372-889F308DC218}"/>
              </a:ext>
            </a:extLst>
          </p:cNvPr>
          <p:cNvSpPr/>
          <p:nvPr/>
        </p:nvSpPr>
        <p:spPr>
          <a:xfrm>
            <a:off x="2487649" y="3"/>
            <a:ext cx="4083169" cy="1230658"/>
          </a:xfrm>
          <a:prstGeom prst="rect">
            <a:avLst/>
          </a:prstGeom>
        </p:spPr>
        <p:txBody>
          <a:bodyPr wrap="none">
            <a:spAutoFit/>
          </a:bodyPr>
          <a:lstStyle/>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797" b="1"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AMOS</a:t>
            </a:r>
          </a:p>
          <a:p>
            <a:pPr marL="0" marR="0" lvl="0" indent="0" algn="ctr" defTabSz="410740" rtl="0" eaLnBrk="1" fontAlgn="auto" latinLnBrk="0" hangingPunct="0">
              <a:lnSpc>
                <a:spcPct val="100000"/>
              </a:lnSpc>
              <a:spcBef>
                <a:spcPts val="0"/>
              </a:spcBef>
              <a:spcAft>
                <a:spcPts val="0"/>
              </a:spcAft>
              <a:buClrTx/>
              <a:buSzTx/>
              <a:buFontTx/>
              <a:buNone/>
              <a:tabLst/>
              <a:defRPr sz="3500"/>
            </a:pPr>
            <a:r>
              <a:rPr kumimoji="0" lang="en-SG" sz="3600" b="0" i="0" u="none" strike="noStrike" kern="0" cap="none" spc="0" normalizeH="0" baseline="0" noProof="0" dirty="0">
                <a:ln>
                  <a:noFill/>
                </a:ln>
                <a:solidFill>
                  <a:srgbClr val="00A2FF">
                    <a:lumMod val="75000"/>
                  </a:srgbClr>
                </a:solidFill>
                <a:effectLst/>
                <a:uLnTx/>
                <a:uFillTx/>
                <a:latin typeface="Arial Black" panose="020B0A04020102020204" pitchFamily="34" charset="0"/>
                <a:ea typeface="Helvetica Neue"/>
                <a:cs typeface="Helvetica Neue"/>
                <a:sym typeface="Helvetica Neue"/>
              </a:rPr>
              <a:t>(burden bearer)</a:t>
            </a:r>
          </a:p>
        </p:txBody>
      </p:sp>
    </p:spTree>
    <p:extLst>
      <p:ext uri="{BB962C8B-B14F-4D97-AF65-F5344CB8AC3E}">
        <p14:creationId xmlns:p14="http://schemas.microsoft.com/office/powerpoint/2010/main" val="118602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1451</Words>
  <Application>Microsoft Office PowerPoint</Application>
  <PresentationFormat>On-screen Show (4:3)</PresentationFormat>
  <Paragraphs>358</Paragraphs>
  <Slides>33</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Helvetica Light</vt:lpstr>
      <vt:lpstr>Helvetica Neue Light</vt:lpstr>
      <vt:lpstr>Helvetica Neue Medium</vt:lpstr>
      <vt:lpstr>Arabic Transparent</vt:lpstr>
      <vt:lpstr>Arial</vt:lpstr>
      <vt:lpstr>Arial Black</vt:lpstr>
      <vt:lpstr>Calibri</vt:lpstr>
      <vt:lpstr>Helvetica Neue</vt:lpstr>
      <vt:lpstr>Trebuchet MS</vt:lpstr>
      <vt:lpstr>Wingdings 3</vt:lpstr>
      <vt:lpstr>White</vt:lpstr>
      <vt:lpstr>1_Facet</vt:lpstr>
      <vt:lpstr>PowerPoint Presentation</vt:lpstr>
      <vt:lpstr>PowerPoint Presentation</vt:lpstr>
      <vt:lpstr>THE 12 MINOR PROPHETS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Sow Hoe Leong</dc:creator>
  <cp:lastModifiedBy>Jagadeesh</cp:lastModifiedBy>
  <cp:revision>13</cp:revision>
  <dcterms:created xsi:type="dcterms:W3CDTF">2018-04-29T06:47:57Z</dcterms:created>
  <dcterms:modified xsi:type="dcterms:W3CDTF">2018-05-07T04:25:10Z</dcterms:modified>
</cp:coreProperties>
</file>