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3" r:id="rId2"/>
  </p:sldMasterIdLst>
  <p:notesMasterIdLst>
    <p:notesMasterId r:id="rId20"/>
  </p:notesMasterIdLst>
  <p:sldIdLst>
    <p:sldId id="406" r:id="rId3"/>
    <p:sldId id="407" r:id="rId4"/>
    <p:sldId id="408" r:id="rId5"/>
    <p:sldId id="364" r:id="rId6"/>
    <p:sldId id="393" r:id="rId7"/>
    <p:sldId id="394" r:id="rId8"/>
    <p:sldId id="257" r:id="rId9"/>
    <p:sldId id="295" r:id="rId10"/>
    <p:sldId id="409" r:id="rId11"/>
    <p:sldId id="296" r:id="rId12"/>
    <p:sldId id="410" r:id="rId13"/>
    <p:sldId id="411" r:id="rId14"/>
    <p:sldId id="297" r:id="rId15"/>
    <p:sldId id="298" r:id="rId16"/>
    <p:sldId id="412" r:id="rId17"/>
    <p:sldId id="413" r:id="rId18"/>
    <p:sldId id="414"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HOLY BIBLE - AN OVERVIEW" id="{B88FE572-CDBC-4A52-A2AA-71B4729A829A}">
          <p14:sldIdLst>
            <p14:sldId id="406"/>
            <p14:sldId id="407"/>
            <p14:sldId id="408"/>
            <p14:sldId id="364"/>
            <p14:sldId id="393"/>
            <p14:sldId id="394"/>
            <p14:sldId id="257"/>
            <p14:sldId id="295"/>
            <p14:sldId id="409"/>
            <p14:sldId id="296"/>
            <p14:sldId id="410"/>
            <p14:sldId id="411"/>
            <p14:sldId id="297"/>
            <p14:sldId id="298"/>
            <p14:sldId id="412"/>
            <p14:sldId id="413"/>
            <p14:sldId id="414"/>
          </p14:sldIdLst>
        </p14:section>
        <p14:section name="OLD TESTAMENT" id="{94D79AC5-9020-4A5F-A50D-2A0F68597ED8}">
          <p14:sldIdLst/>
        </p14:section>
        <p14:section name="NEW TESTAMENT" id="{7CE94479-DA69-4298-B742-0CE5A66F0964}">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78" y="90"/>
      </p:cViewPr>
      <p:guideLst>
        <p:guide orient="horz" pos="3072"/>
        <p:guide pos="409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684880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man &amp; woman in marriage</a:t>
            </a:r>
          </a:p>
        </p:txBody>
      </p:sp>
    </p:spTree>
    <p:extLst>
      <p:ext uri="{BB962C8B-B14F-4D97-AF65-F5344CB8AC3E}">
        <p14:creationId xmlns:p14="http://schemas.microsoft.com/office/powerpoint/2010/main" val="90796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visions, thrones, chariots</a:t>
            </a:r>
          </a:p>
        </p:txBody>
      </p:sp>
    </p:spTree>
    <p:extLst>
      <p:ext uri="{BB962C8B-B14F-4D97-AF65-F5344CB8AC3E}">
        <p14:creationId xmlns:p14="http://schemas.microsoft.com/office/powerpoint/2010/main" val="410111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visions, thrones, chariots</a:t>
            </a:r>
          </a:p>
        </p:txBody>
      </p:sp>
    </p:spTree>
    <p:extLst>
      <p:ext uri="{BB962C8B-B14F-4D97-AF65-F5344CB8AC3E}">
        <p14:creationId xmlns:p14="http://schemas.microsoft.com/office/powerpoint/2010/main" val="128094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visions, thrones, chariots</a:t>
            </a:r>
          </a:p>
        </p:txBody>
      </p:sp>
    </p:spTree>
    <p:extLst>
      <p:ext uri="{BB962C8B-B14F-4D97-AF65-F5344CB8AC3E}">
        <p14:creationId xmlns:p14="http://schemas.microsoft.com/office/powerpoint/2010/main" val="111055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visions, thrones, chariots</a:t>
            </a:r>
          </a:p>
        </p:txBody>
      </p:sp>
    </p:spTree>
    <p:extLst>
      <p:ext uri="{BB962C8B-B14F-4D97-AF65-F5344CB8AC3E}">
        <p14:creationId xmlns:p14="http://schemas.microsoft.com/office/powerpoint/2010/main" val="82969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man &amp; woman in marriage</a:t>
            </a:r>
          </a:p>
        </p:txBody>
      </p:sp>
    </p:spTree>
    <p:extLst>
      <p:ext uri="{BB962C8B-B14F-4D97-AF65-F5344CB8AC3E}">
        <p14:creationId xmlns:p14="http://schemas.microsoft.com/office/powerpoint/2010/main" val="117691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man &amp; woman in marriage</a:t>
            </a:r>
          </a:p>
        </p:txBody>
      </p:sp>
    </p:spTree>
    <p:extLst>
      <p:ext uri="{BB962C8B-B14F-4D97-AF65-F5344CB8AC3E}">
        <p14:creationId xmlns:p14="http://schemas.microsoft.com/office/powerpoint/2010/main" val="9311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isaiah</a:t>
            </a:r>
          </a:p>
        </p:txBody>
      </p:sp>
    </p:spTree>
    <p:extLst>
      <p:ext uri="{BB962C8B-B14F-4D97-AF65-F5344CB8AC3E}">
        <p14:creationId xmlns:p14="http://schemas.microsoft.com/office/powerpoint/2010/main" val="352801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isaiah</a:t>
            </a:r>
          </a:p>
        </p:txBody>
      </p:sp>
    </p:spTree>
    <p:extLst>
      <p:ext uri="{BB962C8B-B14F-4D97-AF65-F5344CB8AC3E}">
        <p14:creationId xmlns:p14="http://schemas.microsoft.com/office/powerpoint/2010/main" val="269226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jeremiah talking to people on the prophecies</a:t>
            </a:r>
          </a:p>
        </p:txBody>
      </p:sp>
    </p:spTree>
    <p:extLst>
      <p:ext uri="{BB962C8B-B14F-4D97-AF65-F5344CB8AC3E}">
        <p14:creationId xmlns:p14="http://schemas.microsoft.com/office/powerpoint/2010/main" val="81802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jeremiah talking to people on the prophecies</a:t>
            </a:r>
          </a:p>
        </p:txBody>
      </p:sp>
    </p:spTree>
    <p:extLst>
      <p:ext uri="{BB962C8B-B14F-4D97-AF65-F5344CB8AC3E}">
        <p14:creationId xmlns:p14="http://schemas.microsoft.com/office/powerpoint/2010/main" val="257506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jeremiah talking to people on the prophecies</a:t>
            </a:r>
          </a:p>
        </p:txBody>
      </p:sp>
    </p:spTree>
    <p:extLst>
      <p:ext uri="{BB962C8B-B14F-4D97-AF65-F5344CB8AC3E}">
        <p14:creationId xmlns:p14="http://schemas.microsoft.com/office/powerpoint/2010/main" val="199256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fall of jerusalem</a:t>
            </a:r>
          </a:p>
        </p:txBody>
      </p:sp>
    </p:spTree>
    <p:extLst>
      <p:ext uri="{BB962C8B-B14F-4D97-AF65-F5344CB8AC3E}">
        <p14:creationId xmlns:p14="http://schemas.microsoft.com/office/powerpoint/2010/main" val="394893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5463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774910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94581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7910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26258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6672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0043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874840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27679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1013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198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901419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957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3858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15902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7596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9" r:id="rId8"/>
    <p:sldLayoutId id="2147483660" r:id="rId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07-May-18</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3956115696"/>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4000" t="-15000" r="-4000" b="-3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83DA6D-61EF-46F2-91A2-55C686FF466E}"/>
              </a:ext>
            </a:extLst>
          </p:cNvPr>
          <p:cNvSpPr/>
          <p:nvPr/>
        </p:nvSpPr>
        <p:spPr>
          <a:xfrm>
            <a:off x="1944101" y="1986388"/>
            <a:ext cx="9116598" cy="1723549"/>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66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SOLOMON'S SONG </a:t>
            </a:r>
            <a:br>
              <a:rPr kumimoji="0" lang="en-SG" sz="66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br>
            <a:r>
              <a:rPr kumimoji="0" lang="en-SG" sz="40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(THE SONG OF SONGS)</a:t>
            </a:r>
            <a:endParaRPr kumimoji="0" lang="en-SG" sz="66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endParaRPr>
          </a:p>
        </p:txBody>
      </p:sp>
      <p:sp>
        <p:nvSpPr>
          <p:cNvPr id="5" name="Rectangle 4">
            <a:extLst>
              <a:ext uri="{FF2B5EF4-FFF2-40B4-BE49-F238E27FC236}">
                <a16:creationId xmlns:a16="http://schemas.microsoft.com/office/drawing/2014/main" id="{F9A012A4-4D23-4F74-B6A1-96C5E605AAA3}"/>
              </a:ext>
            </a:extLst>
          </p:cNvPr>
          <p:cNvSpPr/>
          <p:nvPr/>
        </p:nvSpPr>
        <p:spPr>
          <a:xfrm>
            <a:off x="540485" y="3853494"/>
            <a:ext cx="12239248" cy="2226250"/>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60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sym typeface="Helvetica Neue"/>
              </a:rPr>
              <a:t>theme</a:t>
            </a:r>
          </a:p>
          <a:p>
            <a:pPr marL="0" marR="0" lvl="0" indent="0" algn="ctr" defTabSz="584200" rtl="0" eaLnBrk="1" fontAlgn="auto" latinLnBrk="0" hangingPunct="0">
              <a:lnSpc>
                <a:spcPct val="100000"/>
              </a:lnSpc>
              <a:spcBef>
                <a:spcPts val="0"/>
              </a:spcBef>
              <a:spcAft>
                <a:spcPts val="800"/>
              </a:spcAft>
              <a:buClrTx/>
              <a:buSzTx/>
              <a:buFontTx/>
              <a:buNone/>
              <a:tabLst/>
              <a:defRPr/>
            </a:pPr>
            <a:r>
              <a:rPr kumimoji="0" lang="en-SG"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rPr>
              <a:t>“LOVE AND MARRIAGE”</a:t>
            </a:r>
            <a:endParaRPr kumimoji="0" lang="en-US" sz="7200" b="1" i="0" u="none" strike="noStrike" kern="0" cap="none" spc="0" normalizeH="0" baseline="0" noProof="0" dirty="0">
              <a:ln>
                <a:noFill/>
              </a:ln>
              <a:solidFill>
                <a:srgbClr val="000000"/>
              </a:solidFill>
              <a:effectLst/>
              <a:uLnTx/>
              <a:uFillTx/>
              <a:latin typeface="Arial Black" panose="020B0A04020102020204" pitchFamily="34" charset="0"/>
              <a:ea typeface="SimSun" panose="02010600030101010101" pitchFamily="2" charset="-122"/>
              <a:cs typeface="Gautami" panose="020B0502040204020203" pitchFamily="34" charset="0"/>
              <a:sym typeface="Helvetica Neue"/>
            </a:endParaRPr>
          </a:p>
        </p:txBody>
      </p:sp>
    </p:spTree>
    <p:extLst>
      <p:ext uri="{BB962C8B-B14F-4D97-AF65-F5344CB8AC3E}">
        <p14:creationId xmlns:p14="http://schemas.microsoft.com/office/powerpoint/2010/main" val="366013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4" name="JEREMIAH (The weeping / persistent / courageous prophet)…">
            <a:extLst>
              <a:ext uri="{FF2B5EF4-FFF2-40B4-BE49-F238E27FC236}">
                <a16:creationId xmlns:a16="http://schemas.microsoft.com/office/drawing/2014/main" id="{781DC90D-1F42-4A4C-8D18-708EAD08A451}"/>
              </a:ext>
            </a:extLst>
          </p:cNvPr>
          <p:cNvSpPr txBox="1"/>
          <p:nvPr/>
        </p:nvSpPr>
        <p:spPr>
          <a:xfrm>
            <a:off x="228599" y="2004358"/>
            <a:ext cx="12547600" cy="74892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indent="-342900" algn="l">
              <a:buClr>
                <a:schemeClr val="accent1">
                  <a:lumMod val="75000"/>
                </a:schemeClr>
              </a:buClr>
              <a:buFontTx/>
              <a:buChar char="†"/>
            </a:pPr>
            <a:r>
              <a:rPr sz="3200" b="0" dirty="0">
                <a:latin typeface="Arial Black" panose="020B0A04020102020204" pitchFamily="34" charset="0"/>
              </a:rPr>
              <a:t>A type of Jesus, </a:t>
            </a:r>
            <a:r>
              <a:rPr sz="3200" i="1" dirty="0">
                <a:latin typeface="Arial Black" panose="020B0A04020102020204" pitchFamily="34" charset="0"/>
              </a:rPr>
              <a:t>Matt 16:14</a:t>
            </a:r>
            <a:br>
              <a:rPr lang="en-SG" sz="3200" b="0" dirty="0">
                <a:latin typeface="Arial Black" panose="020B0A04020102020204" pitchFamily="34" charset="0"/>
              </a:rPr>
            </a:br>
            <a:endParaRPr sz="3200" b="0" dirty="0">
              <a:latin typeface="Arial Black" panose="020B0A04020102020204" pitchFamily="34" charset="0"/>
            </a:endParaRPr>
          </a:p>
          <a:p>
            <a:pPr marL="342900" indent="-342900" algn="l">
              <a:buClr>
                <a:schemeClr val="accent1">
                  <a:lumMod val="75000"/>
                </a:schemeClr>
              </a:buClr>
              <a:buFontTx/>
              <a:buChar char="†"/>
            </a:pPr>
            <a:r>
              <a:rPr sz="3200" b="0" dirty="0">
                <a:latin typeface="Arial Black" panose="020B0A04020102020204" pitchFamily="34" charset="0"/>
              </a:rPr>
              <a:t>A difficult ministry. None converted after 40 years.</a:t>
            </a:r>
            <a:br>
              <a:rPr lang="en-SG" sz="3200" b="0" dirty="0">
                <a:latin typeface="Arial Black" panose="020B0A04020102020204" pitchFamily="34" charset="0"/>
              </a:rPr>
            </a:br>
            <a:endParaRPr sz="3200" b="0" dirty="0">
              <a:latin typeface="Arial Black" panose="020B0A04020102020204" pitchFamily="34" charset="0"/>
            </a:endParaRPr>
          </a:p>
          <a:p>
            <a:pPr marL="342900" indent="-342900" algn="l">
              <a:buClr>
                <a:schemeClr val="accent1">
                  <a:lumMod val="75000"/>
                </a:schemeClr>
              </a:buClr>
              <a:buFontTx/>
              <a:buChar char="†"/>
            </a:pPr>
            <a:r>
              <a:rPr sz="3200" b="0" dirty="0">
                <a:latin typeface="Arial Black" panose="020B0A04020102020204" pitchFamily="34" charset="0"/>
              </a:rPr>
              <a:t>Broken-hearted prophet with heart-breaking message.</a:t>
            </a:r>
            <a:br>
              <a:rPr lang="en-SG" sz="3200" b="0" dirty="0">
                <a:latin typeface="Arial Black" panose="020B0A04020102020204" pitchFamily="34" charset="0"/>
              </a:rPr>
            </a:br>
            <a:endParaRPr sz="3200" b="0" dirty="0">
              <a:latin typeface="Arial Black" panose="020B0A04020102020204" pitchFamily="34" charset="0"/>
            </a:endParaRPr>
          </a:p>
          <a:p>
            <a:pPr marL="342900" indent="-342900" algn="l">
              <a:buClr>
                <a:schemeClr val="accent1">
                  <a:lumMod val="75000"/>
                </a:schemeClr>
              </a:buClr>
              <a:buFontTx/>
              <a:buChar char="†"/>
            </a:pPr>
            <a:r>
              <a:rPr sz="3200" b="0" dirty="0">
                <a:latin typeface="Arial Black" panose="020B0A04020102020204" pitchFamily="34" charset="0"/>
              </a:rPr>
              <a:t>Prophecies announcing the captivity of Judah, its sufferings, and the final overthrow of its enemies.</a:t>
            </a:r>
            <a:br>
              <a:rPr lang="en-SG" sz="3200" b="0" dirty="0">
                <a:latin typeface="Arial Black" panose="020B0A04020102020204" pitchFamily="34" charset="0"/>
              </a:rPr>
            </a:br>
            <a:endParaRPr sz="3200" b="0" dirty="0">
              <a:latin typeface="Arial Black" panose="020B0A04020102020204" pitchFamily="34" charset="0"/>
            </a:endParaRPr>
          </a:p>
          <a:p>
            <a:pPr marL="342900" indent="-342900" algn="l">
              <a:buClr>
                <a:schemeClr val="accent1">
                  <a:lumMod val="75000"/>
                </a:schemeClr>
              </a:buClr>
              <a:buFontTx/>
              <a:buChar char="†"/>
            </a:pPr>
            <a:r>
              <a:rPr sz="3200" b="0" dirty="0">
                <a:latin typeface="Arial Black" panose="020B0A04020102020204" pitchFamily="34" charset="0"/>
              </a:rPr>
              <a:t>God chose Jeremiah as a prophet when Jeremiah was a young man (</a:t>
            </a:r>
            <a:r>
              <a:rPr sz="3200" i="1" dirty="0">
                <a:latin typeface="Arial Black" panose="020B0A04020102020204" pitchFamily="34" charset="0"/>
              </a:rPr>
              <a:t>Jer</a:t>
            </a:r>
            <a:r>
              <a:rPr lang="en-SG" sz="3200" i="1" dirty="0">
                <a:latin typeface="Arial Black" panose="020B0A04020102020204" pitchFamily="34" charset="0"/>
              </a:rPr>
              <a:t> </a:t>
            </a:r>
            <a:r>
              <a:rPr sz="3200" i="1" dirty="0">
                <a:latin typeface="Arial Black" panose="020B0A04020102020204" pitchFamily="34" charset="0"/>
              </a:rPr>
              <a:t>1</a:t>
            </a:r>
            <a:r>
              <a:rPr sz="3200" b="0" dirty="0">
                <a:latin typeface="Arial Black" panose="020B0A04020102020204" pitchFamily="34" charset="0"/>
              </a:rPr>
              <a:t>). </a:t>
            </a:r>
            <a:br>
              <a:rPr lang="en-SG" sz="3200" b="0" dirty="0">
                <a:latin typeface="Arial Black" panose="020B0A04020102020204" pitchFamily="34" charset="0"/>
              </a:rPr>
            </a:br>
            <a:endParaRPr sz="3200" b="0" dirty="0">
              <a:latin typeface="Arial Black" panose="020B0A04020102020204" pitchFamily="34" charset="0"/>
            </a:endParaRPr>
          </a:p>
          <a:p>
            <a:pPr marL="342900" indent="-342900" algn="l">
              <a:buClr>
                <a:schemeClr val="accent1">
                  <a:lumMod val="75000"/>
                </a:schemeClr>
              </a:buClr>
              <a:buFontTx/>
              <a:buChar char="†"/>
            </a:pPr>
            <a:r>
              <a:rPr sz="3200" b="0" dirty="0">
                <a:latin typeface="Arial Black" panose="020B0A04020102020204" pitchFamily="34" charset="0"/>
              </a:rPr>
              <a:t>Jeremiah lived at the same time as the last kings of Judah. </a:t>
            </a:r>
            <a:br>
              <a:rPr lang="en-SG" sz="3200" b="0" dirty="0">
                <a:latin typeface="Arial Black" panose="020B0A04020102020204" pitchFamily="34" charset="0"/>
              </a:rPr>
            </a:br>
            <a:endParaRPr sz="3200" b="0" dirty="0">
              <a:latin typeface="Arial Black" panose="020B0A04020102020204" pitchFamily="34" charset="0"/>
            </a:endParaRPr>
          </a:p>
        </p:txBody>
      </p:sp>
      <p:sp>
        <p:nvSpPr>
          <p:cNvPr id="5" name="Rectangle 4">
            <a:extLst>
              <a:ext uri="{FF2B5EF4-FFF2-40B4-BE49-F238E27FC236}">
                <a16:creationId xmlns:a16="http://schemas.microsoft.com/office/drawing/2014/main" id="{52E9D806-D3EC-451C-8486-FA28EBFF5ABF}"/>
              </a:ext>
            </a:extLst>
          </p:cNvPr>
          <p:cNvSpPr/>
          <p:nvPr/>
        </p:nvSpPr>
        <p:spPr>
          <a:xfrm>
            <a:off x="17291" y="183680"/>
            <a:ext cx="12970217" cy="1415772"/>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JEREMIAH</a:t>
            </a:r>
            <a:br>
              <a:rPr lang="en-SG" sz="5400" dirty="0">
                <a:solidFill>
                  <a:schemeClr val="accent1">
                    <a:lumMod val="75000"/>
                  </a:schemeClr>
                </a:solidFill>
                <a:latin typeface="Arial Black" panose="020B0A04020102020204" pitchFamily="34" charset="0"/>
              </a:rPr>
            </a:br>
            <a:r>
              <a:rPr lang="en-SG" sz="3200" dirty="0">
                <a:solidFill>
                  <a:schemeClr val="bg2">
                    <a:lumMod val="50000"/>
                  </a:schemeClr>
                </a:solidFill>
                <a:latin typeface="Arial Black" panose="020B0A04020102020204" pitchFamily="34" charset="0"/>
              </a:rPr>
              <a:t>(THE WEEPING / PERSISTENT / COURAGEOUS PROPHET)</a:t>
            </a:r>
          </a:p>
        </p:txBody>
      </p:sp>
    </p:spTree>
    <p:extLst>
      <p:ext uri="{BB962C8B-B14F-4D97-AF65-F5344CB8AC3E}">
        <p14:creationId xmlns:p14="http://schemas.microsoft.com/office/powerpoint/2010/main" val="416997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2" name="JEREMIAH (The weeping / persistent / courageous prophet)…">
            <a:extLst>
              <a:ext uri="{FF2B5EF4-FFF2-40B4-BE49-F238E27FC236}">
                <a16:creationId xmlns:a16="http://schemas.microsoft.com/office/drawing/2014/main" id="{5A5198D6-224F-4959-8461-AC3E5A3343A6}"/>
              </a:ext>
            </a:extLst>
          </p:cNvPr>
          <p:cNvSpPr txBox="1"/>
          <p:nvPr/>
        </p:nvSpPr>
        <p:spPr>
          <a:xfrm>
            <a:off x="214143" y="900173"/>
            <a:ext cx="12319837" cy="87818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buClr>
                <a:schemeClr val="accent1">
                  <a:lumMod val="75000"/>
                </a:schemeClr>
              </a:buClr>
            </a:pPr>
            <a:endParaRPr lang="en-SG" sz="2600" b="0" dirty="0">
              <a:latin typeface="Arial Black" panose="020B0A04020102020204" pitchFamily="34" charset="0"/>
            </a:endParaRPr>
          </a:p>
          <a:p>
            <a:pPr marL="342900" indent="-342900" algn="l">
              <a:buClr>
                <a:schemeClr val="accent1">
                  <a:lumMod val="75000"/>
                </a:schemeClr>
              </a:buClr>
              <a:buFontTx/>
              <a:buChar char="†"/>
            </a:pPr>
            <a:r>
              <a:rPr lang="en-SG" sz="2600" b="0" dirty="0">
                <a:latin typeface="Arial Black" panose="020B0A04020102020204" pitchFamily="34" charset="0"/>
              </a:rPr>
              <a:t>Jeremiah warned the people that God would punish them (</a:t>
            </a:r>
            <a:r>
              <a:rPr lang="en-SG" sz="2600" i="1" dirty="0" err="1">
                <a:latin typeface="Arial Black" panose="020B0A04020102020204" pitchFamily="34" charset="0"/>
              </a:rPr>
              <a:t>Jer</a:t>
            </a:r>
            <a:r>
              <a:rPr lang="en-SG" sz="2600" i="1" dirty="0">
                <a:latin typeface="Arial Black" panose="020B0A04020102020204" pitchFamily="34" charset="0"/>
              </a:rPr>
              <a:t> 4</a:t>
            </a:r>
            <a:r>
              <a:rPr lang="en-SG" sz="2600" b="0" dirty="0">
                <a:latin typeface="Arial Black" panose="020B0A04020102020204" pitchFamily="34" charset="0"/>
              </a:rPr>
              <a:t>). They must return to God. Otherwise, they would suffer terrible troubles (</a:t>
            </a:r>
            <a:r>
              <a:rPr lang="en-SG" sz="2600" i="1" dirty="0" err="1">
                <a:latin typeface="Arial Black" panose="020B0A04020102020204" pitchFamily="34" charset="0"/>
              </a:rPr>
              <a:t>Jer</a:t>
            </a:r>
            <a:r>
              <a:rPr lang="en-SG" sz="2600" i="1" dirty="0">
                <a:latin typeface="Arial Black" panose="020B0A04020102020204" pitchFamily="34" charset="0"/>
              </a:rPr>
              <a:t> 14-16</a:t>
            </a:r>
            <a:r>
              <a:rPr lang="en-SG" sz="2600" b="0" dirty="0">
                <a:latin typeface="Arial Black" panose="020B0A04020102020204" pitchFamily="34" charset="0"/>
              </a:rPr>
              <a:t>).</a:t>
            </a:r>
            <a:br>
              <a:rPr lang="en-SG" sz="2600" b="0" dirty="0">
                <a:latin typeface="Arial Black" panose="020B0A04020102020204" pitchFamily="34" charset="0"/>
              </a:rPr>
            </a:br>
            <a:endParaRPr lang="en-SG" sz="2600" b="0" dirty="0">
              <a:latin typeface="Arial Black" panose="020B0A04020102020204" pitchFamily="34" charset="0"/>
            </a:endParaRPr>
          </a:p>
          <a:p>
            <a:pPr marL="342900" indent="-342900" algn="l">
              <a:buClr>
                <a:schemeClr val="accent1">
                  <a:lumMod val="75000"/>
                </a:schemeClr>
              </a:buClr>
              <a:buFontTx/>
              <a:buChar char="†"/>
            </a:pPr>
            <a:r>
              <a:rPr sz="2600" b="0" dirty="0">
                <a:latin typeface="Arial Black" panose="020B0A04020102020204" pitchFamily="34" charset="0"/>
              </a:rPr>
              <a:t>Oversaw winding down of backslidden nation.</a:t>
            </a:r>
          </a:p>
          <a:p>
            <a:pPr algn="l">
              <a:buClr>
                <a:schemeClr val="accent1">
                  <a:lumMod val="75000"/>
                </a:schemeClr>
              </a:buClr>
            </a:pPr>
            <a:endParaRPr sz="2600" b="0" dirty="0">
              <a:latin typeface="Arial Black" panose="020B0A04020102020204" pitchFamily="34" charset="0"/>
            </a:endParaRPr>
          </a:p>
          <a:p>
            <a:pPr marL="342900" indent="-342900" algn="l">
              <a:buClr>
                <a:schemeClr val="accent1">
                  <a:lumMod val="75000"/>
                </a:schemeClr>
              </a:buClr>
              <a:buFontTx/>
              <a:buChar char="†"/>
            </a:pPr>
            <a:r>
              <a:rPr sz="2600" b="0" dirty="0">
                <a:latin typeface="Arial Black" panose="020B0A04020102020204" pitchFamily="34" charset="0"/>
              </a:rPr>
              <a:t>God wanted the people to trust him. But they refused (</a:t>
            </a:r>
            <a:r>
              <a:rPr sz="2600" i="1" dirty="0">
                <a:latin typeface="Arial Black" panose="020B0A04020102020204" pitchFamily="34" charset="0"/>
              </a:rPr>
              <a:t>Jer 18</a:t>
            </a:r>
            <a:r>
              <a:rPr sz="2600" b="0" dirty="0">
                <a:latin typeface="Arial Black" panose="020B0A04020102020204" pitchFamily="34" charset="0"/>
              </a:rPr>
              <a:t>). </a:t>
            </a:r>
            <a:br>
              <a:rPr lang="en-SG" sz="2600" b="0" dirty="0">
                <a:latin typeface="Arial Black" panose="020B0A04020102020204" pitchFamily="34" charset="0"/>
              </a:rPr>
            </a:br>
            <a:endParaRPr lang="en-SG" sz="2600" b="0" dirty="0">
              <a:latin typeface="Arial Black" panose="020B0A04020102020204" pitchFamily="34" charset="0"/>
            </a:endParaRPr>
          </a:p>
          <a:p>
            <a:pPr marL="342900" indent="-342900" algn="l">
              <a:buClr>
                <a:schemeClr val="accent1">
                  <a:lumMod val="75000"/>
                </a:schemeClr>
              </a:buClr>
              <a:buFontTx/>
              <a:buChar char="†"/>
            </a:pPr>
            <a:r>
              <a:rPr lang="en-SG" sz="2600" b="0" dirty="0">
                <a:latin typeface="Arial Black" panose="020B0A04020102020204" pitchFamily="34" charset="0"/>
              </a:rPr>
              <a:t>So, God told Jeremiah that the people must serve their enemies for 70 years (</a:t>
            </a:r>
            <a:r>
              <a:rPr lang="en-SG" sz="2600" i="1" dirty="0">
                <a:latin typeface="Arial Black" panose="020B0A04020102020204" pitchFamily="34" charset="0"/>
              </a:rPr>
              <a:t>Jer 25</a:t>
            </a:r>
            <a:r>
              <a:rPr lang="en-SG" sz="2600" b="0" dirty="0">
                <a:latin typeface="Arial Black" panose="020B0A04020102020204" pitchFamily="34" charset="0"/>
              </a:rPr>
              <a:t>). </a:t>
            </a:r>
            <a:br>
              <a:rPr lang="en-SG" sz="2600" b="0" dirty="0">
                <a:latin typeface="Arial Black" panose="020B0A04020102020204" pitchFamily="34" charset="0"/>
              </a:rPr>
            </a:br>
            <a:endParaRPr lang="en-SG" sz="2600" b="0" dirty="0">
              <a:latin typeface="Arial Black" panose="020B0A04020102020204" pitchFamily="34" charset="0"/>
            </a:endParaRPr>
          </a:p>
          <a:p>
            <a:pPr marL="342900" indent="-342900" algn="l">
              <a:buClr>
                <a:schemeClr val="accent1">
                  <a:lumMod val="75000"/>
                </a:schemeClr>
              </a:buClr>
              <a:buFontTx/>
              <a:buChar char="†"/>
            </a:pPr>
            <a:r>
              <a:rPr lang="en-US" sz="2600" b="0" dirty="0">
                <a:latin typeface="Arial Black" panose="020B0A04020102020204" pitchFamily="34" charset="0"/>
              </a:rPr>
              <a:t>Thereafter</a:t>
            </a:r>
            <a:r>
              <a:rPr sz="2600" b="0" dirty="0">
                <a:latin typeface="Arial Black" panose="020B0A04020102020204" pitchFamily="34" charset="0"/>
              </a:rPr>
              <a:t>, people from Israel would return to their land (</a:t>
            </a:r>
            <a:r>
              <a:rPr sz="2600" i="1" dirty="0">
                <a:latin typeface="Arial Black" panose="020B0A04020102020204" pitchFamily="34" charset="0"/>
              </a:rPr>
              <a:t>Jer 30-33</a:t>
            </a:r>
            <a:r>
              <a:rPr sz="2600" b="0" dirty="0">
                <a:latin typeface="Arial Black" panose="020B0A04020102020204" pitchFamily="34" charset="0"/>
              </a:rPr>
              <a:t>).</a:t>
            </a:r>
          </a:p>
          <a:p>
            <a:pPr marL="342900" indent="-342900" algn="l">
              <a:buClr>
                <a:schemeClr val="accent1">
                  <a:lumMod val="75000"/>
                </a:schemeClr>
              </a:buClr>
              <a:buFontTx/>
              <a:buChar char="†"/>
            </a:pPr>
            <a:endParaRPr sz="2600" b="0" dirty="0">
              <a:latin typeface="Arial Black" panose="020B0A04020102020204" pitchFamily="34" charset="0"/>
            </a:endParaRPr>
          </a:p>
          <a:p>
            <a:pPr marL="342900" indent="-342900" algn="l">
              <a:buClr>
                <a:schemeClr val="accent1">
                  <a:lumMod val="75000"/>
                </a:schemeClr>
              </a:buClr>
              <a:buFontTx/>
              <a:buChar char="†"/>
            </a:pPr>
            <a:r>
              <a:rPr sz="2600" b="0" dirty="0">
                <a:latin typeface="Arial Black" panose="020B0A04020102020204" pitchFamily="34" charset="0"/>
              </a:rPr>
              <a:t>Jeremiah also wrote about the future of other nations (</a:t>
            </a:r>
            <a:r>
              <a:rPr sz="2600" i="1" dirty="0">
                <a:latin typeface="Arial Black" panose="020B0A04020102020204" pitchFamily="34" charset="0"/>
              </a:rPr>
              <a:t>Jer 46-51</a:t>
            </a:r>
            <a:r>
              <a:rPr sz="2600" b="0" dirty="0">
                <a:latin typeface="Arial Black" panose="020B0A04020102020204" pitchFamily="34" charset="0"/>
              </a:rPr>
              <a:t>). </a:t>
            </a:r>
            <a:br>
              <a:rPr lang="en-SG" sz="2600" b="0" dirty="0">
                <a:latin typeface="Arial Black" panose="020B0A04020102020204" pitchFamily="34" charset="0"/>
              </a:rPr>
            </a:br>
            <a:endParaRPr sz="2600" b="0" dirty="0">
              <a:latin typeface="Arial Black" panose="020B0A04020102020204" pitchFamily="34" charset="0"/>
            </a:endParaRPr>
          </a:p>
          <a:p>
            <a:pPr marL="342900" indent="-342900" algn="l">
              <a:buClr>
                <a:schemeClr val="accent1">
                  <a:lumMod val="75000"/>
                </a:schemeClr>
              </a:buClr>
              <a:buFontTx/>
              <a:buChar char="†"/>
            </a:pPr>
            <a:r>
              <a:rPr sz="2600" b="0" dirty="0">
                <a:latin typeface="Arial Black" panose="020B0A04020102020204" pitchFamily="34" charset="0"/>
              </a:rPr>
              <a:t>And Jeremiah knew that God would send Jesus (</a:t>
            </a:r>
            <a:r>
              <a:rPr sz="2600" i="1" dirty="0">
                <a:latin typeface="Arial Black" panose="020B0A04020102020204" pitchFamily="34" charset="0"/>
              </a:rPr>
              <a:t>Jer 23:1-8, Jer 31:31-37, </a:t>
            </a:r>
            <a:r>
              <a:rPr sz="2600" b="0" dirty="0">
                <a:latin typeface="Arial Black" panose="020B0A04020102020204" pitchFamily="34" charset="0"/>
              </a:rPr>
              <a:t>and </a:t>
            </a:r>
            <a:r>
              <a:rPr sz="2600" i="1" dirty="0">
                <a:latin typeface="Arial Black" panose="020B0A04020102020204" pitchFamily="34" charset="0"/>
              </a:rPr>
              <a:t>Jer 33</a:t>
            </a:r>
            <a:r>
              <a:rPr sz="2600" b="0" dirty="0">
                <a:latin typeface="Arial Black" panose="020B0A04020102020204" pitchFamily="34" charset="0"/>
              </a:rPr>
              <a:t>)</a:t>
            </a:r>
            <a:r>
              <a:rPr lang="en-US" sz="2600" b="0" dirty="0">
                <a:latin typeface="Arial Black" panose="020B0A04020102020204" pitchFamily="34" charset="0"/>
              </a:rPr>
              <a:t> </a:t>
            </a:r>
          </a:p>
          <a:p>
            <a:pPr marL="342900" indent="-342900" algn="l">
              <a:buClr>
                <a:schemeClr val="accent1">
                  <a:lumMod val="75000"/>
                </a:schemeClr>
              </a:buClr>
              <a:buFontTx/>
              <a:buChar char="†"/>
            </a:pPr>
            <a:r>
              <a:rPr lang="en-US" sz="2600" b="0" dirty="0">
                <a:latin typeface="Arial Black" panose="020B0A04020102020204" pitchFamily="34" charset="0"/>
              </a:rPr>
              <a:t>The new covenant, </a:t>
            </a:r>
            <a:r>
              <a:rPr lang="en-US" sz="2600" b="0" dirty="0" err="1">
                <a:latin typeface="Arial Black" panose="020B0A04020102020204" pitchFamily="34" charset="0"/>
              </a:rPr>
              <a:t>Jer</a:t>
            </a:r>
            <a:r>
              <a:rPr lang="en-US" sz="2600" b="0" dirty="0">
                <a:latin typeface="Arial Black" panose="020B0A04020102020204" pitchFamily="34" charset="0"/>
              </a:rPr>
              <a:t> 31:33 </a:t>
            </a:r>
            <a:r>
              <a:rPr lang="en-SG" sz="2200" i="1" dirty="0"/>
              <a:t>But this is the covenant that I will make with the house of Israel after those days, says the Lord: I will put My law in their minds, and write it on their hearts; and I will be their God, and they shall be My people.</a:t>
            </a:r>
            <a:endParaRPr sz="2200" i="1" dirty="0">
              <a:latin typeface="Arial Black" panose="020B0A04020102020204" pitchFamily="34" charset="0"/>
            </a:endParaRPr>
          </a:p>
        </p:txBody>
      </p:sp>
      <p:sp>
        <p:nvSpPr>
          <p:cNvPr id="3" name="Rectangle 2">
            <a:extLst>
              <a:ext uri="{FF2B5EF4-FFF2-40B4-BE49-F238E27FC236}">
                <a16:creationId xmlns:a16="http://schemas.microsoft.com/office/drawing/2014/main" id="{37E7D8E6-E7B5-45C9-A711-12C57623B937}"/>
              </a:ext>
            </a:extLst>
          </p:cNvPr>
          <p:cNvSpPr/>
          <p:nvPr/>
        </p:nvSpPr>
        <p:spPr>
          <a:xfrm>
            <a:off x="34583" y="-80210"/>
            <a:ext cx="12970217" cy="1415772"/>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JEREMIAH</a:t>
            </a:r>
            <a:br>
              <a:rPr lang="en-SG" sz="5400" dirty="0">
                <a:solidFill>
                  <a:schemeClr val="accent1">
                    <a:lumMod val="75000"/>
                  </a:schemeClr>
                </a:solidFill>
                <a:latin typeface="Arial Black" panose="020B0A04020102020204" pitchFamily="34" charset="0"/>
              </a:rPr>
            </a:br>
            <a:r>
              <a:rPr lang="en-SG" sz="3200" dirty="0">
                <a:solidFill>
                  <a:schemeClr val="bg2">
                    <a:lumMod val="50000"/>
                  </a:schemeClr>
                </a:solidFill>
                <a:latin typeface="Arial Black" panose="020B0A04020102020204" pitchFamily="34" charset="0"/>
              </a:rPr>
              <a:t>(THE WEEPING / PERSISTENT / COURAGEOUS PROPHET)</a:t>
            </a:r>
          </a:p>
        </p:txBody>
      </p:sp>
    </p:spTree>
    <p:extLst>
      <p:ext uri="{BB962C8B-B14F-4D97-AF65-F5344CB8AC3E}">
        <p14:creationId xmlns:p14="http://schemas.microsoft.com/office/powerpoint/2010/main" val="206116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C31EB-0E07-4FDF-AB45-C4E4ECE3DE95}"/>
              </a:ext>
            </a:extLst>
          </p:cNvPr>
          <p:cNvSpPr/>
          <p:nvPr/>
        </p:nvSpPr>
        <p:spPr>
          <a:xfrm>
            <a:off x="954506" y="762000"/>
            <a:ext cx="11061032" cy="9120445"/>
          </a:xfrm>
          <a:prstGeom prst="rect">
            <a:avLst/>
          </a:prstGeom>
        </p:spPr>
        <p:txBody>
          <a:bodyPr wrap="square">
            <a:spAutoFit/>
          </a:bodyPr>
          <a:lstStyle/>
          <a:p>
            <a:pPr algn="l"/>
            <a:r>
              <a:rPr lang="en-SG" sz="3200" dirty="0">
                <a:latin typeface="+mj-lt"/>
              </a:rPr>
              <a:t>Jeremiah 31:31-33 New King James Version (NKJV)</a:t>
            </a:r>
          </a:p>
          <a:p>
            <a:pPr algn="l"/>
            <a:endParaRPr lang="en-SG" sz="3200" dirty="0">
              <a:latin typeface="+mj-lt"/>
            </a:endParaRPr>
          </a:p>
          <a:p>
            <a:pPr algn="l"/>
            <a:r>
              <a:rPr lang="en-SG" sz="3200" dirty="0">
                <a:latin typeface="+mj-lt"/>
              </a:rPr>
              <a:t>A New Covenant</a:t>
            </a:r>
          </a:p>
          <a:p>
            <a:pPr algn="l"/>
            <a:endParaRPr lang="en-SG" sz="3200" dirty="0">
              <a:latin typeface="+mj-lt"/>
            </a:endParaRPr>
          </a:p>
          <a:p>
            <a:pPr algn="l"/>
            <a:r>
              <a:rPr lang="en-SG" sz="3200" baseline="30000" dirty="0">
                <a:latin typeface="+mj-lt"/>
              </a:rPr>
              <a:t>31 </a:t>
            </a:r>
            <a:r>
              <a:rPr lang="en-SG" sz="3200" dirty="0">
                <a:latin typeface="+mj-lt"/>
              </a:rPr>
              <a:t>“Behold, the days are coming, says the Lord, when I will make a new covenant with the house of Israel and with the house of Judah— </a:t>
            </a:r>
          </a:p>
          <a:p>
            <a:pPr algn="l"/>
            <a:endParaRPr lang="en-SG" sz="3200" baseline="30000" dirty="0">
              <a:latin typeface="+mj-lt"/>
            </a:endParaRPr>
          </a:p>
          <a:p>
            <a:pPr algn="l"/>
            <a:r>
              <a:rPr lang="en-SG" sz="3200" baseline="30000" dirty="0">
                <a:latin typeface="+mj-lt"/>
              </a:rPr>
              <a:t>32 </a:t>
            </a:r>
            <a:r>
              <a:rPr lang="en-SG" sz="3200" dirty="0">
                <a:latin typeface="+mj-lt"/>
              </a:rPr>
              <a:t>not according to the covenant that I made with their fathers in the day </a:t>
            </a:r>
            <a:r>
              <a:rPr lang="en-SG" sz="3200" i="1" dirty="0">
                <a:latin typeface="+mj-lt"/>
              </a:rPr>
              <a:t>that</a:t>
            </a:r>
            <a:r>
              <a:rPr lang="en-SG" sz="3200" dirty="0">
                <a:latin typeface="+mj-lt"/>
              </a:rPr>
              <a:t> I took them by the hand to lead them out of the land of Egypt, My covenant which they broke, though I was a husband to them,</a:t>
            </a:r>
            <a:r>
              <a:rPr lang="en-SG" sz="3200" baseline="30000" dirty="0">
                <a:latin typeface="+mj-lt"/>
              </a:rPr>
              <a:t> </a:t>
            </a:r>
            <a:r>
              <a:rPr lang="en-SG" sz="3200" dirty="0">
                <a:latin typeface="+mj-lt"/>
              </a:rPr>
              <a:t>says the Lord. </a:t>
            </a:r>
          </a:p>
          <a:p>
            <a:pPr algn="l"/>
            <a:endParaRPr lang="en-SG" sz="3200" baseline="30000" dirty="0">
              <a:latin typeface="+mj-lt"/>
            </a:endParaRPr>
          </a:p>
          <a:p>
            <a:pPr algn="l"/>
            <a:r>
              <a:rPr lang="en-SG" sz="3200" baseline="30000" dirty="0">
                <a:latin typeface="+mj-lt"/>
              </a:rPr>
              <a:t>33 </a:t>
            </a:r>
            <a:r>
              <a:rPr lang="en-SG" sz="3200" dirty="0">
                <a:latin typeface="+mj-lt"/>
              </a:rPr>
              <a:t>But this </a:t>
            </a:r>
            <a:r>
              <a:rPr lang="en-SG" sz="3200" i="1" dirty="0">
                <a:latin typeface="+mj-lt"/>
              </a:rPr>
              <a:t>is</a:t>
            </a:r>
            <a:r>
              <a:rPr lang="en-SG" sz="3200" dirty="0">
                <a:latin typeface="+mj-lt"/>
              </a:rPr>
              <a:t> the covenant that I will make with the house of Israel after those days, says the Lord: I will put My law in their minds, and write it on their hearts; and I will be their God, and they shall be My people. </a:t>
            </a:r>
          </a:p>
          <a:p>
            <a:pPr algn="l"/>
            <a:br>
              <a:rPr lang="en-SG" sz="3200" dirty="0">
                <a:latin typeface="+mj-lt"/>
              </a:rPr>
            </a:br>
            <a:endParaRPr lang="en-SG" sz="3200" dirty="0">
              <a:latin typeface="+mj-lt"/>
            </a:endParaRPr>
          </a:p>
        </p:txBody>
      </p:sp>
    </p:spTree>
    <p:extLst>
      <p:ext uri="{BB962C8B-B14F-4D97-AF65-F5344CB8AC3E}">
        <p14:creationId xmlns:p14="http://schemas.microsoft.com/office/powerpoint/2010/main" val="1427262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000" r="-1000"/>
          </a:stretch>
        </a:blipFill>
        <a:effectLst/>
      </p:bgPr>
    </p:bg>
    <p:spTree>
      <p:nvGrpSpPr>
        <p:cNvPr id="1" name=""/>
        <p:cNvGrpSpPr/>
        <p:nvPr/>
      </p:nvGrpSpPr>
      <p:grpSpPr>
        <a:xfrm>
          <a:off x="0" y="0"/>
          <a:ext cx="0" cy="0"/>
          <a:chOff x="0" y="0"/>
          <a:chExt cx="0" cy="0"/>
        </a:xfrm>
      </p:grpSpPr>
      <p:sp>
        <p:nvSpPr>
          <p:cNvPr id="4" name="LAMENTATIONS…">
            <a:extLst>
              <a:ext uri="{FF2B5EF4-FFF2-40B4-BE49-F238E27FC236}">
                <a16:creationId xmlns:a16="http://schemas.microsoft.com/office/drawing/2014/main" id="{59909E92-622B-484F-B098-9776F9B7E879}"/>
              </a:ext>
            </a:extLst>
          </p:cNvPr>
          <p:cNvSpPr txBox="1"/>
          <p:nvPr/>
        </p:nvSpPr>
        <p:spPr>
          <a:xfrm>
            <a:off x="588862" y="1311703"/>
            <a:ext cx="11827075" cy="785856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42900" indent="-342900" algn="l">
              <a:buClr>
                <a:schemeClr val="accent1">
                  <a:lumMod val="75000"/>
                </a:schemeClr>
              </a:buClr>
              <a:buFontTx/>
              <a:buChar char="†"/>
              <a:defRPr sz="2300"/>
            </a:pPr>
            <a:endParaRPr sz="2800" b="0" dirty="0">
              <a:latin typeface="Arial Black" panose="020B0A04020102020204" pitchFamily="34" charset="0"/>
            </a:endParaRPr>
          </a:p>
          <a:p>
            <a:pPr marL="342900" indent="-342900" algn="l">
              <a:buClr>
                <a:schemeClr val="accent1">
                  <a:lumMod val="75000"/>
                </a:schemeClr>
              </a:buClr>
              <a:buFontTx/>
              <a:buChar char="†"/>
              <a:defRPr sz="2300"/>
            </a:pPr>
            <a:r>
              <a:rPr sz="2800" b="0" dirty="0">
                <a:latin typeface="Arial Black" panose="020B0A04020102020204" pitchFamily="34" charset="0"/>
              </a:rPr>
              <a:t>The utterance of Jeremiah's sorrow upon the capture of Jerusalem and the destruction of the temple.</a:t>
            </a:r>
            <a:endParaRPr lang="en-US" sz="2800" b="0" dirty="0">
              <a:latin typeface="Arial Black" panose="020B0A04020102020204" pitchFamily="34" charset="0"/>
            </a:endParaRPr>
          </a:p>
          <a:p>
            <a:pPr marL="342900" indent="-342900" algn="l">
              <a:buClr>
                <a:schemeClr val="accent1">
                  <a:lumMod val="75000"/>
                </a:schemeClr>
              </a:buClr>
              <a:buFontTx/>
              <a:buChar char="†"/>
              <a:defRPr sz="2300"/>
            </a:pPr>
            <a:endParaRPr lang="en-SG" sz="2800" b="0" dirty="0">
              <a:latin typeface="Arial Black" panose="020B0A04020102020204" pitchFamily="34" charset="0"/>
            </a:endParaRPr>
          </a:p>
          <a:p>
            <a:pPr marL="342900" indent="-342900" algn="l">
              <a:buClr>
                <a:schemeClr val="accent1">
                  <a:lumMod val="75000"/>
                </a:schemeClr>
              </a:buClr>
              <a:buFontTx/>
              <a:buChar char="†"/>
              <a:defRPr sz="2300"/>
            </a:pPr>
            <a:r>
              <a:rPr lang="en-SG" sz="2800" b="0" dirty="0">
                <a:latin typeface="Arial Black" panose="020B0A04020102020204" pitchFamily="34" charset="0"/>
              </a:rPr>
              <a:t>The wailing wall of the Bible.</a:t>
            </a:r>
            <a:br>
              <a:rPr lang="en-SG" sz="2800" b="0" dirty="0">
                <a:latin typeface="Arial Black" panose="020B0A04020102020204" pitchFamily="34" charset="0"/>
              </a:rPr>
            </a:br>
            <a:endParaRPr sz="2800" b="0" dirty="0">
              <a:latin typeface="Arial Black" panose="020B0A04020102020204" pitchFamily="34" charset="0"/>
            </a:endParaRPr>
          </a:p>
          <a:p>
            <a:pPr marL="342900" indent="-342900" algn="l">
              <a:buClr>
                <a:schemeClr val="accent1">
                  <a:lumMod val="75000"/>
                </a:schemeClr>
              </a:buClr>
              <a:buFontTx/>
              <a:buChar char="†"/>
              <a:defRPr sz="2300"/>
            </a:pPr>
            <a:r>
              <a:rPr sz="2800" b="0" dirty="0">
                <a:latin typeface="Arial Black" panose="020B0A04020102020204" pitchFamily="34" charset="0"/>
              </a:rPr>
              <a:t>Lamentations is a book of very sad poems.</a:t>
            </a:r>
            <a:br>
              <a:rPr lang="en-SG" sz="2800" b="0" dirty="0">
                <a:latin typeface="Arial Black" panose="020B0A04020102020204" pitchFamily="34" charset="0"/>
              </a:rPr>
            </a:br>
            <a:r>
              <a:rPr sz="2800" b="0" dirty="0">
                <a:latin typeface="Arial Black" panose="020B0A04020102020204" pitchFamily="34" charset="0"/>
              </a:rPr>
              <a:t> </a:t>
            </a:r>
          </a:p>
          <a:p>
            <a:pPr marL="342900" indent="-342900" algn="l">
              <a:buClr>
                <a:schemeClr val="accent1">
                  <a:lumMod val="75000"/>
                </a:schemeClr>
              </a:buClr>
              <a:buFontTx/>
              <a:buChar char="†"/>
              <a:defRPr sz="2300"/>
            </a:pPr>
            <a:r>
              <a:rPr sz="2800" b="0" dirty="0">
                <a:latin typeface="Arial Black" panose="020B0A04020102020204" pitchFamily="34" charset="0"/>
              </a:rPr>
              <a:t>Jeremiah wrote the Book of Lamentations after soldiers from Babylon destroyed Jerusalem.</a:t>
            </a:r>
            <a:endParaRPr lang="en-US" sz="2800" b="0" dirty="0">
              <a:latin typeface="Arial Black" panose="020B0A04020102020204" pitchFamily="34" charset="0"/>
            </a:endParaRPr>
          </a:p>
          <a:p>
            <a:pPr marL="342900" indent="-342900" algn="l">
              <a:buClr>
                <a:schemeClr val="accent1">
                  <a:lumMod val="75000"/>
                </a:schemeClr>
              </a:buClr>
              <a:buFontTx/>
              <a:buChar char="†"/>
              <a:defRPr sz="2300"/>
            </a:pPr>
            <a:endParaRPr lang="en-SG" sz="2800" b="0" dirty="0">
              <a:latin typeface="Arial Black" panose="020B0A04020102020204" pitchFamily="34" charset="0"/>
            </a:endParaRPr>
          </a:p>
          <a:p>
            <a:pPr marL="342900" indent="-342900" algn="l">
              <a:buClr>
                <a:schemeClr val="accent1">
                  <a:lumMod val="75000"/>
                </a:schemeClr>
              </a:buClr>
              <a:buFontTx/>
              <a:buChar char="†"/>
              <a:defRPr sz="2300"/>
            </a:pPr>
            <a:r>
              <a:rPr lang="en-SG" sz="2800" b="0" dirty="0">
                <a:latin typeface="Arial Black" panose="020B0A04020102020204" pitchFamily="34" charset="0"/>
              </a:rPr>
              <a:t>A tough message by a tender man. Sin always brings sorrow.</a:t>
            </a:r>
          </a:p>
          <a:p>
            <a:pPr marL="342900" indent="-342900" algn="l">
              <a:buClr>
                <a:schemeClr val="accent1">
                  <a:lumMod val="75000"/>
                </a:schemeClr>
              </a:buClr>
              <a:buFontTx/>
              <a:buChar char="†"/>
              <a:defRPr sz="2300"/>
            </a:pPr>
            <a:endParaRPr lang="en-SG" sz="2800" b="0" dirty="0">
              <a:latin typeface="Arial Black" panose="020B0A04020102020204" pitchFamily="34" charset="0"/>
            </a:endParaRPr>
          </a:p>
          <a:p>
            <a:pPr marL="342900" indent="-342900" algn="l">
              <a:buClr>
                <a:schemeClr val="accent1">
                  <a:lumMod val="75000"/>
                </a:schemeClr>
              </a:buClr>
              <a:buFontTx/>
              <a:buChar char="†"/>
              <a:defRPr sz="2300"/>
            </a:pPr>
            <a:r>
              <a:rPr lang="en-SG" sz="2800" dirty="0">
                <a:latin typeface="Arial Black" panose="020B0A04020102020204" pitchFamily="34" charset="0"/>
                <a:cs typeface="Arial" panose="020B0604020202020204" pitchFamily="34" charset="0"/>
              </a:rPr>
              <a:t>“Through the Lord’s mercies we are not consumed,</a:t>
            </a:r>
            <a:br>
              <a:rPr lang="en-SG" sz="2800" dirty="0">
                <a:latin typeface="Arial Black" panose="020B0A04020102020204" pitchFamily="34" charset="0"/>
                <a:cs typeface="Arial" panose="020B0604020202020204" pitchFamily="34" charset="0"/>
              </a:rPr>
            </a:br>
            <a:r>
              <a:rPr lang="en-SG" sz="2800" dirty="0">
                <a:latin typeface="Arial Black" panose="020B0A04020102020204" pitchFamily="34" charset="0"/>
                <a:cs typeface="Arial" panose="020B0604020202020204" pitchFamily="34" charset="0"/>
              </a:rPr>
              <a:t>Because His compassions fail not.</a:t>
            </a:r>
            <a:br>
              <a:rPr lang="en-SG" sz="2800" dirty="0">
                <a:latin typeface="Arial Black" panose="020B0A04020102020204" pitchFamily="34" charset="0"/>
                <a:cs typeface="Arial" panose="020B0604020202020204" pitchFamily="34" charset="0"/>
              </a:rPr>
            </a:br>
            <a:r>
              <a:rPr lang="en-SG" sz="2800" i="1" dirty="0">
                <a:latin typeface="Arial Black" panose="020B0A04020102020204" pitchFamily="34" charset="0"/>
                <a:cs typeface="Arial" panose="020B0604020202020204" pitchFamily="34" charset="0"/>
              </a:rPr>
              <a:t>They are</a:t>
            </a:r>
            <a:r>
              <a:rPr lang="en-SG" sz="2800" dirty="0">
                <a:latin typeface="Arial Black" panose="020B0A04020102020204" pitchFamily="34" charset="0"/>
                <a:cs typeface="Arial" panose="020B0604020202020204" pitchFamily="34" charset="0"/>
              </a:rPr>
              <a:t> new every morning;</a:t>
            </a:r>
            <a:br>
              <a:rPr lang="en-SG" sz="2800" dirty="0">
                <a:latin typeface="Arial Black" panose="020B0A04020102020204" pitchFamily="34" charset="0"/>
                <a:cs typeface="Arial" panose="020B0604020202020204" pitchFamily="34" charset="0"/>
              </a:rPr>
            </a:br>
            <a:r>
              <a:rPr lang="en-SG" sz="2800" dirty="0">
                <a:latin typeface="Arial Black" panose="020B0A04020102020204" pitchFamily="34" charset="0"/>
                <a:cs typeface="Arial" panose="020B0604020202020204" pitchFamily="34" charset="0"/>
              </a:rPr>
              <a:t>Great </a:t>
            </a:r>
            <a:r>
              <a:rPr lang="en-SG" sz="2800" i="1" dirty="0">
                <a:latin typeface="Arial Black" panose="020B0A04020102020204" pitchFamily="34" charset="0"/>
                <a:cs typeface="Arial" panose="020B0604020202020204" pitchFamily="34" charset="0"/>
              </a:rPr>
              <a:t>is</a:t>
            </a:r>
            <a:r>
              <a:rPr lang="en-SG" sz="2800" dirty="0">
                <a:latin typeface="Arial Black" panose="020B0A04020102020204" pitchFamily="34" charset="0"/>
                <a:cs typeface="Arial" panose="020B0604020202020204" pitchFamily="34" charset="0"/>
              </a:rPr>
              <a:t> Your faithfulness.”  Lam 3:22-23</a:t>
            </a:r>
            <a:endParaRPr sz="2800" b="0" dirty="0">
              <a:latin typeface="Arial Black" panose="020B0A04020102020204" pitchFamily="34" charset="0"/>
            </a:endParaRPr>
          </a:p>
        </p:txBody>
      </p:sp>
      <p:sp>
        <p:nvSpPr>
          <p:cNvPr id="5" name="Rectangle 4">
            <a:extLst>
              <a:ext uri="{FF2B5EF4-FFF2-40B4-BE49-F238E27FC236}">
                <a16:creationId xmlns:a16="http://schemas.microsoft.com/office/drawing/2014/main" id="{CF5F65BF-E62B-4340-88D1-2811F93C0F6B}"/>
              </a:ext>
            </a:extLst>
          </p:cNvPr>
          <p:cNvSpPr/>
          <p:nvPr/>
        </p:nvSpPr>
        <p:spPr>
          <a:xfrm>
            <a:off x="3313064" y="183680"/>
            <a:ext cx="6378670"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LAMENTATIONS</a:t>
            </a:r>
            <a:endParaRPr lang="en-SG" sz="3500"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1413755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2000" b="-15000"/>
          </a:stretch>
        </a:blipFill>
        <a:effectLst/>
      </p:bgPr>
    </p:bg>
    <p:spTree>
      <p:nvGrpSpPr>
        <p:cNvPr id="1" name=""/>
        <p:cNvGrpSpPr/>
        <p:nvPr/>
      </p:nvGrpSpPr>
      <p:grpSpPr>
        <a:xfrm>
          <a:off x="0" y="0"/>
          <a:ext cx="0" cy="0"/>
          <a:chOff x="0" y="0"/>
          <a:chExt cx="0" cy="0"/>
        </a:xfrm>
      </p:grpSpPr>
      <p:sp>
        <p:nvSpPr>
          <p:cNvPr id="4" name="EZEKIEL (God will strengthen)…">
            <a:extLst>
              <a:ext uri="{FF2B5EF4-FFF2-40B4-BE49-F238E27FC236}">
                <a16:creationId xmlns:a16="http://schemas.microsoft.com/office/drawing/2014/main" id="{25450653-FC64-46FE-A635-86178765C754}"/>
              </a:ext>
            </a:extLst>
          </p:cNvPr>
          <p:cNvSpPr txBox="1"/>
          <p:nvPr/>
        </p:nvSpPr>
        <p:spPr>
          <a:xfrm>
            <a:off x="296124" y="1769682"/>
            <a:ext cx="12157746" cy="739689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Messages of warning and comfort to the Jews in their captivity.</a:t>
            </a:r>
          </a:p>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Abrupt, unbending, forcible language.</a:t>
            </a:r>
          </a:p>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Absence of tears &amp; lamentations.</a:t>
            </a:r>
          </a:p>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Prolongation of the voice of Jeremiah.</a:t>
            </a:r>
            <a:r>
              <a:rPr lang="en-US" sz="3200" b="0" dirty="0">
                <a:latin typeface="Arial Black" panose="020B0A04020102020204" pitchFamily="34" charset="0"/>
              </a:rPr>
              <a:t> He ‘acted’ out the prophecies.</a:t>
            </a:r>
            <a:endParaRPr sz="3200" b="0" dirty="0">
              <a:latin typeface="Arial Black" panose="020B0A04020102020204" pitchFamily="34" charset="0"/>
            </a:endParaRPr>
          </a:p>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Ezekiel, a priest</a:t>
            </a:r>
            <a:r>
              <a:rPr lang="en-US" sz="3200" b="0" dirty="0">
                <a:latin typeface="Arial Black" panose="020B0A04020102020204" pitchFamily="34" charset="0"/>
              </a:rPr>
              <a:t>-in-training</a:t>
            </a:r>
            <a:r>
              <a:rPr sz="3200" b="0" dirty="0">
                <a:latin typeface="Arial Black" panose="020B0A04020102020204" pitchFamily="34" charset="0"/>
              </a:rPr>
              <a:t>, lived at the same time as the last kings of Judah. </a:t>
            </a:r>
          </a:p>
          <a:p>
            <a:pPr marL="285750" indent="-285750" algn="l">
              <a:spcBef>
                <a:spcPts val="1800"/>
              </a:spcBef>
              <a:buClr>
                <a:schemeClr val="accent1">
                  <a:lumMod val="75000"/>
                </a:schemeClr>
              </a:buClr>
              <a:buFontTx/>
              <a:buChar char="†"/>
              <a:defRPr sz="2300"/>
            </a:pPr>
            <a:r>
              <a:rPr sz="3200" b="0" dirty="0">
                <a:latin typeface="Arial Black" panose="020B0A04020102020204" pitchFamily="34" charset="0"/>
              </a:rPr>
              <a:t>As exile</a:t>
            </a:r>
            <a:r>
              <a:rPr lang="en-US" sz="3200" b="0" dirty="0">
                <a:latin typeface="Arial Black" panose="020B0A04020102020204" pitchFamily="34" charset="0"/>
              </a:rPr>
              <a:t> (2</a:t>
            </a:r>
            <a:r>
              <a:rPr lang="en-US" sz="3200" b="0" baseline="30000" dirty="0">
                <a:latin typeface="Arial Black" panose="020B0A04020102020204" pitchFamily="34" charset="0"/>
              </a:rPr>
              <a:t>nd</a:t>
            </a:r>
            <a:r>
              <a:rPr lang="en-US" sz="3200" b="0" dirty="0">
                <a:latin typeface="Arial Black" panose="020B0A04020102020204" pitchFamily="34" charset="0"/>
              </a:rPr>
              <a:t> deportation, 597 BC)</a:t>
            </a:r>
            <a:r>
              <a:rPr sz="3200" b="0" dirty="0">
                <a:latin typeface="Arial Black" panose="020B0A04020102020204" pitchFamily="34" charset="0"/>
              </a:rPr>
              <a:t> deprived Ezekiel of his priestly ministry, God gave him the prophetic ministry.</a:t>
            </a:r>
            <a:endParaRPr lang="en-US" sz="3200" b="0" dirty="0">
              <a:latin typeface="Arial Black" panose="020B0A04020102020204" pitchFamily="34" charset="0"/>
            </a:endParaRPr>
          </a:p>
          <a:p>
            <a:pPr marL="285750" indent="-285750" algn="l">
              <a:spcBef>
                <a:spcPts val="1800"/>
              </a:spcBef>
              <a:buClr>
                <a:schemeClr val="accent1">
                  <a:lumMod val="75000"/>
                </a:schemeClr>
              </a:buClr>
              <a:buFontTx/>
              <a:buChar char="†"/>
              <a:defRPr sz="2300"/>
            </a:pPr>
            <a:r>
              <a:rPr lang="en-SG" sz="3200" b="0" dirty="0">
                <a:latin typeface="Arial Black" panose="020B0A04020102020204" pitchFamily="34" charset="0"/>
              </a:rPr>
              <a:t>Written outside of Israel (like Daniel &amp; John)</a:t>
            </a:r>
            <a:endParaRPr sz="3200" b="0" dirty="0">
              <a:latin typeface="Arial Black" panose="020B0A04020102020204" pitchFamily="34" charset="0"/>
            </a:endParaRPr>
          </a:p>
        </p:txBody>
      </p:sp>
      <p:sp>
        <p:nvSpPr>
          <p:cNvPr id="5" name="Rectangle 4">
            <a:extLst>
              <a:ext uri="{FF2B5EF4-FFF2-40B4-BE49-F238E27FC236}">
                <a16:creationId xmlns:a16="http://schemas.microsoft.com/office/drawing/2014/main" id="{ABBE7264-0636-49B1-B9C8-84DF8079F11E}"/>
              </a:ext>
            </a:extLst>
          </p:cNvPr>
          <p:cNvSpPr/>
          <p:nvPr/>
        </p:nvSpPr>
        <p:spPr>
          <a:xfrm>
            <a:off x="3413905" y="133985"/>
            <a:ext cx="6614311" cy="2292935"/>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EZEKIEL</a:t>
            </a:r>
            <a:br>
              <a:rPr lang="en-SG" sz="5400" dirty="0">
                <a:solidFill>
                  <a:schemeClr val="accent1">
                    <a:lumMod val="75000"/>
                  </a:schemeClr>
                </a:solidFill>
                <a:latin typeface="Arial Black" panose="020B0A04020102020204" pitchFamily="34" charset="0"/>
              </a:rPr>
            </a:br>
            <a:r>
              <a:rPr lang="en-SG" sz="3500" dirty="0">
                <a:solidFill>
                  <a:schemeClr val="bg2">
                    <a:lumMod val="50000"/>
                  </a:schemeClr>
                </a:solidFill>
                <a:latin typeface="Arial Black" panose="020B0A04020102020204" pitchFamily="34" charset="0"/>
              </a:rPr>
              <a:t>(GOD WILL STRENGTHEN)</a:t>
            </a:r>
          </a:p>
          <a:p>
            <a:pPr>
              <a:defRPr sz="3500"/>
            </a:pPr>
            <a:endParaRPr lang="en-SG" sz="5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84806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2000" b="-15000"/>
          </a:stretch>
        </a:blipFill>
        <a:effectLst/>
      </p:bgPr>
    </p:bg>
    <p:spTree>
      <p:nvGrpSpPr>
        <p:cNvPr id="1" name=""/>
        <p:cNvGrpSpPr/>
        <p:nvPr/>
      </p:nvGrpSpPr>
      <p:grpSpPr>
        <a:xfrm>
          <a:off x="0" y="0"/>
          <a:ext cx="0" cy="0"/>
          <a:chOff x="0" y="0"/>
          <a:chExt cx="0" cy="0"/>
        </a:xfrm>
      </p:grpSpPr>
      <p:sp>
        <p:nvSpPr>
          <p:cNvPr id="2" name="EZEKIEL (God will strengthen)…">
            <a:extLst>
              <a:ext uri="{FF2B5EF4-FFF2-40B4-BE49-F238E27FC236}">
                <a16:creationId xmlns:a16="http://schemas.microsoft.com/office/drawing/2014/main" id="{E9E147E5-BE83-4B09-A0B5-EEDFA29D34CC}"/>
              </a:ext>
            </a:extLst>
          </p:cNvPr>
          <p:cNvSpPr txBox="1"/>
          <p:nvPr/>
        </p:nvSpPr>
        <p:spPr>
          <a:xfrm>
            <a:off x="313458" y="1280452"/>
            <a:ext cx="12180732" cy="82432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285750" indent="-285750" algn="l">
              <a:buClr>
                <a:schemeClr val="accent1">
                  <a:lumMod val="75000"/>
                </a:schemeClr>
              </a:buClr>
              <a:buFontTx/>
              <a:buChar char="†"/>
              <a:defRPr sz="2300"/>
            </a:pPr>
            <a:endParaRPr lang="en-SG" b="0" dirty="0">
              <a:latin typeface="Arial Black" panose="020B0A04020102020204" pitchFamily="34" charset="0"/>
            </a:endParaRPr>
          </a:p>
          <a:p>
            <a:pPr algn="l">
              <a:buClr>
                <a:schemeClr val="accent1">
                  <a:lumMod val="75000"/>
                </a:schemeClr>
              </a:buClr>
              <a:defRPr sz="2300"/>
            </a:pPr>
            <a:r>
              <a:rPr lang="en-SG" dirty="0">
                <a:latin typeface="Arial Black" panose="020B0A04020102020204" pitchFamily="34" charset="0"/>
              </a:rPr>
              <a:t>Objective: </a:t>
            </a:r>
            <a:r>
              <a:rPr lang="en-SG" b="0" dirty="0">
                <a:latin typeface="Arial Black" panose="020B0A04020102020204" pitchFamily="34" charset="0"/>
              </a:rPr>
              <a:t>To waken spiritual thoughts &amp; feelings, to bring the people back to God.</a:t>
            </a:r>
            <a:br>
              <a:rPr lang="en-SG" b="0" dirty="0">
                <a:latin typeface="Arial Black" panose="020B0A04020102020204" pitchFamily="34" charset="0"/>
              </a:rPr>
            </a:br>
            <a:endParaRPr lang="en-SG" b="0" dirty="0">
              <a:latin typeface="Arial Black" panose="020B0A04020102020204" pitchFamily="34" charset="0"/>
            </a:endParaRPr>
          </a:p>
          <a:p>
            <a:pPr marL="285750" indent="-285750" algn="l">
              <a:buClr>
                <a:schemeClr val="accent1">
                  <a:lumMod val="75000"/>
                </a:schemeClr>
              </a:buClr>
              <a:buFontTx/>
              <a:buChar char="†"/>
              <a:defRPr sz="2300"/>
            </a:pPr>
            <a:r>
              <a:rPr b="0" dirty="0">
                <a:latin typeface="Arial Black" panose="020B0A04020102020204" pitchFamily="34" charset="0"/>
              </a:rPr>
              <a:t>God showed Ezekiel events that would happen in the future. </a:t>
            </a:r>
            <a:br>
              <a:rPr lang="en-SG" b="0" dirty="0">
                <a:latin typeface="Arial Black" panose="020B0A04020102020204" pitchFamily="34" charset="0"/>
              </a:rPr>
            </a:br>
            <a:r>
              <a:rPr b="0" dirty="0">
                <a:latin typeface="Arial Black" panose="020B0A04020102020204" pitchFamily="34" charset="0"/>
              </a:rPr>
              <a:t>God told Ezekiel to warn the people about these events (</a:t>
            </a:r>
            <a:r>
              <a:rPr i="1" dirty="0">
                <a:latin typeface="Arial Black" panose="020B0A04020102020204" pitchFamily="34" charset="0"/>
              </a:rPr>
              <a:t>Ezekiel 33</a:t>
            </a:r>
            <a:r>
              <a:rPr b="0" dirty="0">
                <a:latin typeface="Arial Black" panose="020B0A04020102020204" pitchFamily="34" charset="0"/>
              </a:rPr>
              <a:t>).</a:t>
            </a:r>
          </a:p>
          <a:p>
            <a:pPr marL="285750" indent="-285750" algn="l">
              <a:buClr>
                <a:schemeClr val="accent1">
                  <a:lumMod val="75000"/>
                </a:schemeClr>
              </a:buClr>
              <a:buFontTx/>
              <a:buChar char="†"/>
              <a:defRPr sz="2300"/>
            </a:pPr>
            <a:endParaRPr b="0" dirty="0">
              <a:latin typeface="Arial Black" panose="020B0A04020102020204" pitchFamily="34" charset="0"/>
            </a:endParaRPr>
          </a:p>
          <a:p>
            <a:pPr marL="285750" indent="-285750" algn="l">
              <a:buClr>
                <a:schemeClr val="accent1">
                  <a:lumMod val="75000"/>
                </a:schemeClr>
              </a:buClr>
              <a:buFontTx/>
              <a:buChar char="†"/>
              <a:defRPr sz="2300"/>
            </a:pPr>
            <a:r>
              <a:rPr b="0" dirty="0">
                <a:latin typeface="Arial Black" panose="020B0A04020102020204" pitchFamily="34" charset="0"/>
              </a:rPr>
              <a:t>God would punish Judah because its people did not obey God's law. Their enemies would surround Jerusalem, which was Judah's capital city (</a:t>
            </a:r>
            <a:r>
              <a:rPr i="1" dirty="0">
                <a:latin typeface="Arial Black" panose="020B0A04020102020204" pitchFamily="34" charset="0"/>
              </a:rPr>
              <a:t>Ezekiel chapters 4-5</a:t>
            </a:r>
            <a:r>
              <a:rPr b="0" dirty="0">
                <a:latin typeface="Arial Black" panose="020B0A04020102020204" pitchFamily="34" charset="0"/>
              </a:rPr>
              <a:t>). </a:t>
            </a:r>
            <a:br>
              <a:rPr lang="en-SG" b="0" dirty="0">
                <a:latin typeface="Arial Black" panose="020B0A04020102020204" pitchFamily="34" charset="0"/>
              </a:rPr>
            </a:br>
            <a:r>
              <a:rPr b="0" dirty="0">
                <a:latin typeface="Arial Black" panose="020B0A04020102020204" pitchFamily="34" charset="0"/>
              </a:rPr>
              <a:t>God would leave his temple </a:t>
            </a:r>
            <a:r>
              <a:rPr lang="en-SG" b="0" dirty="0">
                <a:latin typeface="Arial Black" panose="020B0A04020102020204" pitchFamily="34" charset="0"/>
              </a:rPr>
              <a:t>(</a:t>
            </a:r>
            <a:r>
              <a:rPr i="1" dirty="0">
                <a:latin typeface="Arial Black" panose="020B0A04020102020204" pitchFamily="34" charset="0"/>
              </a:rPr>
              <a:t>Ezekiel 10</a:t>
            </a:r>
            <a:r>
              <a:rPr lang="en-SG" b="0" i="1" dirty="0">
                <a:latin typeface="Arial Black" panose="020B0A04020102020204" pitchFamily="34" charset="0"/>
              </a:rPr>
              <a:t>)</a:t>
            </a:r>
            <a:r>
              <a:rPr b="0" dirty="0">
                <a:latin typeface="Arial Black" panose="020B0A04020102020204" pitchFamily="34" charset="0"/>
              </a:rPr>
              <a:t>. </a:t>
            </a:r>
            <a:br>
              <a:rPr lang="en-SG" b="0" dirty="0">
                <a:latin typeface="Arial Black" panose="020B0A04020102020204" pitchFamily="34" charset="0"/>
              </a:rPr>
            </a:br>
            <a:r>
              <a:rPr b="0" dirty="0">
                <a:latin typeface="Arial Black" panose="020B0A04020102020204" pitchFamily="34" charset="0"/>
              </a:rPr>
              <a:t>This was because the leaders of Judah served false gods. </a:t>
            </a:r>
            <a:br>
              <a:rPr lang="en-SG" b="0" dirty="0">
                <a:latin typeface="Arial Black" panose="020B0A04020102020204" pitchFamily="34" charset="0"/>
              </a:rPr>
            </a:br>
            <a:r>
              <a:rPr b="0" dirty="0">
                <a:latin typeface="Arial Black" panose="020B0A04020102020204" pitchFamily="34" charset="0"/>
              </a:rPr>
              <a:t>And the soldiers from Babylon would destroy Jerusalem. </a:t>
            </a:r>
            <a:br>
              <a:rPr lang="en-SG" b="0" dirty="0">
                <a:latin typeface="Arial Black" panose="020B0A04020102020204" pitchFamily="34" charset="0"/>
              </a:rPr>
            </a:br>
            <a:r>
              <a:rPr b="0" dirty="0">
                <a:latin typeface="Arial Black" panose="020B0A04020102020204" pitchFamily="34" charset="0"/>
              </a:rPr>
              <a:t>God would also punish other evil nations.</a:t>
            </a:r>
          </a:p>
          <a:p>
            <a:pPr algn="l">
              <a:buClr>
                <a:schemeClr val="accent1">
                  <a:lumMod val="75000"/>
                </a:schemeClr>
              </a:buClr>
              <a:defRPr sz="2300"/>
            </a:pPr>
            <a:endParaRPr b="0" dirty="0">
              <a:latin typeface="Arial Black" panose="020B0A04020102020204" pitchFamily="34" charset="0"/>
            </a:endParaRPr>
          </a:p>
          <a:p>
            <a:pPr marL="285750" indent="-285750" algn="l">
              <a:buClr>
                <a:schemeClr val="accent1">
                  <a:lumMod val="75000"/>
                </a:schemeClr>
              </a:buClr>
              <a:buFontTx/>
              <a:buChar char="†"/>
              <a:defRPr sz="2300"/>
            </a:pPr>
            <a:r>
              <a:rPr b="0" dirty="0">
                <a:latin typeface="Arial Black" panose="020B0A04020102020204" pitchFamily="34" charset="0"/>
              </a:rPr>
              <a:t>But God still cared about his people (</a:t>
            </a:r>
            <a:r>
              <a:rPr i="1" dirty="0">
                <a:latin typeface="Arial Black" panose="020B0A04020102020204" pitchFamily="34" charset="0"/>
              </a:rPr>
              <a:t>Ezekiel 37</a:t>
            </a:r>
            <a:r>
              <a:rPr b="0" dirty="0">
                <a:latin typeface="Arial Black" panose="020B0A04020102020204" pitchFamily="34" charset="0"/>
              </a:rPr>
              <a:t>). </a:t>
            </a:r>
            <a:br>
              <a:rPr lang="en-SG" b="0" dirty="0">
                <a:latin typeface="Arial Black" panose="020B0A04020102020204" pitchFamily="34" charset="0"/>
              </a:rPr>
            </a:br>
            <a:r>
              <a:rPr b="0" dirty="0">
                <a:latin typeface="Arial Black" panose="020B0A04020102020204" pitchFamily="34" charset="0"/>
              </a:rPr>
              <a:t>God would send someone from David's family to be their leader (</a:t>
            </a:r>
            <a:r>
              <a:rPr i="1" dirty="0">
                <a:latin typeface="Arial Black" panose="020B0A04020102020204" pitchFamily="34" charset="0"/>
              </a:rPr>
              <a:t>Ezekiel 37:24-28</a:t>
            </a:r>
            <a:r>
              <a:rPr b="0" dirty="0">
                <a:latin typeface="Arial Black" panose="020B0A04020102020204" pitchFamily="34" charset="0"/>
              </a:rPr>
              <a:t>). </a:t>
            </a:r>
            <a:br>
              <a:rPr lang="en-SG" b="0" dirty="0">
                <a:latin typeface="Arial Black" panose="020B0A04020102020204" pitchFamily="34" charset="0"/>
              </a:rPr>
            </a:br>
            <a:r>
              <a:rPr b="0" dirty="0">
                <a:latin typeface="Arial Black" panose="020B0A04020102020204" pitchFamily="34" charset="0"/>
              </a:rPr>
              <a:t>We now know that this person is Jesus.</a:t>
            </a:r>
          </a:p>
          <a:p>
            <a:pPr algn="l">
              <a:buClr>
                <a:schemeClr val="accent1">
                  <a:lumMod val="75000"/>
                </a:schemeClr>
              </a:buClr>
              <a:defRPr sz="2300"/>
            </a:pPr>
            <a:endParaRPr b="0" dirty="0">
              <a:latin typeface="Arial Black" panose="020B0A04020102020204" pitchFamily="34" charset="0"/>
            </a:endParaRPr>
          </a:p>
          <a:p>
            <a:pPr marL="285750" indent="-285750" algn="l">
              <a:buClr>
                <a:schemeClr val="accent1">
                  <a:lumMod val="75000"/>
                </a:schemeClr>
              </a:buClr>
              <a:buFontTx/>
              <a:buChar char="†"/>
              <a:defRPr sz="2300"/>
            </a:pPr>
            <a:r>
              <a:rPr b="0" dirty="0">
                <a:latin typeface="Arial Black" panose="020B0A04020102020204" pitchFamily="34" charset="0"/>
              </a:rPr>
              <a:t>God also showed Ezekiel a picture of a new temple in the future (</a:t>
            </a:r>
            <a:r>
              <a:rPr i="1" dirty="0">
                <a:latin typeface="Arial Black" panose="020B0A04020102020204" pitchFamily="34" charset="0"/>
              </a:rPr>
              <a:t>Ezekiel</a:t>
            </a:r>
            <a:r>
              <a:rPr lang="en-SG" i="1" dirty="0">
                <a:latin typeface="Arial Black" panose="020B0A04020102020204" pitchFamily="34" charset="0"/>
              </a:rPr>
              <a:t> 40-48</a:t>
            </a:r>
            <a:r>
              <a:rPr b="0" dirty="0">
                <a:latin typeface="Arial Black" panose="020B0A04020102020204" pitchFamily="34" charset="0"/>
              </a:rPr>
              <a:t>). </a:t>
            </a:r>
            <a:br>
              <a:rPr lang="en-SG" b="0" dirty="0">
                <a:latin typeface="Arial Black" panose="020B0A04020102020204" pitchFamily="34" charset="0"/>
              </a:rPr>
            </a:br>
            <a:r>
              <a:rPr b="0" dirty="0">
                <a:latin typeface="Arial Black" panose="020B0A04020102020204" pitchFamily="34" charset="0"/>
              </a:rPr>
              <a:t>God </a:t>
            </a:r>
            <a:r>
              <a:rPr lang="en-US" b="0" dirty="0">
                <a:latin typeface="Arial Black" panose="020B0A04020102020204" pitchFamily="34" charset="0"/>
              </a:rPr>
              <a:t>H</a:t>
            </a:r>
            <a:r>
              <a:rPr b="0" dirty="0">
                <a:latin typeface="Arial Black" panose="020B0A04020102020204" pitchFamily="34" charset="0"/>
              </a:rPr>
              <a:t>imself would return to this temple (</a:t>
            </a:r>
            <a:r>
              <a:rPr i="1" dirty="0">
                <a:latin typeface="Arial Black" panose="020B0A04020102020204" pitchFamily="34" charset="0"/>
              </a:rPr>
              <a:t>Ezekiel</a:t>
            </a:r>
            <a:r>
              <a:rPr lang="en-SG" i="1" dirty="0">
                <a:latin typeface="Arial Black" panose="020B0A04020102020204" pitchFamily="34" charset="0"/>
              </a:rPr>
              <a:t> 43</a:t>
            </a:r>
            <a:r>
              <a:rPr b="0" dirty="0">
                <a:latin typeface="Arial Black" panose="020B0A04020102020204" pitchFamily="34" charset="0"/>
              </a:rPr>
              <a:t>).</a:t>
            </a:r>
          </a:p>
        </p:txBody>
      </p:sp>
      <p:sp>
        <p:nvSpPr>
          <p:cNvPr id="3" name="Rectangle 2">
            <a:extLst>
              <a:ext uri="{FF2B5EF4-FFF2-40B4-BE49-F238E27FC236}">
                <a16:creationId xmlns:a16="http://schemas.microsoft.com/office/drawing/2014/main" id="{0690215A-86F5-428F-A7D3-FA99842EA405}"/>
              </a:ext>
            </a:extLst>
          </p:cNvPr>
          <p:cNvSpPr/>
          <p:nvPr/>
        </p:nvSpPr>
        <p:spPr>
          <a:xfrm>
            <a:off x="3413905" y="133985"/>
            <a:ext cx="6614311" cy="2292935"/>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EZEKIEL</a:t>
            </a:r>
            <a:br>
              <a:rPr lang="en-SG" sz="5400" dirty="0">
                <a:solidFill>
                  <a:schemeClr val="accent1">
                    <a:lumMod val="75000"/>
                  </a:schemeClr>
                </a:solidFill>
                <a:latin typeface="Arial Black" panose="020B0A04020102020204" pitchFamily="34" charset="0"/>
              </a:rPr>
            </a:br>
            <a:r>
              <a:rPr lang="en-SG" sz="3500" dirty="0">
                <a:solidFill>
                  <a:schemeClr val="bg2">
                    <a:lumMod val="50000"/>
                  </a:schemeClr>
                </a:solidFill>
                <a:latin typeface="Arial Black" panose="020B0A04020102020204" pitchFamily="34" charset="0"/>
              </a:rPr>
              <a:t>(GOD WILL STRENGTHEN)</a:t>
            </a:r>
          </a:p>
          <a:p>
            <a:pPr>
              <a:defRPr sz="3500"/>
            </a:pPr>
            <a:endParaRPr lang="en-SG" sz="5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32565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2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774AA7-6E5C-4B64-88AD-5569731B8804}"/>
              </a:ext>
            </a:extLst>
          </p:cNvPr>
          <p:cNvSpPr/>
          <p:nvPr/>
        </p:nvSpPr>
        <p:spPr>
          <a:xfrm>
            <a:off x="1114927" y="2165643"/>
            <a:ext cx="10411326" cy="6494085"/>
          </a:xfrm>
          <a:prstGeom prst="rect">
            <a:avLst/>
          </a:prstGeom>
        </p:spPr>
        <p:txBody>
          <a:bodyPr wrap="square">
            <a:spAutoFit/>
          </a:bodyPr>
          <a:lstStyle/>
          <a:p>
            <a:pPr algn="l"/>
            <a:r>
              <a:rPr lang="en-US" sz="3200" u="sng" dirty="0">
                <a:latin typeface="Arial Black" panose="020B0A04020102020204" pitchFamily="34" charset="0"/>
              </a:rPr>
              <a:t>1st period</a:t>
            </a:r>
            <a:r>
              <a:rPr lang="en-US" sz="3200" dirty="0">
                <a:latin typeface="Arial Black" panose="020B0A04020102020204" pitchFamily="34" charset="0"/>
              </a:rPr>
              <a:t>: chapters 1-24, most depressing - that Jerusalem would be totally destroyed. – </a:t>
            </a:r>
            <a:r>
              <a:rPr lang="en-US" sz="3200" i="1" dirty="0">
                <a:latin typeface="Arial Black" panose="020B0A04020102020204" pitchFamily="34" charset="0"/>
              </a:rPr>
              <a:t>CONDEMNATION</a:t>
            </a:r>
          </a:p>
          <a:p>
            <a:pPr algn="l"/>
            <a:r>
              <a:rPr lang="en-US" sz="3200" dirty="0">
                <a:latin typeface="Arial Black" panose="020B0A04020102020204" pitchFamily="34" charset="0"/>
              </a:rPr>
              <a:t> </a:t>
            </a:r>
          </a:p>
          <a:p>
            <a:pPr algn="l"/>
            <a:r>
              <a:rPr lang="en-US" sz="3200" u="sng" dirty="0">
                <a:latin typeface="Arial Black" panose="020B0A04020102020204" pitchFamily="34" charset="0"/>
              </a:rPr>
              <a:t>2nd period</a:t>
            </a:r>
            <a:r>
              <a:rPr lang="en-US" sz="3200" dirty="0">
                <a:latin typeface="Arial Black" panose="020B0A04020102020204" pitchFamily="34" charset="0"/>
              </a:rPr>
              <a:t>: chapters 25-32, prophesied about the 7 nations around Jerusalem. - </a:t>
            </a:r>
            <a:r>
              <a:rPr lang="en-US" sz="3200" i="1" dirty="0">
                <a:latin typeface="Arial Black" panose="020B0A04020102020204" pitchFamily="34" charset="0"/>
              </a:rPr>
              <a:t>CONDEMNATION</a:t>
            </a:r>
            <a:r>
              <a:rPr lang="en-US" sz="3200" dirty="0">
                <a:latin typeface="Arial Black" panose="020B0A04020102020204" pitchFamily="34" charset="0"/>
              </a:rPr>
              <a:t> </a:t>
            </a:r>
          </a:p>
          <a:p>
            <a:pPr algn="l"/>
            <a:endParaRPr lang="en-US" sz="3200" dirty="0">
              <a:latin typeface="Arial Black" panose="020B0A04020102020204" pitchFamily="34" charset="0"/>
            </a:endParaRPr>
          </a:p>
          <a:p>
            <a:pPr algn="l"/>
            <a:r>
              <a:rPr lang="en-US" sz="3200" u="sng" dirty="0">
                <a:latin typeface="Arial Black" panose="020B0A04020102020204" pitchFamily="34" charset="0"/>
              </a:rPr>
              <a:t>3rd period</a:t>
            </a:r>
            <a:r>
              <a:rPr lang="en-US" sz="3200" dirty="0">
                <a:latin typeface="Arial Black" panose="020B0A04020102020204" pitchFamily="34" charset="0"/>
              </a:rPr>
              <a:t>: chapters 33-48, focused on the return home, good future; restoration of the temple. (Ezekiel died in Babylon without seeing the temple or Jerusalem again) - </a:t>
            </a:r>
            <a:r>
              <a:rPr lang="en-US" sz="3200" i="1" dirty="0">
                <a:latin typeface="Arial Black" panose="020B0A04020102020204" pitchFamily="34" charset="0"/>
              </a:rPr>
              <a:t>CONSOLATION</a:t>
            </a:r>
            <a:r>
              <a:rPr lang="en-US" sz="3200" dirty="0">
                <a:latin typeface="Arial Black" panose="020B0A04020102020204" pitchFamily="34" charset="0"/>
              </a:rPr>
              <a:t> </a:t>
            </a:r>
          </a:p>
        </p:txBody>
      </p:sp>
      <p:sp>
        <p:nvSpPr>
          <p:cNvPr id="3" name="Rectangle 2">
            <a:extLst>
              <a:ext uri="{FF2B5EF4-FFF2-40B4-BE49-F238E27FC236}">
                <a16:creationId xmlns:a16="http://schemas.microsoft.com/office/drawing/2014/main" id="{0D8B3C78-DCAF-4D31-8636-A03069689061}"/>
              </a:ext>
            </a:extLst>
          </p:cNvPr>
          <p:cNvSpPr/>
          <p:nvPr/>
        </p:nvSpPr>
        <p:spPr>
          <a:xfrm>
            <a:off x="4312353" y="943746"/>
            <a:ext cx="4380093" cy="769441"/>
          </a:xfrm>
          <a:prstGeom prst="rect">
            <a:avLst/>
          </a:prstGeom>
        </p:spPr>
        <p:txBody>
          <a:bodyPr wrap="square">
            <a:spAutoFit/>
          </a:bodyPr>
          <a:lstStyle/>
          <a:p>
            <a:r>
              <a:rPr lang="en-US" sz="4400" cap="all" dirty="0">
                <a:latin typeface="Arial Black" panose="020B0A04020102020204" pitchFamily="34" charset="0"/>
              </a:rPr>
              <a:t>3 periods</a:t>
            </a:r>
          </a:p>
        </p:txBody>
      </p:sp>
    </p:spTree>
    <p:extLst>
      <p:ext uri="{BB962C8B-B14F-4D97-AF65-F5344CB8AC3E}">
        <p14:creationId xmlns:p14="http://schemas.microsoft.com/office/powerpoint/2010/main" val="3825290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2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7E17D-6B8B-492F-8815-1C3C048000DD}"/>
              </a:ext>
            </a:extLst>
          </p:cNvPr>
          <p:cNvSpPr/>
          <p:nvPr/>
        </p:nvSpPr>
        <p:spPr>
          <a:xfrm>
            <a:off x="379788" y="442338"/>
            <a:ext cx="12502141" cy="707886"/>
          </a:xfrm>
          <a:prstGeom prst="rect">
            <a:avLst/>
          </a:prstGeom>
        </p:spPr>
        <p:txBody>
          <a:bodyPr wrap="none">
            <a:spAutoFit/>
          </a:bodyPr>
          <a:lstStyle/>
          <a:p>
            <a:r>
              <a:rPr lang="en-US" sz="4000" cap="all" dirty="0">
                <a:latin typeface="Arial Black" panose="020B0A04020102020204" pitchFamily="34" charset="0"/>
              </a:rPr>
              <a:t>Why should Christians read Ezekiel?</a:t>
            </a:r>
          </a:p>
        </p:txBody>
      </p:sp>
      <p:sp>
        <p:nvSpPr>
          <p:cNvPr id="3" name="Rectangle 2">
            <a:extLst>
              <a:ext uri="{FF2B5EF4-FFF2-40B4-BE49-F238E27FC236}">
                <a16:creationId xmlns:a16="http://schemas.microsoft.com/office/drawing/2014/main" id="{685594E6-6B74-4DB8-9C3E-C3720EC71793}"/>
              </a:ext>
            </a:extLst>
          </p:cNvPr>
          <p:cNvSpPr/>
          <p:nvPr/>
        </p:nvSpPr>
        <p:spPr>
          <a:xfrm>
            <a:off x="487847" y="1370627"/>
            <a:ext cx="11535830" cy="7940635"/>
          </a:xfrm>
          <a:prstGeom prst="rect">
            <a:avLst/>
          </a:prstGeom>
        </p:spPr>
        <p:txBody>
          <a:bodyPr wrap="square">
            <a:spAutoFit/>
          </a:bodyPr>
          <a:lstStyle/>
          <a:p>
            <a:pPr algn="l"/>
            <a:r>
              <a:rPr lang="en-US" sz="3000" dirty="0">
                <a:latin typeface="Arial Black" panose="020B0A04020102020204" pitchFamily="34" charset="0"/>
              </a:rPr>
              <a:t>That God judges His own people. Judgment begins at the house of the Lord and by a higher standard than others. </a:t>
            </a:r>
          </a:p>
          <a:p>
            <a:pPr algn="l"/>
            <a:endParaRPr lang="en-US" sz="3000" dirty="0">
              <a:latin typeface="Arial Black" panose="020B0A04020102020204" pitchFamily="34" charset="0"/>
            </a:endParaRPr>
          </a:p>
          <a:p>
            <a:pPr algn="l"/>
            <a:r>
              <a:rPr lang="en-US" sz="3000" dirty="0">
                <a:latin typeface="Arial Black" panose="020B0A04020102020204" pitchFamily="34" charset="0"/>
              </a:rPr>
              <a:t>That God takes vengeance.</a:t>
            </a:r>
          </a:p>
          <a:p>
            <a:pPr algn="l"/>
            <a:r>
              <a:rPr lang="en-US" sz="3000" dirty="0">
                <a:latin typeface="Arial Black" panose="020B0A04020102020204" pitchFamily="34" charset="0"/>
              </a:rPr>
              <a:t> </a:t>
            </a:r>
          </a:p>
          <a:p>
            <a:pPr algn="l"/>
            <a:r>
              <a:rPr lang="en-US" sz="3000" dirty="0">
                <a:latin typeface="Arial Black" panose="020B0A04020102020204" pitchFamily="34" charset="0"/>
              </a:rPr>
              <a:t>That God will always restore His people. Israel will never disappear. The Church will never disappear. We belong to the people of eternity. One day there will be one flock under one shepherd. </a:t>
            </a:r>
          </a:p>
          <a:p>
            <a:pPr algn="l"/>
            <a:endParaRPr lang="en-US" sz="3000" dirty="0">
              <a:latin typeface="Arial Black" panose="020B0A04020102020204" pitchFamily="34" charset="0"/>
            </a:endParaRPr>
          </a:p>
          <a:p>
            <a:pPr algn="l"/>
            <a:r>
              <a:rPr lang="en-US" sz="3000" dirty="0">
                <a:latin typeface="Arial Black" panose="020B0A04020102020204" pitchFamily="34" charset="0"/>
              </a:rPr>
              <a:t>That a great portion in Ezekiel is picked up in Revelation. If don't know Ezekiel, will be puzzled by Revelation. </a:t>
            </a:r>
          </a:p>
          <a:p>
            <a:pPr algn="l"/>
            <a:endParaRPr lang="en-US" sz="3000" dirty="0">
              <a:latin typeface="Arial Black" panose="020B0A04020102020204" pitchFamily="34" charset="0"/>
            </a:endParaRPr>
          </a:p>
          <a:p>
            <a:pPr algn="l"/>
            <a:r>
              <a:rPr lang="en-US" sz="3000" dirty="0">
                <a:latin typeface="Arial Black" panose="020B0A04020102020204" pitchFamily="34" charset="0"/>
              </a:rPr>
              <a:t>That Ezekiel gives us a view of God - His omnipotence, His omnipresence &amp; His omniscience.</a:t>
            </a:r>
          </a:p>
        </p:txBody>
      </p:sp>
    </p:spTree>
    <p:extLst>
      <p:ext uri="{BB962C8B-B14F-4D97-AF65-F5344CB8AC3E}">
        <p14:creationId xmlns:p14="http://schemas.microsoft.com/office/powerpoint/2010/main" val="363732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4000" t="-15000" r="-4000" b="-36000"/>
          </a:stretch>
        </a:blipFill>
        <a:effectLst/>
      </p:bgPr>
    </p:bg>
    <p:spTree>
      <p:nvGrpSpPr>
        <p:cNvPr id="1" name=""/>
        <p:cNvGrpSpPr/>
        <p:nvPr/>
      </p:nvGrpSpPr>
      <p:grpSpPr>
        <a:xfrm>
          <a:off x="0" y="0"/>
          <a:ext cx="0" cy="0"/>
          <a:chOff x="0" y="0"/>
          <a:chExt cx="0" cy="0"/>
        </a:xfrm>
      </p:grpSpPr>
      <p:sp>
        <p:nvSpPr>
          <p:cNvPr id="4" name="SOLOMON'S SONG (the Song of Songs)…">
            <a:extLst>
              <a:ext uri="{FF2B5EF4-FFF2-40B4-BE49-F238E27FC236}">
                <a16:creationId xmlns:a16="http://schemas.microsoft.com/office/drawing/2014/main" id="{C0D1429A-9678-4A52-A9B0-67EFC3543ECD}"/>
              </a:ext>
            </a:extLst>
          </p:cNvPr>
          <p:cNvSpPr txBox="1"/>
          <p:nvPr/>
        </p:nvSpPr>
        <p:spPr>
          <a:xfrm>
            <a:off x="279401" y="1943610"/>
            <a:ext cx="12446000" cy="748923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greatest song. No adjective in Hebrew.</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5th &amp; final book of poetry.</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God's manual for marriage.</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God's love for Israel.</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Christ's love for the church and individual believer.</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An allegory relating to the church.</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No mention of God (like Esther).                       No mention of sin.</a:t>
            </a:r>
            <a:br>
              <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endParaRPr kumimoji="0" lang="en-SG" sz="3600" b="0"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p:txBody>
      </p:sp>
      <p:sp>
        <p:nvSpPr>
          <p:cNvPr id="6" name="Rectangle 5">
            <a:extLst>
              <a:ext uri="{FF2B5EF4-FFF2-40B4-BE49-F238E27FC236}">
                <a16:creationId xmlns:a16="http://schemas.microsoft.com/office/drawing/2014/main" id="{5922EA47-9BB9-4B4A-B8DF-ADD506A92B08}"/>
              </a:ext>
            </a:extLst>
          </p:cNvPr>
          <p:cNvSpPr/>
          <p:nvPr/>
        </p:nvSpPr>
        <p:spPr>
          <a:xfrm>
            <a:off x="2755222" y="205714"/>
            <a:ext cx="7494359" cy="2292935"/>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SOLOMON'S SONG </a:t>
            </a:r>
            <a:b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br>
            <a:r>
              <a:rPr kumimoji="0" lang="en-SG" sz="35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(THE SONG OF SONGS)</a:t>
            </a:r>
          </a:p>
          <a:p>
            <a:pPr marL="0" marR="0" lvl="0" indent="0" algn="ctr" defTabSz="584200" rtl="0" eaLnBrk="1" fontAlgn="auto" latinLnBrk="0" hangingPunct="0">
              <a:lnSpc>
                <a:spcPct val="100000"/>
              </a:lnSpc>
              <a:spcBef>
                <a:spcPts val="0"/>
              </a:spcBef>
              <a:spcAft>
                <a:spcPts val="0"/>
              </a:spcAft>
              <a:buClrTx/>
              <a:buSzTx/>
              <a:buFontTx/>
              <a:buNone/>
              <a:tabLst/>
              <a:defRPr sz="3500"/>
            </a:pPr>
            <a:endPar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311069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4000" t="-15000" r="-4000" b="-36000"/>
          </a:stretch>
        </a:blipFill>
        <a:effectLst/>
      </p:bgPr>
    </p:bg>
    <p:spTree>
      <p:nvGrpSpPr>
        <p:cNvPr id="1" name=""/>
        <p:cNvGrpSpPr/>
        <p:nvPr/>
      </p:nvGrpSpPr>
      <p:grpSpPr>
        <a:xfrm>
          <a:off x="0" y="0"/>
          <a:ext cx="0" cy="0"/>
          <a:chOff x="0" y="0"/>
          <a:chExt cx="0" cy="0"/>
        </a:xfrm>
      </p:grpSpPr>
      <p:sp>
        <p:nvSpPr>
          <p:cNvPr id="2" name="SOLOMON'S SONG (the Song of Songs)…">
            <a:extLst>
              <a:ext uri="{FF2B5EF4-FFF2-40B4-BE49-F238E27FC236}">
                <a16:creationId xmlns:a16="http://schemas.microsoft.com/office/drawing/2014/main" id="{D0F2A308-A09B-4BCF-8E61-C94C37F4717A}"/>
              </a:ext>
            </a:extLst>
          </p:cNvPr>
          <p:cNvSpPr txBox="1"/>
          <p:nvPr/>
        </p:nvSpPr>
        <p:spPr>
          <a:xfrm>
            <a:off x="279401" y="1666613"/>
            <a:ext cx="12446000" cy="80432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 passionate love poem that presents the ideal love that should exist between a man and a woman in marriage.</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song celebrates intimacy, sexual desire and the marital love of man to woman and woman to man.</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Jews below age 30 cannot read book because of romantic sensual issues.</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At the same time, the song serves as a metaphor for the covenant love that exists between God and his people.  </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Indeed, marriage is the appropriate picture that describes our relationship with God.</a:t>
            </a:r>
          </a:p>
          <a:p>
            <a:pPr marL="342900" marR="0" lvl="0" indent="-342900" algn="l" defTabSz="584200" rtl="0" eaLnBrk="1" fontAlgn="auto" latinLnBrk="0" hangingPunct="0">
              <a:lnSpc>
                <a:spcPct val="100000"/>
              </a:lnSpc>
              <a:spcBef>
                <a:spcPts val="2400"/>
              </a:spcBef>
              <a:spcAft>
                <a:spcPts val="0"/>
              </a:spcAft>
              <a:buClr>
                <a:srgbClr val="00A2FF">
                  <a:lumMod val="75000"/>
                </a:srgbClr>
              </a:buClr>
              <a:buSzTx/>
              <a:buFontTx/>
              <a:buChar char="†"/>
              <a:tabLst/>
              <a:defRPr sz="2700"/>
            </a:pPr>
            <a:r>
              <a:rPr kumimoji="0" lang="en-SG" sz="3200" b="0" i="0" u="none" strike="noStrike" kern="0" cap="none" spc="0" normalizeH="0" baseline="0" noProof="0" dirty="0">
                <a:ln>
                  <a:noFill/>
                </a:ln>
                <a:solidFill>
                  <a:srgbClr val="000000"/>
                </a:solidFill>
                <a:effectLst/>
                <a:uLnTx/>
                <a:uFillTx/>
                <a:latin typeface="Arial Black" panose="020B0A04020102020204" pitchFamily="34" charset="0"/>
                <a:sym typeface="Helvetica Neue"/>
              </a:rPr>
              <a:t>Lots of wisdom for others but not much for himself.</a:t>
            </a:r>
          </a:p>
        </p:txBody>
      </p:sp>
      <p:sp>
        <p:nvSpPr>
          <p:cNvPr id="3" name="Rectangle 2">
            <a:extLst>
              <a:ext uri="{FF2B5EF4-FFF2-40B4-BE49-F238E27FC236}">
                <a16:creationId xmlns:a16="http://schemas.microsoft.com/office/drawing/2014/main" id="{1EC2CDFA-E4F1-4485-9E7B-65FF52FFAF42}"/>
              </a:ext>
            </a:extLst>
          </p:cNvPr>
          <p:cNvSpPr/>
          <p:nvPr/>
        </p:nvSpPr>
        <p:spPr>
          <a:xfrm>
            <a:off x="2755222" y="205714"/>
            <a:ext cx="7494359" cy="2292935"/>
          </a:xfrm>
          <a:prstGeom prst="rect">
            <a:avLst/>
          </a:prstGeom>
        </p:spPr>
        <p:txBody>
          <a:bodyPr wrap="non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3500"/>
            </a:pPr>
            <a: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t>SOLOMON'S SONG </a:t>
            </a:r>
            <a:br>
              <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rPr>
            </a:br>
            <a:r>
              <a:rPr kumimoji="0" lang="en-SG" sz="3500" b="1" i="0" u="none" strike="noStrike" kern="0" cap="none" spc="0" normalizeH="0" baseline="0" noProof="0" dirty="0">
                <a:ln>
                  <a:noFill/>
                </a:ln>
                <a:solidFill>
                  <a:srgbClr val="D6D5D5">
                    <a:lumMod val="50000"/>
                  </a:srgbClr>
                </a:solidFill>
                <a:effectLst/>
                <a:uLnTx/>
                <a:uFillTx/>
                <a:latin typeface="Arial Black" panose="020B0A04020102020204" pitchFamily="34" charset="0"/>
                <a:sym typeface="Helvetica Neue"/>
              </a:rPr>
              <a:t>(THE SONG OF SONGS)</a:t>
            </a:r>
          </a:p>
          <a:p>
            <a:pPr marL="0" marR="0" lvl="0" indent="0" algn="ctr" defTabSz="584200" rtl="0" eaLnBrk="1" fontAlgn="auto" latinLnBrk="0" hangingPunct="0">
              <a:lnSpc>
                <a:spcPct val="100000"/>
              </a:lnSpc>
              <a:spcBef>
                <a:spcPts val="0"/>
              </a:spcBef>
              <a:spcAft>
                <a:spcPts val="0"/>
              </a:spcAft>
              <a:buClrTx/>
              <a:buSzTx/>
              <a:buFontTx/>
              <a:buNone/>
              <a:tabLst/>
              <a:defRPr sz="3500"/>
            </a:pPr>
            <a:endParaRPr kumimoji="0" lang="en-SG" sz="5400" b="1" i="0" u="none" strike="noStrike" kern="0" cap="none" spc="0" normalizeH="0" baseline="0" noProof="0" dirty="0">
              <a:ln>
                <a:noFill/>
              </a:ln>
              <a:solidFill>
                <a:srgbClr val="00A2FF">
                  <a:lumMod val="75000"/>
                </a:srgbClr>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110187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p:cNvGraphicFramePr/>
          <p:nvPr>
            <p:extLst/>
          </p:nvPr>
        </p:nvGraphicFramePr>
        <p:xfrm>
          <a:off x="816495" y="1876755"/>
          <a:ext cx="10544018" cy="5832000"/>
        </p:xfrm>
        <a:graphic>
          <a:graphicData uri="http://schemas.openxmlformats.org/drawingml/2006/table">
            <a:tbl>
              <a:tblPr firstRow="1" firstCol="1">
                <a:tableStyleId>{6E25E649-3F16-4E02-A733-19D2CDBF48F0}</a:tableStyleId>
              </a:tblPr>
              <a:tblGrid>
                <a:gridCol w="5272009">
                  <a:extLst>
                    <a:ext uri="{9D8B030D-6E8A-4147-A177-3AD203B41FA5}">
                      <a16:colId xmlns:a16="http://schemas.microsoft.com/office/drawing/2014/main" val="20002"/>
                    </a:ext>
                  </a:extLst>
                </a:gridCol>
                <a:gridCol w="5272009">
                  <a:extLst>
                    <a:ext uri="{9D8B030D-6E8A-4147-A177-3AD203B41FA5}">
                      <a16:colId xmlns:a16="http://schemas.microsoft.com/office/drawing/2014/main" val="20003"/>
                    </a:ext>
                  </a:extLst>
                </a:gridCol>
              </a:tblGrid>
              <a:tr h="972000">
                <a:tc>
                  <a:txBody>
                    <a:bodyPr/>
                    <a:lstStyle/>
                    <a:p>
                      <a:pPr algn="ctr" defTabSz="914400">
                        <a:defRPr sz="1800" b="0">
                          <a:solidFill>
                            <a:srgbClr val="000000"/>
                          </a:solidFill>
                        </a:defRPr>
                      </a:pPr>
                      <a:r>
                        <a:rPr lang="en-SG" sz="4400" b="1" dirty="0">
                          <a:solidFill>
                            <a:schemeClr val="bg1"/>
                          </a:solidFill>
                          <a:latin typeface="Arial Black" panose="020B0A04020102020204" pitchFamily="34" charset="0"/>
                          <a:sym typeface="Helvetica Neue"/>
                        </a:rPr>
                        <a:t>ECCLESIASTES</a:t>
                      </a:r>
                    </a:p>
                  </a:txBody>
                  <a:tcPr marL="50800" marR="50800" marT="50800" marB="50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b="0">
                          <a:solidFill>
                            <a:srgbClr val="000000"/>
                          </a:solidFill>
                        </a:defRPr>
                      </a:pPr>
                      <a:r>
                        <a:rPr lang="en-SG" sz="4400" b="1" dirty="0">
                          <a:solidFill>
                            <a:schemeClr val="bg1"/>
                          </a:solidFill>
                          <a:latin typeface="Arial Black" panose="020B0A04020102020204" pitchFamily="34" charset="0"/>
                          <a:sym typeface="Helvetica Neue"/>
                        </a:rPr>
                        <a:t>SOS</a:t>
                      </a:r>
                    </a:p>
                  </a:txBody>
                  <a:tcPr marL="50800" marR="50800" marT="50800" marB="50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620000">
                <a:tc>
                  <a:txBody>
                    <a:bodyPr/>
                    <a:lstStyle/>
                    <a:p>
                      <a:pPr algn="ctr" defTabSz="914400">
                        <a:defRPr sz="1800"/>
                      </a:pPr>
                      <a:r>
                        <a:rPr sz="4000" b="0" dirty="0">
                          <a:solidFill>
                            <a:schemeClr val="bg1"/>
                          </a:solidFill>
                          <a:latin typeface="Arial Black" panose="020B0A04020102020204" pitchFamily="34" charset="0"/>
                          <a:sym typeface="Helvetica Neue"/>
                        </a:rPr>
                        <a:t>Vanity of vanities</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4000" b="0" dirty="0">
                          <a:solidFill>
                            <a:schemeClr val="bg1"/>
                          </a:solidFill>
                          <a:latin typeface="Arial Black" panose="020B0A04020102020204" pitchFamily="34" charset="0"/>
                          <a:sym typeface="Helvetica Neue"/>
                        </a:rPr>
                        <a:t>Song of songs</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620000">
                <a:tc>
                  <a:txBody>
                    <a:bodyPr/>
                    <a:lstStyle/>
                    <a:p>
                      <a:pPr algn="ctr" defTabSz="914400">
                        <a:defRPr sz="1800"/>
                      </a:pPr>
                      <a:r>
                        <a:rPr sz="4000" b="0" dirty="0">
                          <a:solidFill>
                            <a:schemeClr val="bg1"/>
                          </a:solidFill>
                          <a:latin typeface="Arial Black" panose="020B0A04020102020204" pitchFamily="34" charset="0"/>
                          <a:sym typeface="Helvetica Neue"/>
                        </a:rPr>
                        <a:t>Life of wandering</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4000" b="0" dirty="0">
                          <a:solidFill>
                            <a:schemeClr val="bg1"/>
                          </a:solidFill>
                          <a:latin typeface="Arial Black" panose="020B0A04020102020204" pitchFamily="34" charset="0"/>
                          <a:sym typeface="Helvetica Neue"/>
                        </a:rPr>
                        <a:t>Rest from wandering</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620000">
                <a:tc>
                  <a:txBody>
                    <a:bodyPr/>
                    <a:lstStyle/>
                    <a:p>
                      <a:pPr algn="ctr" defTabSz="914400">
                        <a:defRPr sz="1800"/>
                      </a:pPr>
                      <a:r>
                        <a:rPr sz="4000" b="0" dirty="0">
                          <a:solidFill>
                            <a:schemeClr val="bg1"/>
                          </a:solidFill>
                          <a:latin typeface="Arial Black" panose="020B0A04020102020204" pitchFamily="34" charset="0"/>
                          <a:sym typeface="Helvetica Neue"/>
                        </a:rPr>
                        <a:t>Life under the sun</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tx1"/>
                    </a:solidFill>
                  </a:tcPr>
                </a:tc>
                <a:tc>
                  <a:txBody>
                    <a:bodyPr/>
                    <a:lstStyle/>
                    <a:p>
                      <a:pPr algn="ctr" defTabSz="914400">
                        <a:defRPr sz="1800"/>
                      </a:pPr>
                      <a:r>
                        <a:rPr sz="4000" b="0" dirty="0">
                          <a:solidFill>
                            <a:schemeClr val="bg1"/>
                          </a:solidFill>
                          <a:latin typeface="Arial Black" panose="020B0A04020102020204" pitchFamily="34" charset="0"/>
                          <a:sym typeface="Helvetica Neue"/>
                        </a:rPr>
                        <a:t>Life in the Son</a:t>
                      </a:r>
                    </a:p>
                  </a:txBody>
                  <a:tcPr marL="50800" marR="50800" marT="50800" marB="5080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3126164920"/>
                  </a:ext>
                </a:extLst>
              </a:tr>
            </a:tbl>
          </a:graphicData>
        </a:graphic>
      </p:graphicFrame>
    </p:spTree>
    <p:extLst>
      <p:ext uri="{BB962C8B-B14F-4D97-AF65-F5344CB8AC3E}">
        <p14:creationId xmlns:p14="http://schemas.microsoft.com/office/powerpoint/2010/main" val="44459562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054D1-3842-44C2-8FEC-62EA71A4C25A}"/>
              </a:ext>
            </a:extLst>
          </p:cNvPr>
          <p:cNvSpPr>
            <a:spLocks noGrp="1"/>
          </p:cNvSpPr>
          <p:nvPr>
            <p:ph type="title"/>
          </p:nvPr>
        </p:nvSpPr>
        <p:spPr>
          <a:xfrm>
            <a:off x="660923" y="1329082"/>
            <a:ext cx="9496215" cy="3002912"/>
          </a:xfrm>
        </p:spPr>
        <p:txBody>
          <a:bodyPr>
            <a:normAutofit fontScale="90000"/>
          </a:bodyPr>
          <a:lstStyle/>
          <a:p>
            <a:r>
              <a:rPr lang="en-SG" sz="9600" b="1" dirty="0">
                <a:latin typeface="Arial Black" panose="020B0A04020102020204" pitchFamily="34" charset="0"/>
              </a:rPr>
              <a:t>BOOKS OF </a:t>
            </a:r>
            <a:br>
              <a:rPr lang="en-SG" sz="9600" b="1" dirty="0">
                <a:latin typeface="Arial Black" panose="020B0A04020102020204" pitchFamily="34" charset="0"/>
              </a:rPr>
            </a:br>
            <a:r>
              <a:rPr lang="en-SG" sz="12800" b="1" dirty="0">
                <a:latin typeface="Arial Black" panose="020B0A04020102020204" pitchFamily="34" charset="0"/>
              </a:rPr>
              <a:t>PROPHECY</a:t>
            </a:r>
            <a:endParaRPr lang="en-SG" sz="9600" b="1" dirty="0">
              <a:latin typeface="Arial Black" panose="020B0A04020102020204" pitchFamily="34" charset="0"/>
            </a:endParaRPr>
          </a:p>
        </p:txBody>
      </p:sp>
      <p:sp>
        <p:nvSpPr>
          <p:cNvPr id="2" name="Text Placeholder 1">
            <a:extLst>
              <a:ext uri="{FF2B5EF4-FFF2-40B4-BE49-F238E27FC236}">
                <a16:creationId xmlns:a16="http://schemas.microsoft.com/office/drawing/2014/main" id="{5F8573C4-E106-4B11-96A8-E21FB3C1FA61}"/>
              </a:ext>
            </a:extLst>
          </p:cNvPr>
          <p:cNvSpPr>
            <a:spLocks noGrp="1"/>
          </p:cNvSpPr>
          <p:nvPr>
            <p:ph type="body" idx="1"/>
          </p:nvPr>
        </p:nvSpPr>
        <p:spPr>
          <a:xfrm>
            <a:off x="789713" y="4331994"/>
            <a:ext cx="9496215" cy="3962399"/>
          </a:xfrm>
        </p:spPr>
        <p:txBody>
          <a:bodyPr>
            <a:normAutofit lnSpcReduction="10000"/>
          </a:bodyPr>
          <a:lstStyle/>
          <a:p>
            <a:r>
              <a:rPr lang="en-SG" sz="3600" dirty="0">
                <a:latin typeface="Arial Black" panose="020B0A04020102020204" pitchFamily="34" charset="0"/>
              </a:rPr>
              <a:t>Men raised by God in a period when neither priests nor kings were worthy channels through which God's expression might flow.</a:t>
            </a:r>
          </a:p>
          <a:p>
            <a:r>
              <a:rPr lang="en-SG" sz="3600" dirty="0">
                <a:latin typeface="Arial Black" panose="020B0A04020102020204" pitchFamily="34" charset="0"/>
              </a:rPr>
              <a:t>They spoke of events in the distant future &amp; local events in the immediate future.</a:t>
            </a:r>
          </a:p>
          <a:p>
            <a:endParaRPr lang="en-SG" sz="3600" dirty="0">
              <a:latin typeface="Arial Black" panose="020B0A04020102020204" pitchFamily="34" charset="0"/>
            </a:endParaRPr>
          </a:p>
        </p:txBody>
      </p:sp>
    </p:spTree>
    <p:extLst>
      <p:ext uri="{BB962C8B-B14F-4D97-AF65-F5344CB8AC3E}">
        <p14:creationId xmlns:p14="http://schemas.microsoft.com/office/powerpoint/2010/main" val="133375412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 name="Table"/>
          <p:cNvGraphicFramePr/>
          <p:nvPr>
            <p:extLst>
              <p:ext uri="{D42A27DB-BD31-4B8C-83A1-F6EECF244321}">
                <p14:modId xmlns:p14="http://schemas.microsoft.com/office/powerpoint/2010/main" val="749608203"/>
              </p:ext>
            </p:extLst>
          </p:nvPr>
        </p:nvGraphicFramePr>
        <p:xfrm>
          <a:off x="397681" y="1875809"/>
          <a:ext cx="11099800" cy="6516000"/>
        </p:xfrm>
        <a:graphic>
          <a:graphicData uri="http://schemas.openxmlformats.org/drawingml/2006/table">
            <a:tbl>
              <a:tblPr bandRow="1"/>
              <a:tblGrid>
                <a:gridCol w="5549900">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1629000">
                <a:tc>
                  <a:txBody>
                    <a:bodyPr/>
                    <a:lstStyle/>
                    <a:p>
                      <a:pPr algn="ctr" defTabSz="914400">
                        <a:defRPr sz="1800"/>
                      </a:pPr>
                      <a:r>
                        <a:rPr sz="4400" dirty="0">
                          <a:latin typeface="Arial Black" panose="020B0A04020102020204" pitchFamily="34" charset="0"/>
                          <a:sym typeface="Helvetica Neue"/>
                        </a:rPr>
                        <a:t>Isaiah</a:t>
                      </a:r>
                    </a:p>
                  </a:txBody>
                  <a:tcPr marL="50800" marR="50800" marT="50800" marB="50800" anchor="ctr" horzOverflow="overflow">
                    <a:lnL w="12700" cap="flat">
                      <a:noFill/>
                      <a:miter lim="400000"/>
                    </a:lnL>
                    <a:lnR w="12700" cap="flat" cmpd="sng" algn="ctr">
                      <a:solidFill>
                        <a:schemeClr val="tx2">
                          <a:lumMod val="50000"/>
                        </a:schemeClr>
                      </a:solidFill>
                      <a:prstDash val="solid"/>
                      <a:round/>
                      <a:headEnd type="none" w="med" len="med"/>
                      <a:tailEnd type="none" w="med" len="med"/>
                    </a:lnR>
                    <a:lnT w="12700" cap="flat">
                      <a:noFill/>
                      <a:miter lim="4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4400" dirty="0">
                          <a:latin typeface="Arial Black" panose="020B0A04020102020204" pitchFamily="34" charset="0"/>
                          <a:sym typeface="Helvetica Neue"/>
                        </a:rPr>
                        <a:t>Greatest</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a:noFill/>
                      <a:miter lim="400000"/>
                    </a:lnR>
                    <a:lnT w="12700" cap="flat">
                      <a:noFill/>
                      <a:miter lim="400000"/>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29000">
                <a:tc>
                  <a:txBody>
                    <a:bodyPr/>
                    <a:lstStyle/>
                    <a:p>
                      <a:pPr algn="ctr" defTabSz="914400">
                        <a:defRPr sz="1800"/>
                      </a:pPr>
                      <a:r>
                        <a:rPr sz="4400" dirty="0">
                          <a:latin typeface="Arial Black" panose="020B0A04020102020204" pitchFamily="34" charset="0"/>
                          <a:sym typeface="Helvetica Neue"/>
                        </a:rPr>
                        <a:t>Jeremiah</a:t>
                      </a:r>
                    </a:p>
                  </a:txBody>
                  <a:tcPr marL="50800" marR="50800" marT="50800" marB="50800" anchor="ctr" horzOverflow="overflow">
                    <a:lnL w="12700" cap="flat">
                      <a:noFill/>
                      <a:miter lim="400000"/>
                    </a:lnL>
                    <a:lnR w="12700" cap="flat" cmpd="sng" algn="ctr">
                      <a:solidFill>
                        <a:schemeClr val="tx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defTabSz="914400">
                        <a:defRPr sz="1800"/>
                      </a:pPr>
                      <a:r>
                        <a:rPr sz="4400" dirty="0">
                          <a:latin typeface="Arial Black" panose="020B0A04020102020204" pitchFamily="34" charset="0"/>
                          <a:sym typeface="Helvetica Neue"/>
                        </a:rPr>
                        <a:t>Courageous</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a:noFill/>
                      <a:miter lim="4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1629000">
                <a:tc>
                  <a:txBody>
                    <a:bodyPr/>
                    <a:lstStyle/>
                    <a:p>
                      <a:pPr algn="ctr" defTabSz="914400">
                        <a:defRPr sz="1800"/>
                      </a:pPr>
                      <a:r>
                        <a:rPr sz="4400" dirty="0">
                          <a:latin typeface="Arial Black" panose="020B0A04020102020204" pitchFamily="34" charset="0"/>
                          <a:sym typeface="Helvetica Neue"/>
                        </a:rPr>
                        <a:t>Ezekiel</a:t>
                      </a:r>
                    </a:p>
                  </a:txBody>
                  <a:tcPr marL="50800" marR="50800" marT="50800" marB="50800" anchor="ctr" horzOverflow="overflow">
                    <a:lnL w="12700" cap="flat">
                      <a:noFill/>
                      <a:miter lim="400000"/>
                    </a:lnL>
                    <a:lnR w="12700" cap="flat" cmpd="sng" algn="ctr">
                      <a:solidFill>
                        <a:schemeClr val="tx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4400" dirty="0">
                          <a:latin typeface="Arial Black" panose="020B0A04020102020204" pitchFamily="34" charset="0"/>
                          <a:sym typeface="Helvetica Neue"/>
                        </a:rPr>
                        <a:t>Mystical</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a:noFill/>
                      <a:miter lim="4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29000">
                <a:tc>
                  <a:txBody>
                    <a:bodyPr/>
                    <a:lstStyle/>
                    <a:p>
                      <a:pPr algn="ctr" defTabSz="914400">
                        <a:defRPr sz="1800"/>
                      </a:pPr>
                      <a:r>
                        <a:rPr sz="4400" dirty="0">
                          <a:latin typeface="Arial Black" panose="020B0A04020102020204" pitchFamily="34" charset="0"/>
                          <a:sym typeface="Helvetica Neue"/>
                        </a:rPr>
                        <a:t>Jonah</a:t>
                      </a:r>
                    </a:p>
                  </a:txBody>
                  <a:tcPr marL="50800" marR="50800" marT="50800" marB="50800" anchor="ctr" horzOverflow="overflow">
                    <a:lnL w="12700" cap="flat">
                      <a:noFill/>
                      <a:miter lim="400000"/>
                    </a:lnL>
                    <a:lnR w="12700" cap="flat" cmpd="sng" algn="ctr">
                      <a:solidFill>
                        <a:schemeClr val="tx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a:noFill/>
                      <a:miter lim="400000"/>
                    </a:lnB>
                    <a:lnTlToBr w="12700" cmpd="sng">
                      <a:noFill/>
                      <a:prstDash val="solid"/>
                    </a:lnTlToBr>
                    <a:lnBlToTr w="12700" cmpd="sng">
                      <a:noFill/>
                      <a:prstDash val="solid"/>
                    </a:lnBlToTr>
                    <a:solidFill>
                      <a:schemeClr val="accent2"/>
                    </a:solidFill>
                  </a:tcPr>
                </a:tc>
                <a:tc>
                  <a:txBody>
                    <a:bodyPr/>
                    <a:lstStyle/>
                    <a:p>
                      <a:pPr algn="ctr" defTabSz="914400">
                        <a:defRPr sz="1800"/>
                      </a:pPr>
                      <a:r>
                        <a:rPr sz="4400" dirty="0">
                          <a:latin typeface="Arial Black" panose="020B0A04020102020204" pitchFamily="34" charset="0"/>
                          <a:sym typeface="Helvetica Neue"/>
                        </a:rPr>
                        <a:t>Successful</a:t>
                      </a:r>
                    </a:p>
                  </a:txBody>
                  <a:tcPr marL="50800" marR="50800" marT="50800" marB="50800" anchor="ctr" horzOverflow="overflow">
                    <a:lnL w="12700" cap="flat" cmpd="sng" algn="ctr">
                      <a:solidFill>
                        <a:schemeClr val="tx2">
                          <a:lumMod val="50000"/>
                        </a:schemeClr>
                      </a:solidFill>
                      <a:prstDash val="solid"/>
                      <a:round/>
                      <a:headEnd type="none" w="med" len="med"/>
                      <a:tailEnd type="none" w="med" len="med"/>
                    </a:lnL>
                    <a:lnR w="12700" cap="flat">
                      <a:noFill/>
                      <a:miter lim="400000"/>
                    </a:lnR>
                    <a:lnT w="12700" cap="flat" cmpd="sng" algn="ctr">
                      <a:noFill/>
                      <a:prstDash val="solid"/>
                      <a:round/>
                      <a:headEnd type="none" w="med" len="med"/>
                      <a:tailEnd type="none" w="med" len="med"/>
                    </a:lnT>
                    <a:lnB w="12700" cap="flat">
                      <a:noFill/>
                      <a:miter lim="400000"/>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bl>
          </a:graphicData>
        </a:graphic>
      </p:graphicFrame>
      <p:sp>
        <p:nvSpPr>
          <p:cNvPr id="202" name="Prophets"/>
          <p:cNvSpPr txBox="1"/>
          <p:nvPr/>
        </p:nvSpPr>
        <p:spPr>
          <a:xfrm>
            <a:off x="4120337" y="516994"/>
            <a:ext cx="4764126"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SG" sz="6000" dirty="0">
                <a:solidFill>
                  <a:schemeClr val="tx1"/>
                </a:solidFill>
                <a:latin typeface="Arial Black" panose="020B0A04020102020204" pitchFamily="34" charset="0"/>
              </a:rPr>
              <a:t>PROPHETS</a:t>
            </a:r>
          </a:p>
        </p:txBody>
      </p:sp>
    </p:spTree>
    <p:extLst>
      <p:ext uri="{BB962C8B-B14F-4D97-AF65-F5344CB8AC3E}">
        <p14:creationId xmlns:p14="http://schemas.microsoft.com/office/powerpoint/2010/main" val="180529001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Table"/>
          <p:cNvGraphicFramePr/>
          <p:nvPr>
            <p:extLst/>
          </p:nvPr>
        </p:nvGraphicFramePr>
        <p:xfrm>
          <a:off x="952500" y="1270000"/>
          <a:ext cx="11095284" cy="7209084"/>
        </p:xfrm>
        <a:graphic>
          <a:graphicData uri="http://schemas.openxmlformats.org/drawingml/2006/table">
            <a:tbl>
              <a:tblPr/>
              <a:tblGrid>
                <a:gridCol w="2872525">
                  <a:extLst>
                    <a:ext uri="{9D8B030D-6E8A-4147-A177-3AD203B41FA5}">
                      <a16:colId xmlns:a16="http://schemas.microsoft.com/office/drawing/2014/main" val="20000"/>
                    </a:ext>
                  </a:extLst>
                </a:gridCol>
                <a:gridCol w="4524331">
                  <a:extLst>
                    <a:ext uri="{9D8B030D-6E8A-4147-A177-3AD203B41FA5}">
                      <a16:colId xmlns:a16="http://schemas.microsoft.com/office/drawing/2014/main" val="20001"/>
                    </a:ext>
                  </a:extLst>
                </a:gridCol>
                <a:gridCol w="3698428">
                  <a:extLst>
                    <a:ext uri="{9D8B030D-6E8A-4147-A177-3AD203B41FA5}">
                      <a16:colId xmlns:a16="http://schemas.microsoft.com/office/drawing/2014/main" val="20002"/>
                    </a:ext>
                  </a:extLst>
                </a:gridCol>
              </a:tblGrid>
              <a:tr h="2403028">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Isaiah</a:t>
                      </a:r>
                    </a:p>
                  </a:txBody>
                  <a:tcPr marL="72249" marR="72249" marT="72249" marB="72249" anchor="ctr" horzOverflow="overflow">
                    <a:lnL w="3175">
                      <a:solidFill>
                        <a:srgbClr val="5D5D5D"/>
                      </a:solidFill>
                      <a:miter lim="400000"/>
                    </a:lnL>
                    <a:lnR w="3175">
                      <a:solidFill>
                        <a:srgbClr val="5D5D5D"/>
                      </a:solidFill>
                      <a:custDash>
                        <a:ds d="200000" sp="200000"/>
                      </a:custDash>
                      <a:miter lim="400000"/>
                    </a:lnR>
                    <a:lnT w="3175">
                      <a:solidFill>
                        <a:srgbClr val="606060"/>
                      </a:solidFill>
                      <a:miter lim="400000"/>
                    </a:lnT>
                    <a:lnB w="3175">
                      <a:solidFill>
                        <a:srgbClr val="5D5D5D"/>
                      </a:solidFill>
                      <a:custDash>
                        <a:ds d="200000" sp="200000"/>
                      </a:custDash>
                      <a:miter lim="400000"/>
                    </a:lnB>
                    <a:solidFill>
                      <a:srgbClr val="FAF7E9"/>
                    </a:solidFill>
                  </a:tcPr>
                </a:tc>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Points to the Son</a:t>
                      </a:r>
                    </a:p>
                  </a:txBody>
                  <a:tcPr marL="72249" marR="72249" marT="72249" marB="72249" anchor="ctr" horzOverflow="overflow">
                    <a:lnL w="3175">
                      <a:solidFill>
                        <a:srgbClr val="5D5D5D"/>
                      </a:solidFill>
                      <a:custDash>
                        <a:ds d="200000" sp="200000"/>
                      </a:custDash>
                      <a:miter lim="400000"/>
                    </a:lnL>
                    <a:lnR w="3175">
                      <a:solidFill>
                        <a:srgbClr val="5D5D5D"/>
                      </a:solidFill>
                      <a:custDash>
                        <a:ds d="200000" sp="200000"/>
                      </a:custDash>
                      <a:miter lim="400000"/>
                    </a:lnR>
                    <a:lnT w="3175">
                      <a:solidFill>
                        <a:srgbClr val="606060"/>
                      </a:solidFill>
                      <a:miter lim="400000"/>
                    </a:lnT>
                    <a:lnB w="3175">
                      <a:solidFill>
                        <a:srgbClr val="5D5D5D"/>
                      </a:solidFill>
                      <a:custDash>
                        <a:ds d="200000" sp="200000"/>
                      </a:custDash>
                      <a:miter lim="400000"/>
                    </a:lnB>
                    <a:solidFill>
                      <a:srgbClr val="FAF7E9"/>
                    </a:solidFill>
                  </a:tcPr>
                </a:tc>
                <a:tc>
                  <a:txBody>
                    <a:bodyPr/>
                    <a:lstStyle/>
                    <a:p>
                      <a:pPr algn="ctr">
                        <a:defRPr sz="1800"/>
                      </a:pPr>
                      <a:r>
                        <a:rPr sz="3600">
                          <a:solidFill>
                            <a:schemeClr val="bg1"/>
                          </a:solidFill>
                          <a:latin typeface="Arial Black" panose="020B0A04020102020204" pitchFamily="34" charset="0"/>
                          <a:ea typeface="Helvetica Neue Light"/>
                          <a:cs typeface="Helvetica Neue Light"/>
                          <a:sym typeface="Helvetica Neue Light"/>
                        </a:rPr>
                        <a:t>Declared the salvation of the Father</a:t>
                      </a:r>
                    </a:p>
                  </a:txBody>
                  <a:tcPr marL="72249" marR="72249" marT="72249" marB="72249" anchor="ctr" horzOverflow="overflow">
                    <a:lnL w="3175">
                      <a:solidFill>
                        <a:srgbClr val="5D5D5D"/>
                      </a:solidFill>
                      <a:custDash>
                        <a:ds d="200000" sp="200000"/>
                      </a:custDash>
                      <a:miter lim="400000"/>
                    </a:lnL>
                    <a:lnR w="3175">
                      <a:solidFill>
                        <a:srgbClr val="5D5D5D"/>
                      </a:solidFill>
                      <a:miter lim="400000"/>
                    </a:lnR>
                    <a:lnT w="3175">
                      <a:solidFill>
                        <a:srgbClr val="606060"/>
                      </a:solidFill>
                      <a:miter lim="400000"/>
                    </a:lnT>
                    <a:lnB w="3175">
                      <a:solidFill>
                        <a:srgbClr val="5D5D5D"/>
                      </a:solidFill>
                      <a:custDash>
                        <a:ds d="200000" sp="200000"/>
                      </a:custDash>
                      <a:miter lim="400000"/>
                    </a:lnB>
                    <a:solidFill>
                      <a:srgbClr val="FAF7E9"/>
                    </a:solidFill>
                  </a:tcPr>
                </a:tc>
                <a:extLst>
                  <a:ext uri="{0D108BD9-81ED-4DB2-BD59-A6C34878D82A}">
                    <a16:rowId xmlns:a16="http://schemas.microsoft.com/office/drawing/2014/main" val="10000"/>
                  </a:ext>
                </a:extLst>
              </a:tr>
              <a:tr h="2403028">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Jeremiah</a:t>
                      </a:r>
                    </a:p>
                  </a:txBody>
                  <a:tcPr marL="72249" marR="72249" marT="72249" marB="72249" anchor="ctr" horzOverflow="overflow">
                    <a:lnL w="3175">
                      <a:solidFill>
                        <a:srgbClr val="5D5D5D"/>
                      </a:solidFill>
                      <a:miter lim="400000"/>
                    </a:lnL>
                    <a:lnR w="3175">
                      <a:solidFill>
                        <a:srgbClr val="5D5D5D"/>
                      </a:solidFill>
                      <a:custDash>
                        <a:ds d="200000" sp="200000"/>
                      </a:custDash>
                      <a:miter lim="400000"/>
                    </a:lnR>
                    <a:lnT w="3175">
                      <a:solidFill>
                        <a:srgbClr val="5D5D5D"/>
                      </a:solidFill>
                      <a:custDash>
                        <a:ds d="200000" sp="200000"/>
                      </a:custDash>
                      <a:miter lim="400000"/>
                    </a:lnT>
                    <a:lnB w="3175">
                      <a:solidFill>
                        <a:srgbClr val="5D5D5D"/>
                      </a:solidFill>
                      <a:custDash>
                        <a:ds d="200000" sp="200000"/>
                      </a:custDash>
                      <a:miter lim="400000"/>
                    </a:lnB>
                    <a:solidFill>
                      <a:schemeClr val="accent2"/>
                    </a:solidFill>
                  </a:tcPr>
                </a:tc>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Points to the Father</a:t>
                      </a:r>
                    </a:p>
                  </a:txBody>
                  <a:tcPr marL="72249" marR="72249" marT="72249" marB="72249" anchor="ctr" horzOverflow="overflow">
                    <a:lnL w="3175">
                      <a:solidFill>
                        <a:srgbClr val="5D5D5D"/>
                      </a:solidFill>
                      <a:custDash>
                        <a:ds d="200000" sp="200000"/>
                      </a:custDash>
                      <a:miter lim="400000"/>
                    </a:lnL>
                    <a:lnR w="3175">
                      <a:solidFill>
                        <a:srgbClr val="5D5D5D"/>
                      </a:solidFill>
                      <a:custDash>
                        <a:ds d="200000" sp="200000"/>
                      </a:custDash>
                      <a:miter lim="400000"/>
                    </a:lnR>
                    <a:lnT w="3175">
                      <a:solidFill>
                        <a:srgbClr val="5D5D5D"/>
                      </a:solidFill>
                      <a:custDash>
                        <a:ds d="200000" sp="200000"/>
                      </a:custDash>
                      <a:miter lim="400000"/>
                    </a:lnT>
                    <a:lnB w="3175">
                      <a:solidFill>
                        <a:srgbClr val="5D5D5D"/>
                      </a:solidFill>
                      <a:custDash>
                        <a:ds d="200000" sp="200000"/>
                      </a:custDash>
                      <a:miter lim="400000"/>
                    </a:lnB>
                    <a:solidFill>
                      <a:schemeClr val="accent2"/>
                    </a:solidFill>
                  </a:tcPr>
                </a:tc>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Declared the judgment of the Father</a:t>
                      </a:r>
                    </a:p>
                  </a:txBody>
                  <a:tcPr marL="72249" marR="72249" marT="72249" marB="72249" anchor="ctr" horzOverflow="overflow">
                    <a:lnL w="3175">
                      <a:solidFill>
                        <a:srgbClr val="5D5D5D"/>
                      </a:solidFill>
                      <a:custDash>
                        <a:ds d="200000" sp="200000"/>
                      </a:custDash>
                      <a:miter lim="400000"/>
                    </a:lnL>
                    <a:lnR w="3175">
                      <a:solidFill>
                        <a:srgbClr val="5D5D5D"/>
                      </a:solidFill>
                      <a:miter lim="400000"/>
                    </a:lnR>
                    <a:lnT w="3175">
                      <a:solidFill>
                        <a:srgbClr val="5D5D5D"/>
                      </a:solidFill>
                      <a:custDash>
                        <a:ds d="200000" sp="200000"/>
                      </a:custDash>
                      <a:miter lim="400000"/>
                    </a:lnT>
                    <a:lnB w="3175">
                      <a:solidFill>
                        <a:srgbClr val="5D5D5D"/>
                      </a:solidFill>
                      <a:custDash>
                        <a:ds d="200000" sp="200000"/>
                      </a:custDash>
                      <a:miter lim="400000"/>
                    </a:lnB>
                    <a:solidFill>
                      <a:schemeClr val="accent2"/>
                    </a:solidFill>
                  </a:tcPr>
                </a:tc>
                <a:extLst>
                  <a:ext uri="{0D108BD9-81ED-4DB2-BD59-A6C34878D82A}">
                    <a16:rowId xmlns:a16="http://schemas.microsoft.com/office/drawing/2014/main" val="10001"/>
                  </a:ext>
                </a:extLst>
              </a:tr>
              <a:tr h="2403028">
                <a:tc>
                  <a:txBody>
                    <a:bodyPr/>
                    <a:lstStyle/>
                    <a:p>
                      <a:pPr algn="ctr">
                        <a:defRPr sz="1800"/>
                      </a:pPr>
                      <a:r>
                        <a:rPr sz="3600">
                          <a:solidFill>
                            <a:schemeClr val="bg1"/>
                          </a:solidFill>
                          <a:latin typeface="Arial Black" panose="020B0A04020102020204" pitchFamily="34" charset="0"/>
                          <a:ea typeface="Helvetica Neue Light"/>
                          <a:cs typeface="Helvetica Neue Light"/>
                          <a:sym typeface="Helvetica Neue Light"/>
                        </a:rPr>
                        <a:t>Ezekiel </a:t>
                      </a:r>
                    </a:p>
                  </a:txBody>
                  <a:tcPr marL="72249" marR="72249" marT="72249" marB="72249" anchor="ctr" horzOverflow="overflow">
                    <a:lnL w="3175">
                      <a:solidFill>
                        <a:srgbClr val="5D5D5D"/>
                      </a:solidFill>
                      <a:miter lim="400000"/>
                    </a:lnL>
                    <a:lnR w="3175">
                      <a:solidFill>
                        <a:srgbClr val="5D5D5D"/>
                      </a:solidFill>
                      <a:custDash>
                        <a:ds d="200000" sp="200000"/>
                      </a:custDash>
                      <a:miter lim="400000"/>
                    </a:lnR>
                    <a:lnT w="3175">
                      <a:solidFill>
                        <a:srgbClr val="5D5D5D"/>
                      </a:solidFill>
                      <a:custDash>
                        <a:ds d="200000" sp="200000"/>
                      </a:custDash>
                      <a:miter lim="400000"/>
                    </a:lnT>
                    <a:lnB w="3175">
                      <a:solidFill>
                        <a:srgbClr val="606060"/>
                      </a:solidFill>
                      <a:miter lim="400000"/>
                    </a:lnB>
                    <a:solidFill>
                      <a:srgbClr val="FAF7E9"/>
                    </a:solidFill>
                  </a:tcPr>
                </a:tc>
                <a:tc>
                  <a:txBody>
                    <a:bodyPr/>
                    <a:lstStyle/>
                    <a:p>
                      <a:pPr algn="ctr">
                        <a:defRPr sz="1800"/>
                      </a:pPr>
                      <a:r>
                        <a:rPr sz="3600">
                          <a:solidFill>
                            <a:schemeClr val="bg1"/>
                          </a:solidFill>
                          <a:latin typeface="Arial Black" panose="020B0A04020102020204" pitchFamily="34" charset="0"/>
                          <a:ea typeface="Helvetica Neue Light"/>
                          <a:cs typeface="Helvetica Neue Light"/>
                          <a:sym typeface="Helvetica Neue Light"/>
                        </a:rPr>
                        <a:t>Points to the Spirit</a:t>
                      </a:r>
                    </a:p>
                  </a:txBody>
                  <a:tcPr marL="72249" marR="72249" marT="72249" marB="72249" anchor="ctr" horzOverflow="overflow">
                    <a:lnL w="3175">
                      <a:solidFill>
                        <a:srgbClr val="5D5D5D"/>
                      </a:solidFill>
                      <a:custDash>
                        <a:ds d="200000" sp="200000"/>
                      </a:custDash>
                      <a:miter lim="400000"/>
                    </a:lnL>
                    <a:lnR w="3175">
                      <a:solidFill>
                        <a:srgbClr val="5D5D5D"/>
                      </a:solidFill>
                      <a:custDash>
                        <a:ds d="200000" sp="200000"/>
                      </a:custDash>
                      <a:miter lim="400000"/>
                    </a:lnR>
                    <a:lnT w="3175">
                      <a:solidFill>
                        <a:srgbClr val="5D5D5D"/>
                      </a:solidFill>
                      <a:custDash>
                        <a:ds d="200000" sp="200000"/>
                      </a:custDash>
                      <a:miter lim="400000"/>
                    </a:lnT>
                    <a:lnB w="3175">
                      <a:solidFill>
                        <a:srgbClr val="606060"/>
                      </a:solidFill>
                      <a:miter lim="400000"/>
                    </a:lnB>
                    <a:solidFill>
                      <a:srgbClr val="FAF7E9"/>
                    </a:solidFill>
                  </a:tcPr>
                </a:tc>
                <a:tc>
                  <a:txBody>
                    <a:bodyPr/>
                    <a:lstStyle/>
                    <a:p>
                      <a:pPr algn="ctr">
                        <a:defRPr sz="1800"/>
                      </a:pPr>
                      <a:r>
                        <a:rPr sz="3600" dirty="0">
                          <a:solidFill>
                            <a:schemeClr val="bg1"/>
                          </a:solidFill>
                          <a:latin typeface="Arial Black" panose="020B0A04020102020204" pitchFamily="34" charset="0"/>
                          <a:ea typeface="Helvetica Neue Light"/>
                          <a:cs typeface="Helvetica Neue Light"/>
                          <a:sym typeface="Helvetica Neue Light"/>
                        </a:rPr>
                        <a:t>Declared the mystery and the majesty of the Father</a:t>
                      </a:r>
                    </a:p>
                  </a:txBody>
                  <a:tcPr marL="72249" marR="72249" marT="72249" marB="72249" anchor="ctr" horzOverflow="overflow">
                    <a:lnL w="3175">
                      <a:solidFill>
                        <a:srgbClr val="5D5D5D"/>
                      </a:solidFill>
                      <a:custDash>
                        <a:ds d="200000" sp="200000"/>
                      </a:custDash>
                      <a:miter lim="400000"/>
                    </a:lnL>
                    <a:lnR w="3175">
                      <a:solidFill>
                        <a:srgbClr val="5D5D5D"/>
                      </a:solidFill>
                      <a:miter lim="400000"/>
                    </a:lnR>
                    <a:lnT w="3175">
                      <a:solidFill>
                        <a:srgbClr val="5D5D5D"/>
                      </a:solidFill>
                      <a:custDash>
                        <a:ds d="200000" sp="200000"/>
                      </a:custDash>
                      <a:miter lim="400000"/>
                    </a:lnT>
                    <a:lnB w="3175">
                      <a:solidFill>
                        <a:srgbClr val="606060"/>
                      </a:solidFill>
                      <a:miter lim="400000"/>
                    </a:lnB>
                    <a:solidFill>
                      <a:srgbClr val="FAF7E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30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9000" b="-33000"/>
          </a:stretch>
        </a:blipFill>
        <a:effectLst/>
      </p:bgPr>
    </p:bg>
    <p:spTree>
      <p:nvGrpSpPr>
        <p:cNvPr id="1" name=""/>
        <p:cNvGrpSpPr/>
        <p:nvPr/>
      </p:nvGrpSpPr>
      <p:grpSpPr>
        <a:xfrm>
          <a:off x="0" y="0"/>
          <a:ext cx="0" cy="0"/>
          <a:chOff x="0" y="0"/>
          <a:chExt cx="0" cy="0"/>
        </a:xfrm>
      </p:grpSpPr>
      <p:sp>
        <p:nvSpPr>
          <p:cNvPr id="4" name="Books of Prophecy…">
            <a:extLst>
              <a:ext uri="{FF2B5EF4-FFF2-40B4-BE49-F238E27FC236}">
                <a16:creationId xmlns:a16="http://schemas.microsoft.com/office/drawing/2014/main" id="{383ECA73-224D-452D-B1B2-54F110EDF6BC}"/>
              </a:ext>
            </a:extLst>
          </p:cNvPr>
          <p:cNvSpPr txBox="1"/>
          <p:nvPr/>
        </p:nvSpPr>
        <p:spPr>
          <a:xfrm>
            <a:off x="232612" y="1078634"/>
            <a:ext cx="12480756" cy="89665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42900" indent="-342900" algn="l">
              <a:buClr>
                <a:schemeClr val="accent1">
                  <a:lumMod val="75000"/>
                </a:schemeClr>
              </a:buClr>
              <a:buFontTx/>
              <a:buChar char="†"/>
            </a:pPr>
            <a:endParaRPr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The prince of prophets.</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Evangelist of the Old Testament.</a:t>
            </a:r>
          </a:p>
          <a:p>
            <a:pPr marL="342900" indent="-342900" algn="l">
              <a:buClr>
                <a:schemeClr val="accent1">
                  <a:lumMod val="75000"/>
                </a:schemeClr>
              </a:buClr>
              <a:buFontTx/>
              <a:buChar char="†"/>
            </a:pP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The mini Bible</a:t>
            </a:r>
          </a:p>
          <a:p>
            <a:pPr algn="l">
              <a:buClr>
                <a:schemeClr val="accent1">
                  <a:lumMod val="75000"/>
                </a:schemeClr>
              </a:buClr>
            </a:pPr>
            <a:r>
              <a:rPr lang="en-SG" sz="3200" b="0" dirty="0">
                <a:ln w="12700">
                  <a:noFill/>
                </a:ln>
                <a:latin typeface="Arial Black" panose="020B0A04020102020204" pitchFamily="34" charset="0"/>
              </a:rPr>
              <a:t>	Chaps  1-39 : law &amp; judgement (OT); the Disease</a:t>
            </a:r>
          </a:p>
          <a:p>
            <a:pPr algn="l">
              <a:buClr>
                <a:schemeClr val="accent1">
                  <a:lumMod val="75000"/>
                </a:schemeClr>
              </a:buClr>
            </a:pPr>
            <a:r>
              <a:rPr lang="en-SG" sz="3200" b="0" dirty="0">
                <a:ln w="12700">
                  <a:noFill/>
                </a:ln>
                <a:latin typeface="Arial Black" panose="020B0A04020102020204" pitchFamily="34" charset="0"/>
              </a:rPr>
              <a:t>	Chaps 40-66: hope, grace &amp;salvation (NT); the Cure</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The gospel before the gospel. Book of salvation. </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Themes of justice and redemption.</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Most quoted in the New Testament.</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a:p>
            <a:pPr marL="342900" indent="-342900" algn="l">
              <a:buClr>
                <a:schemeClr val="accent1">
                  <a:lumMod val="75000"/>
                </a:schemeClr>
              </a:buClr>
              <a:buFontTx/>
              <a:buChar char="†"/>
            </a:pPr>
            <a:r>
              <a:rPr lang="en-SG" sz="3200" b="0" dirty="0">
                <a:ln w="12700">
                  <a:noFill/>
                </a:ln>
                <a:latin typeface="Arial Black" panose="020B0A04020102020204" pitchFamily="34" charset="0"/>
              </a:rPr>
              <a:t>Christ-centric. His virgin birth, character, life, death, resurrection, second coming...</a:t>
            </a:r>
            <a:br>
              <a:rPr lang="en-SG" sz="3200" b="0" dirty="0">
                <a:ln w="12700">
                  <a:noFill/>
                </a:ln>
                <a:latin typeface="Arial Black" panose="020B0A04020102020204" pitchFamily="34" charset="0"/>
              </a:rPr>
            </a:br>
            <a:endParaRPr lang="en-SG" sz="3200" b="0" dirty="0">
              <a:ln w="12700">
                <a:noFill/>
              </a:ln>
              <a:latin typeface="Arial Black" panose="020B0A04020102020204" pitchFamily="34" charset="0"/>
            </a:endParaRPr>
          </a:p>
        </p:txBody>
      </p:sp>
      <p:sp>
        <p:nvSpPr>
          <p:cNvPr id="5" name="Rectangle 4">
            <a:extLst>
              <a:ext uri="{FF2B5EF4-FFF2-40B4-BE49-F238E27FC236}">
                <a16:creationId xmlns:a16="http://schemas.microsoft.com/office/drawing/2014/main" id="{2C83563C-1324-4BE4-BD6A-37B4A31359EB}"/>
              </a:ext>
            </a:extLst>
          </p:cNvPr>
          <p:cNvSpPr/>
          <p:nvPr/>
        </p:nvSpPr>
        <p:spPr>
          <a:xfrm>
            <a:off x="1300493" y="-56951"/>
            <a:ext cx="10403809" cy="2477601"/>
          </a:xfrm>
          <a:prstGeom prst="rect">
            <a:avLst/>
          </a:prstGeom>
        </p:spPr>
        <p:txBody>
          <a:bodyPr wrap="none">
            <a:spAutoFit/>
          </a:bodyPr>
          <a:lstStyle/>
          <a:p>
            <a:pPr>
              <a:defRPr sz="3500"/>
            </a:pPr>
            <a:r>
              <a:rPr lang="en-SG" sz="6600" dirty="0">
                <a:solidFill>
                  <a:schemeClr val="accent1">
                    <a:lumMod val="75000"/>
                  </a:schemeClr>
                </a:solidFill>
                <a:latin typeface="Arial Black" panose="020B0A04020102020204" pitchFamily="34" charset="0"/>
              </a:rPr>
              <a:t>ISAIAH</a:t>
            </a:r>
            <a:br>
              <a:rPr lang="en-SG" sz="5400" dirty="0">
                <a:solidFill>
                  <a:schemeClr val="accent1">
                    <a:lumMod val="75000"/>
                  </a:schemeClr>
                </a:solidFill>
                <a:latin typeface="Arial Black" panose="020B0A04020102020204" pitchFamily="34" charset="0"/>
              </a:rPr>
            </a:br>
            <a:r>
              <a:rPr lang="en-SG" sz="3500" dirty="0">
                <a:solidFill>
                  <a:schemeClr val="bg2">
                    <a:lumMod val="50000"/>
                  </a:schemeClr>
                </a:solidFill>
                <a:latin typeface="Arial Black" panose="020B0A04020102020204" pitchFamily="34" charset="0"/>
              </a:rPr>
              <a:t>(YAHWEH IS SALVATION OR GOD SAVES)</a:t>
            </a:r>
          </a:p>
          <a:p>
            <a:pPr>
              <a:defRPr sz="3500"/>
            </a:pPr>
            <a:endParaRPr lang="en-SG" sz="5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408388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9000" b="-33000"/>
          </a:stretch>
        </a:blipFill>
        <a:effectLst/>
      </p:bgPr>
    </p:bg>
    <p:spTree>
      <p:nvGrpSpPr>
        <p:cNvPr id="1" name=""/>
        <p:cNvGrpSpPr/>
        <p:nvPr/>
      </p:nvGrpSpPr>
      <p:grpSpPr>
        <a:xfrm>
          <a:off x="0" y="0"/>
          <a:ext cx="0" cy="0"/>
          <a:chOff x="0" y="0"/>
          <a:chExt cx="0" cy="0"/>
        </a:xfrm>
      </p:grpSpPr>
      <p:sp>
        <p:nvSpPr>
          <p:cNvPr id="2" name="Books of Prophecy…">
            <a:extLst>
              <a:ext uri="{FF2B5EF4-FFF2-40B4-BE49-F238E27FC236}">
                <a16:creationId xmlns:a16="http://schemas.microsoft.com/office/drawing/2014/main" id="{7731CBE8-E328-4D26-8D3C-B1DD07395970}"/>
              </a:ext>
            </a:extLst>
          </p:cNvPr>
          <p:cNvSpPr txBox="1"/>
          <p:nvPr/>
        </p:nvSpPr>
        <p:spPr>
          <a:xfrm>
            <a:off x="436882" y="1143127"/>
            <a:ext cx="10815437" cy="84741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42900" indent="-342900" algn="l">
              <a:buClr>
                <a:schemeClr val="accent1">
                  <a:lumMod val="75000"/>
                </a:schemeClr>
              </a:buClr>
              <a:buFontTx/>
              <a:buChar char="†"/>
            </a:pPr>
            <a:endParaRPr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Isaiah lived before Ezekiel and Jeremiah.</a:t>
            </a:r>
          </a:p>
          <a:p>
            <a:pPr algn="l">
              <a:buClr>
                <a:schemeClr val="accent1">
                  <a:lumMod val="75000"/>
                </a:schemeClr>
              </a:buClr>
            </a:pPr>
            <a:endParaRPr lang="en-SG"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Northern kingdom was already in Assyrian captivity.</a:t>
            </a:r>
            <a:br>
              <a:rPr lang="en-SG" sz="3200" b="0" dirty="0">
                <a:latin typeface="Arial Black" panose="020B0A04020102020204" pitchFamily="34" charset="0"/>
              </a:rPr>
            </a:br>
            <a:endParaRPr lang="en-SG"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God appointed Isaiah to warn the people in Judah. He gave them another chance.</a:t>
            </a:r>
            <a:br>
              <a:rPr lang="en-SG" sz="3200" b="0" dirty="0">
                <a:latin typeface="Arial Black" panose="020B0A04020102020204" pitchFamily="34" charset="0"/>
              </a:rPr>
            </a:br>
            <a:endParaRPr lang="en-SG"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The people were evil. So, they should ask God to forgive them. </a:t>
            </a:r>
            <a:br>
              <a:rPr lang="en-SG" sz="3200" b="0" dirty="0">
                <a:latin typeface="Arial Black" panose="020B0A04020102020204" pitchFamily="34" charset="0"/>
              </a:rPr>
            </a:br>
            <a:endParaRPr lang="en-SG"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Isaiah described the future of many countries </a:t>
            </a:r>
            <a:r>
              <a:rPr lang="en-SG" sz="3200" i="1" dirty="0">
                <a:latin typeface="Arial Black" panose="020B0A04020102020204" pitchFamily="34" charset="0"/>
              </a:rPr>
              <a:t>(Isaiah 13-24). </a:t>
            </a:r>
            <a:br>
              <a:rPr lang="en-SG" sz="3200" b="0" dirty="0">
                <a:latin typeface="Arial Black" panose="020B0A04020102020204" pitchFamily="34" charset="0"/>
              </a:rPr>
            </a:br>
            <a:endParaRPr lang="en-SG" sz="3200" b="0" dirty="0">
              <a:latin typeface="Arial Black" panose="020B0A04020102020204" pitchFamily="34" charset="0"/>
            </a:endParaRPr>
          </a:p>
          <a:p>
            <a:pPr marL="342900" indent="-342900" algn="l">
              <a:buClr>
                <a:schemeClr val="accent1">
                  <a:lumMod val="75000"/>
                </a:schemeClr>
              </a:buClr>
              <a:buFontTx/>
              <a:buChar char="†"/>
            </a:pPr>
            <a:r>
              <a:rPr lang="en-SG" sz="3200" b="0" dirty="0">
                <a:latin typeface="Arial Black" panose="020B0A04020102020204" pitchFamily="34" charset="0"/>
              </a:rPr>
              <a:t>But especially, he warned his own people in Judah and Israel </a:t>
            </a:r>
            <a:r>
              <a:rPr lang="en-SG" sz="3200" i="1" dirty="0">
                <a:latin typeface="Arial Black" panose="020B0A04020102020204" pitchFamily="34" charset="0"/>
              </a:rPr>
              <a:t>(Isaiah 28-31).</a:t>
            </a:r>
          </a:p>
        </p:txBody>
      </p:sp>
      <p:sp>
        <p:nvSpPr>
          <p:cNvPr id="3" name="Rectangle 2">
            <a:extLst>
              <a:ext uri="{FF2B5EF4-FFF2-40B4-BE49-F238E27FC236}">
                <a16:creationId xmlns:a16="http://schemas.microsoft.com/office/drawing/2014/main" id="{BAE08832-9DD0-4126-9447-A6C5277DE72E}"/>
              </a:ext>
            </a:extLst>
          </p:cNvPr>
          <p:cNvSpPr/>
          <p:nvPr/>
        </p:nvSpPr>
        <p:spPr>
          <a:xfrm>
            <a:off x="1300495" y="183680"/>
            <a:ext cx="10403810" cy="2292935"/>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ISAIAH</a:t>
            </a:r>
            <a:br>
              <a:rPr lang="en-SG" sz="5400" dirty="0">
                <a:solidFill>
                  <a:schemeClr val="accent1">
                    <a:lumMod val="75000"/>
                  </a:schemeClr>
                </a:solidFill>
                <a:latin typeface="Arial Black" panose="020B0A04020102020204" pitchFamily="34" charset="0"/>
              </a:rPr>
            </a:br>
            <a:r>
              <a:rPr lang="en-SG" sz="3500" dirty="0">
                <a:solidFill>
                  <a:schemeClr val="bg2">
                    <a:lumMod val="50000"/>
                  </a:schemeClr>
                </a:solidFill>
                <a:latin typeface="Arial Black" panose="020B0A04020102020204" pitchFamily="34" charset="0"/>
              </a:rPr>
              <a:t>(YAHWEH IS SALVATION OR GOD SAVES)</a:t>
            </a:r>
          </a:p>
          <a:p>
            <a:pPr>
              <a:defRPr sz="3500"/>
            </a:pPr>
            <a:endParaRPr lang="en-SG" sz="5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340549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Damask</Template>
  <TotalTime>1983</TotalTime>
  <Words>748</Words>
  <Application>Microsoft Office PowerPoint</Application>
  <PresentationFormat>Custom</PresentationFormat>
  <Paragraphs>155</Paragraphs>
  <Slides>17</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Helvetica Light</vt:lpstr>
      <vt:lpstr>Helvetica Neue Light</vt:lpstr>
      <vt:lpstr>Helvetica Neue Medium</vt:lpstr>
      <vt:lpstr>SimSun</vt:lpstr>
      <vt:lpstr>Arial</vt:lpstr>
      <vt:lpstr>Arial Black</vt:lpstr>
      <vt:lpstr>Gautami</vt:lpstr>
      <vt:lpstr>Helvetica Neue</vt:lpstr>
      <vt:lpstr>Trebuchet MS</vt:lpstr>
      <vt:lpstr>Wingdings 3</vt:lpstr>
      <vt:lpstr>White</vt:lpstr>
      <vt:lpstr>1_Facet</vt:lpstr>
      <vt:lpstr>PowerPoint Presentation</vt:lpstr>
      <vt:lpstr>PowerPoint Presentation</vt:lpstr>
      <vt:lpstr>PowerPoint Presentation</vt:lpstr>
      <vt:lpstr>PowerPoint Presentation</vt:lpstr>
      <vt:lpstr>BOOKS OF  PROPHECY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IFPAS Admin</dc:creator>
  <cp:lastModifiedBy>Jagadeesh</cp:lastModifiedBy>
  <cp:revision>344</cp:revision>
  <dcterms:modified xsi:type="dcterms:W3CDTF">2018-05-07T04:24:46Z</dcterms:modified>
</cp:coreProperties>
</file>