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7" r:id="rId2"/>
  </p:sldMasterIdLst>
  <p:notesMasterIdLst>
    <p:notesMasterId r:id="rId28"/>
  </p:notesMasterIdLst>
  <p:sldIdLst>
    <p:sldId id="282" r:id="rId3"/>
    <p:sldId id="399" r:id="rId4"/>
    <p:sldId id="400" r:id="rId5"/>
    <p:sldId id="359" r:id="rId6"/>
    <p:sldId id="401" r:id="rId7"/>
    <p:sldId id="402" r:id="rId8"/>
    <p:sldId id="403" r:id="rId9"/>
    <p:sldId id="404" r:id="rId10"/>
    <p:sldId id="405" r:id="rId11"/>
    <p:sldId id="406" r:id="rId12"/>
    <p:sldId id="362" r:id="rId13"/>
    <p:sldId id="408" r:id="rId14"/>
    <p:sldId id="407" r:id="rId15"/>
    <p:sldId id="409" r:id="rId16"/>
    <p:sldId id="363" r:id="rId17"/>
    <p:sldId id="410" r:id="rId18"/>
    <p:sldId id="411" r:id="rId19"/>
    <p:sldId id="412" r:id="rId20"/>
    <p:sldId id="413" r:id="rId21"/>
    <p:sldId id="414" r:id="rId22"/>
    <p:sldId id="415" r:id="rId23"/>
    <p:sldId id="290" r:id="rId24"/>
    <p:sldId id="416" r:id="rId25"/>
    <p:sldId id="417" r:id="rId26"/>
    <p:sldId id="418"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HOLY BIBLE - AN OVERVIEW" id="{B88FE572-CDBC-4A52-A2AA-71B4729A829A}">
          <p14:sldIdLst>
            <p14:sldId id="282"/>
            <p14:sldId id="399"/>
            <p14:sldId id="400"/>
            <p14:sldId id="359"/>
            <p14:sldId id="401"/>
            <p14:sldId id="402"/>
            <p14:sldId id="403"/>
            <p14:sldId id="404"/>
            <p14:sldId id="405"/>
            <p14:sldId id="406"/>
            <p14:sldId id="362"/>
            <p14:sldId id="408"/>
            <p14:sldId id="407"/>
            <p14:sldId id="409"/>
            <p14:sldId id="363"/>
            <p14:sldId id="410"/>
            <p14:sldId id="411"/>
            <p14:sldId id="412"/>
            <p14:sldId id="413"/>
            <p14:sldId id="414"/>
            <p14:sldId id="415"/>
            <p14:sldId id="290"/>
            <p14:sldId id="416"/>
            <p14:sldId id="417"/>
            <p14:sldId id="418"/>
          </p14:sldIdLst>
        </p14:section>
        <p14:section name="OLD TESTAMENT" id="{94D79AC5-9020-4A5F-A50D-2A0F68597ED8}">
          <p14:sldIdLst/>
        </p14:section>
        <p14:section name="NEW TESTAMENT" id="{7CE94479-DA69-4298-B742-0CE5A66F0964}">
          <p14:sldIdLst/>
        </p14:section>
      </p14:sectionLst>
    </p:ex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74"/>
  </p:normalViewPr>
  <p:slideViewPr>
    <p:cSldViewPr snapToGrid="0" snapToObjects="1">
      <p:cViewPr varScale="1">
        <p:scale>
          <a:sx n="79" d="100"/>
          <a:sy n="79" d="100"/>
        </p:scale>
        <p:origin x="1518" y="8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6848806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Tree>
    <p:extLst>
      <p:ext uri="{BB962C8B-B14F-4D97-AF65-F5344CB8AC3E}">
        <p14:creationId xmlns:p14="http://schemas.microsoft.com/office/powerpoint/2010/main" val="3401155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piano / musical notes</a:t>
            </a:r>
          </a:p>
        </p:txBody>
      </p:sp>
    </p:spTree>
    <p:extLst>
      <p:ext uri="{BB962C8B-B14F-4D97-AF65-F5344CB8AC3E}">
        <p14:creationId xmlns:p14="http://schemas.microsoft.com/office/powerpoint/2010/main" val="108927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piano / musical notes</a:t>
            </a:r>
          </a:p>
        </p:txBody>
      </p:sp>
    </p:spTree>
    <p:extLst>
      <p:ext uri="{BB962C8B-B14F-4D97-AF65-F5344CB8AC3E}">
        <p14:creationId xmlns:p14="http://schemas.microsoft.com/office/powerpoint/2010/main" val="1628875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piano / musical notes</a:t>
            </a:r>
          </a:p>
        </p:txBody>
      </p:sp>
    </p:spTree>
    <p:extLst>
      <p:ext uri="{BB962C8B-B14F-4D97-AF65-F5344CB8AC3E}">
        <p14:creationId xmlns:p14="http://schemas.microsoft.com/office/powerpoint/2010/main" val="1216256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Tree>
    <p:extLst>
      <p:ext uri="{BB962C8B-B14F-4D97-AF65-F5344CB8AC3E}">
        <p14:creationId xmlns:p14="http://schemas.microsoft.com/office/powerpoint/2010/main" val="3881129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Tree>
    <p:extLst>
      <p:ext uri="{BB962C8B-B14F-4D97-AF65-F5344CB8AC3E}">
        <p14:creationId xmlns:p14="http://schemas.microsoft.com/office/powerpoint/2010/main" val="1392188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Tree>
    <p:extLst>
      <p:ext uri="{BB962C8B-B14F-4D97-AF65-F5344CB8AC3E}">
        <p14:creationId xmlns:p14="http://schemas.microsoft.com/office/powerpoint/2010/main" val="166450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Tree>
    <p:extLst>
      <p:ext uri="{BB962C8B-B14F-4D97-AF65-F5344CB8AC3E}">
        <p14:creationId xmlns:p14="http://schemas.microsoft.com/office/powerpoint/2010/main" val="426058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Tree>
    <p:extLst>
      <p:ext uri="{BB962C8B-B14F-4D97-AF65-F5344CB8AC3E}">
        <p14:creationId xmlns:p14="http://schemas.microsoft.com/office/powerpoint/2010/main" val="944463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queen esther</a:t>
            </a:r>
          </a:p>
        </p:txBody>
      </p:sp>
    </p:spTree>
    <p:extLst>
      <p:ext uri="{BB962C8B-B14F-4D97-AF65-F5344CB8AC3E}">
        <p14:creationId xmlns:p14="http://schemas.microsoft.com/office/powerpoint/2010/main" val="415132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queen esther</a:t>
            </a:r>
          </a:p>
        </p:txBody>
      </p:sp>
    </p:spTree>
    <p:extLst>
      <p:ext uri="{BB962C8B-B14F-4D97-AF65-F5344CB8AC3E}">
        <p14:creationId xmlns:p14="http://schemas.microsoft.com/office/powerpoint/2010/main" val="2970192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queen esther</a:t>
            </a:r>
          </a:p>
        </p:txBody>
      </p:sp>
    </p:spTree>
    <p:extLst>
      <p:ext uri="{BB962C8B-B14F-4D97-AF65-F5344CB8AC3E}">
        <p14:creationId xmlns:p14="http://schemas.microsoft.com/office/powerpoint/2010/main" val="269061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job with his 3 friends</a:t>
            </a:r>
          </a:p>
        </p:txBody>
      </p:sp>
    </p:spTree>
    <p:extLst>
      <p:ext uri="{BB962C8B-B14F-4D97-AF65-F5344CB8AC3E}">
        <p14:creationId xmlns:p14="http://schemas.microsoft.com/office/powerpoint/2010/main" val="388245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job with his 3 friends</a:t>
            </a:r>
          </a:p>
        </p:txBody>
      </p:sp>
    </p:spTree>
    <p:extLst>
      <p:ext uri="{BB962C8B-B14F-4D97-AF65-F5344CB8AC3E}">
        <p14:creationId xmlns:p14="http://schemas.microsoft.com/office/powerpoint/2010/main" val="1887033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job with his 3 friends</a:t>
            </a:r>
          </a:p>
        </p:txBody>
      </p:sp>
    </p:spTree>
    <p:extLst>
      <p:ext uri="{BB962C8B-B14F-4D97-AF65-F5344CB8AC3E}">
        <p14:creationId xmlns:p14="http://schemas.microsoft.com/office/powerpoint/2010/main" val="2032078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041" y="-12043"/>
            <a:ext cx="13041499" cy="977768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607958" y="3419782"/>
            <a:ext cx="8286889" cy="2341407"/>
          </a:xfrm>
        </p:spPr>
        <p:txBody>
          <a:bodyPr anchor="b">
            <a:noAutofit/>
          </a:bodyPr>
          <a:lstStyle>
            <a:lvl1pPr algn="r">
              <a:defRPr sz="768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607958" y="5761187"/>
            <a:ext cx="8286889" cy="1560034"/>
          </a:xfrm>
        </p:spPr>
        <p:txBody>
          <a:bodyPr anchor="t"/>
          <a:lstStyle>
            <a:lvl1pPr marL="0" indent="0" algn="r">
              <a:buNone/>
              <a:defRPr>
                <a:solidFill>
                  <a:schemeClr val="tx1">
                    <a:lumMod val="50000"/>
                    <a:lumOff val="50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24-Apr-18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349265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12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24-Apr-18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57627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985" y="3841235"/>
            <a:ext cx="9027861" cy="2597804"/>
          </a:xfrm>
        </p:spPr>
        <p:txBody>
          <a:bodyPr anchor="b"/>
          <a:lstStyle>
            <a:lvl1pPr algn="l">
              <a:defRPr sz="5689" b="0" cap="none"/>
            </a:lvl1pPr>
          </a:lstStyle>
          <a:p>
            <a:r>
              <a:rPr lang="en-US"/>
              <a:t>Click to edit Master title style</a:t>
            </a:r>
            <a:endParaRPr lang="en-US" dirty="0"/>
          </a:p>
        </p:txBody>
      </p:sp>
      <p:sp>
        <p:nvSpPr>
          <p:cNvPr id="3" name="Text Placeholder 2"/>
          <p:cNvSpPr>
            <a:spLocks noGrp="1"/>
          </p:cNvSpPr>
          <p:nvPr>
            <p:ph type="body" idx="1"/>
          </p:nvPr>
        </p:nvSpPr>
        <p:spPr>
          <a:xfrm>
            <a:off x="866985" y="6439037"/>
            <a:ext cx="9027861" cy="1223680"/>
          </a:xfrm>
        </p:spPr>
        <p:txBody>
          <a:bodyPr anchor="t"/>
          <a:lstStyle>
            <a:lvl1pPr marL="0" indent="0" algn="l">
              <a:buNone/>
              <a:defRPr sz="2844">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24-Apr-18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07651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6987" y="866987"/>
            <a:ext cx="9027860" cy="18784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66988" y="3072838"/>
            <a:ext cx="4391977" cy="5519320"/>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02868" y="3072840"/>
            <a:ext cx="4391979" cy="5519322"/>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24-Apr-18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53728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6986" y="866987"/>
            <a:ext cx="9027858" cy="1878471"/>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985" y="3073398"/>
            <a:ext cx="4395622" cy="819573"/>
          </a:xfrm>
        </p:spPr>
        <p:txBody>
          <a:bodyPr anchor="b">
            <a:noAutofit/>
          </a:bodyPr>
          <a:lstStyle>
            <a:lvl1pPr marL="0" indent="0">
              <a:buNone/>
              <a:defRPr sz="3413"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866985" y="3892973"/>
            <a:ext cx="4395622" cy="469918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99222" y="3073398"/>
            <a:ext cx="4395622" cy="819573"/>
          </a:xfrm>
        </p:spPr>
        <p:txBody>
          <a:bodyPr anchor="b">
            <a:noAutofit/>
          </a:bodyPr>
          <a:lstStyle>
            <a:lvl1pPr marL="0" indent="0">
              <a:buNone/>
              <a:defRPr sz="3413"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5499222" y="3892973"/>
            <a:ext cx="4395622" cy="469918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24-Apr-18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750406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6985" y="866987"/>
            <a:ext cx="9027860" cy="18784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24-Apr-18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928010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24-Apr-18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606655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5" y="2131348"/>
            <a:ext cx="3968259" cy="1818263"/>
          </a:xfrm>
        </p:spPr>
        <p:txBody>
          <a:bodyPr anchor="b">
            <a:normAutofit/>
          </a:bodyPr>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5079147" y="732338"/>
            <a:ext cx="4815697" cy="78598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985" y="3949610"/>
            <a:ext cx="3968259" cy="3675661"/>
          </a:xfrm>
        </p:spPr>
        <p:txBody>
          <a:bodyPr>
            <a:normAutofit/>
          </a:bodyPr>
          <a:lstStyle>
            <a:lvl1pPr marL="0" indent="0">
              <a:buNone/>
              <a:defRPr sz="1991"/>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24-Apr-18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3811332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5" y="6827520"/>
            <a:ext cx="9027860" cy="806027"/>
          </a:xfrm>
        </p:spPr>
        <p:txBody>
          <a:bodyPr anchor="b">
            <a:normAutofit/>
          </a:bodyPr>
          <a:lstStyle>
            <a:lvl1pPr algn="l">
              <a:defRPr sz="3413"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985" y="866986"/>
            <a:ext cx="9027860" cy="5469466"/>
          </a:xfrm>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dirty="0"/>
              <a:t>Click icon to add picture</a:t>
            </a:r>
          </a:p>
        </p:txBody>
      </p:sp>
      <p:sp>
        <p:nvSpPr>
          <p:cNvPr id="4" name="Text Placeholder 3"/>
          <p:cNvSpPr>
            <a:spLocks noGrp="1"/>
          </p:cNvSpPr>
          <p:nvPr>
            <p:ph type="body" sz="half" idx="2"/>
          </p:nvPr>
        </p:nvSpPr>
        <p:spPr>
          <a:xfrm>
            <a:off x="866985" y="7633547"/>
            <a:ext cx="9027860" cy="958612"/>
          </a:xfrm>
        </p:spPr>
        <p:txBody>
          <a:bodyPr>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24-Apr-18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043921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7" y="866986"/>
            <a:ext cx="9027860" cy="4840676"/>
          </a:xfrm>
        </p:spPr>
        <p:txBody>
          <a:bodyPr anchor="ctr">
            <a:normAutofit/>
          </a:bodyPr>
          <a:lstStyle>
            <a:lvl1pPr algn="l">
              <a:defRPr sz="6258" b="0" cap="none"/>
            </a:lvl1pPr>
          </a:lstStyle>
          <a:p>
            <a:r>
              <a:rPr lang="en-US"/>
              <a:t>Click to edit Master title style</a:t>
            </a:r>
            <a:endParaRPr lang="en-US" dirty="0"/>
          </a:p>
        </p:txBody>
      </p:sp>
      <p:sp>
        <p:nvSpPr>
          <p:cNvPr id="3" name="Text Placeholder 2"/>
          <p:cNvSpPr>
            <a:spLocks noGrp="1"/>
          </p:cNvSpPr>
          <p:nvPr>
            <p:ph type="body" idx="1"/>
          </p:nvPr>
        </p:nvSpPr>
        <p:spPr>
          <a:xfrm>
            <a:off x="866987" y="6357902"/>
            <a:ext cx="9027860" cy="2234257"/>
          </a:xfrm>
        </p:spPr>
        <p:txBody>
          <a:bodyPr anchor="ctr">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24-Apr-18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08898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2059" y="866987"/>
            <a:ext cx="863599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565972" y="5165795"/>
            <a:ext cx="7708166" cy="541867"/>
          </a:xfrm>
        </p:spPr>
        <p:txBody>
          <a:bodyPr anchor="ctr">
            <a:noAutofit/>
          </a:bodyPr>
          <a:lstStyle>
            <a:lvl1pPr marL="0" indent="0">
              <a:buFontTx/>
              <a:buNone/>
              <a:defRPr sz="2276">
                <a:solidFill>
                  <a:schemeClr val="tx1">
                    <a:lumMod val="50000"/>
                    <a:lumOff val="50000"/>
                  </a:schemeClr>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357902"/>
            <a:ext cx="9027861" cy="2234257"/>
          </a:xfrm>
        </p:spPr>
        <p:txBody>
          <a:bodyPr anchor="ctr">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24-Apr-18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
        <p:nvSpPr>
          <p:cNvPr id="24" name="TextBox 23"/>
          <p:cNvSpPr txBox="1"/>
          <p:nvPr/>
        </p:nvSpPr>
        <p:spPr>
          <a:xfrm>
            <a:off x="686523" y="1124093"/>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
        <p:nvSpPr>
          <p:cNvPr id="25" name="TextBox 24"/>
          <p:cNvSpPr txBox="1"/>
          <p:nvPr/>
        </p:nvSpPr>
        <p:spPr>
          <a:xfrm>
            <a:off x="9596728" y="4105324"/>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49361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985" y="2747716"/>
            <a:ext cx="9027861" cy="3691321"/>
          </a:xfrm>
        </p:spPr>
        <p:txBody>
          <a:bodyPr anchor="b">
            <a:normAutofit/>
          </a:bodyPr>
          <a:lstStyle>
            <a:lvl1pPr algn="l">
              <a:defRPr sz="6258" b="0" cap="none"/>
            </a:lvl1pPr>
          </a:lstStyle>
          <a:p>
            <a:r>
              <a:rPr lang="en-US"/>
              <a:t>Click to edit Master title style</a:t>
            </a:r>
            <a:endParaRPr lang="en-US" dirty="0"/>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24-Apr-18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479832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02059" y="866987"/>
            <a:ext cx="863599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66982" y="5707662"/>
            <a:ext cx="9027863" cy="731375"/>
          </a:xfrm>
        </p:spPr>
        <p:txBody>
          <a:bodyPr anchor="b">
            <a:noAutofit/>
          </a:bodyPr>
          <a:lstStyle>
            <a:lvl1pPr marL="0" indent="0">
              <a:buFontTx/>
              <a:buNone/>
              <a:defRPr sz="3413">
                <a:solidFill>
                  <a:schemeClr val="tx1">
                    <a:lumMod val="75000"/>
                    <a:lumOff val="25000"/>
                  </a:schemeClr>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50000"/>
                    <a:lumOff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24-Apr-18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
        <p:nvSpPr>
          <p:cNvPr id="24" name="TextBox 23"/>
          <p:cNvSpPr txBox="1"/>
          <p:nvPr/>
        </p:nvSpPr>
        <p:spPr>
          <a:xfrm>
            <a:off x="686523" y="1124093"/>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
        <p:nvSpPr>
          <p:cNvPr id="25" name="TextBox 24"/>
          <p:cNvSpPr txBox="1"/>
          <p:nvPr/>
        </p:nvSpPr>
        <p:spPr>
          <a:xfrm>
            <a:off x="9596728" y="4105324"/>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1859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75874" y="866987"/>
            <a:ext cx="901897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66982" y="5707662"/>
            <a:ext cx="9027863" cy="731375"/>
          </a:xfrm>
        </p:spPr>
        <p:txBody>
          <a:bodyPr anchor="b">
            <a:noAutofit/>
          </a:bodyPr>
          <a:lstStyle>
            <a:lvl1pPr marL="0" indent="0">
              <a:buFontTx/>
              <a:buNone/>
              <a:defRPr sz="3413">
                <a:solidFill>
                  <a:schemeClr val="accent1"/>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50000"/>
                    <a:lumOff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24-Apr-18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450309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24-Apr-18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582691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1066" y="866988"/>
            <a:ext cx="1392088" cy="7468730"/>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66985" y="866988"/>
            <a:ext cx="7388481" cy="746873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24-Apr-18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3895641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0081303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dirty="0"/>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6" r:id="rId6"/>
    <p:sldLayoutId id="2147483657" r:id="rId7"/>
    <p:sldLayoutId id="2147483659" r:id="rId8"/>
    <p:sldLayoutId id="2147483660" r:id="rId9"/>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12041" y="-12043"/>
            <a:ext cx="13041500" cy="977768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66986" y="866987"/>
            <a:ext cx="9027858" cy="187847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66985" y="3072840"/>
            <a:ext cx="9027860" cy="55193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7478" y="8592161"/>
            <a:ext cx="972988"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B61BEF0D-F0BB-DE4B-95CE-6DB70DBA9567}" type="datetimeFigureOut">
              <a:rPr lang="en-US" dirty="0"/>
              <a:pPr/>
              <a:t>24-Apr-18</a:t>
            </a:fld>
            <a:endParaRPr lang="en-US" dirty="0"/>
          </a:p>
        </p:txBody>
      </p:sp>
      <p:sp>
        <p:nvSpPr>
          <p:cNvPr id="5" name="Footer Placeholder 4"/>
          <p:cNvSpPr>
            <a:spLocks noGrp="1"/>
          </p:cNvSpPr>
          <p:nvPr>
            <p:ph type="ftr" sz="quarter" idx="3"/>
          </p:nvPr>
        </p:nvSpPr>
        <p:spPr>
          <a:xfrm>
            <a:off x="866986" y="8592161"/>
            <a:ext cx="6574895" cy="519289"/>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65762" y="8592161"/>
            <a:ext cx="729085" cy="519289"/>
          </a:xfrm>
          <a:prstGeom prst="rect">
            <a:avLst/>
          </a:prstGeom>
        </p:spPr>
        <p:txBody>
          <a:bodyPr vert="horz" lIns="91440" tIns="45720" rIns="91440" bIns="45720" rtlCol="0" anchor="ctr"/>
          <a:lstStyle>
            <a:lvl1pPr algn="r">
              <a:defRPr sz="1280">
                <a:solidFill>
                  <a:schemeClr val="accent1"/>
                </a:solidFill>
              </a:defRPr>
            </a:lvl1pPr>
          </a:lstStyle>
          <a:p>
            <a:fld id="{86CB4B4D-7CA3-9044-876B-883B54F8677D}" type="slidenum">
              <a:rPr lang="en-SG" smtClean="0"/>
              <a:t>‹#›</a:t>
            </a:fld>
            <a:endParaRPr lang="en-SG" dirty="0"/>
          </a:p>
        </p:txBody>
      </p:sp>
    </p:spTree>
    <p:extLst>
      <p:ext uri="{BB962C8B-B14F-4D97-AF65-F5344CB8AC3E}">
        <p14:creationId xmlns:p14="http://schemas.microsoft.com/office/powerpoint/2010/main" val="3879846541"/>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5" r:id="rId17"/>
  </p:sldLayoutIdLst>
  <p:txStyles>
    <p:titleStyle>
      <a:lvl1pPr algn="l" defTabSz="650230" rtl="0" eaLnBrk="1" latinLnBrk="0" hangingPunct="1">
        <a:spcBef>
          <a:spcPct val="0"/>
        </a:spcBef>
        <a:buNone/>
        <a:defRPr sz="51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7672" indent="-487672" algn="l" defTabSz="650230" rtl="0" eaLnBrk="1" latinLnBrk="0" hangingPunct="1">
        <a:spcBef>
          <a:spcPts val="1422"/>
        </a:spcBef>
        <a:spcAft>
          <a:spcPts val="0"/>
        </a:spcAft>
        <a:buClr>
          <a:schemeClr val="accent1"/>
        </a:buClr>
        <a:buSzPct val="80000"/>
        <a:buFont typeface="Wingdings 3" charset="2"/>
        <a:buChar char=""/>
        <a:defRPr sz="2560" kern="1200">
          <a:solidFill>
            <a:schemeClr val="tx1">
              <a:lumMod val="75000"/>
              <a:lumOff val="25000"/>
            </a:schemeClr>
          </a:solidFill>
          <a:latin typeface="+mn-lt"/>
          <a:ea typeface="+mn-ea"/>
          <a:cs typeface="+mn-cs"/>
        </a:defRPr>
      </a:lvl1pPr>
      <a:lvl2pPr marL="1056623" indent="-406394" algn="l" defTabSz="650230" rtl="0" eaLnBrk="1" latinLnBrk="0" hangingPunct="1">
        <a:spcBef>
          <a:spcPts val="1422"/>
        </a:spcBef>
        <a:spcAft>
          <a:spcPts val="0"/>
        </a:spcAft>
        <a:buClr>
          <a:schemeClr val="accent1"/>
        </a:buClr>
        <a:buSzPct val="80000"/>
        <a:buFont typeface="Wingdings 3" charset="2"/>
        <a:buChar char=""/>
        <a:defRPr sz="2276" kern="1200">
          <a:solidFill>
            <a:schemeClr val="tx1">
              <a:lumMod val="75000"/>
              <a:lumOff val="25000"/>
            </a:schemeClr>
          </a:solidFill>
          <a:latin typeface="+mn-lt"/>
          <a:ea typeface="+mn-ea"/>
          <a:cs typeface="+mn-cs"/>
        </a:defRPr>
      </a:lvl2pPr>
      <a:lvl3pPr marL="1625575" indent="-325115" algn="l" defTabSz="650230" rtl="0" eaLnBrk="1" latinLnBrk="0" hangingPunct="1">
        <a:spcBef>
          <a:spcPts val="1422"/>
        </a:spcBef>
        <a:spcAft>
          <a:spcPts val="0"/>
        </a:spcAft>
        <a:buClr>
          <a:schemeClr val="accent1"/>
        </a:buClr>
        <a:buSzPct val="80000"/>
        <a:buFont typeface="Wingdings 3" charset="2"/>
        <a:buChar char=""/>
        <a:defRPr sz="1991" kern="1200">
          <a:solidFill>
            <a:schemeClr val="tx1">
              <a:lumMod val="75000"/>
              <a:lumOff val="25000"/>
            </a:schemeClr>
          </a:solidFill>
          <a:latin typeface="+mn-lt"/>
          <a:ea typeface="+mn-ea"/>
          <a:cs typeface="+mn-cs"/>
        </a:defRPr>
      </a:lvl3pPr>
      <a:lvl4pPr marL="227580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4pPr>
      <a:lvl5pPr marL="292603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5pPr>
      <a:lvl6pPr marL="357626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6pPr>
      <a:lvl7pPr marL="422649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7pPr>
      <a:lvl8pPr marL="487672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8pPr>
      <a:lvl9pPr marL="552695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69FA13-61BB-4B9F-BEAA-1F49A6550A38}"/>
              </a:ext>
            </a:extLst>
          </p:cNvPr>
          <p:cNvSpPr/>
          <p:nvPr/>
        </p:nvSpPr>
        <p:spPr>
          <a:xfrm>
            <a:off x="1002547" y="1690416"/>
            <a:ext cx="11341567" cy="1461939"/>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THE BOOKS OF CHRONICLES</a:t>
            </a:r>
          </a:p>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3500" b="1" i="0" u="none" strike="noStrike" kern="0" cap="none" spc="0" normalizeH="0" baseline="0" noProof="0" dirty="0">
                <a:ln>
                  <a:noFill/>
                </a:ln>
                <a:solidFill>
                  <a:srgbClr val="D6D5D5">
                    <a:lumMod val="50000"/>
                  </a:srgbClr>
                </a:solidFill>
                <a:effectLst/>
                <a:uLnTx/>
                <a:uFillTx/>
                <a:latin typeface="Arial Black" panose="020B0A04020102020204" pitchFamily="34" charset="0"/>
                <a:sym typeface="Helvetica Neue"/>
              </a:rPr>
              <a:t>EVENTS OF THE YEARS - HEBREW</a:t>
            </a:r>
            <a:endParaRPr kumimoji="0" lang="en-SG" sz="3500" b="1" i="0" u="none" strike="noStrike" kern="0" cap="none" spc="0" normalizeH="0" baseline="0" noProof="0" dirty="0">
              <a:ln>
                <a:noFill/>
              </a:ln>
              <a:solidFill>
                <a:srgbClr val="002060"/>
              </a:solidFill>
              <a:effectLst/>
              <a:uLnTx/>
              <a:uFillTx/>
              <a:latin typeface="Arial Black" panose="020B0A04020102020204" pitchFamily="34" charset="0"/>
              <a:sym typeface="Helvetica Neue"/>
            </a:endParaRPr>
          </a:p>
        </p:txBody>
      </p:sp>
      <p:sp>
        <p:nvSpPr>
          <p:cNvPr id="6" name="Rectangle 5">
            <a:extLst>
              <a:ext uri="{FF2B5EF4-FFF2-40B4-BE49-F238E27FC236}">
                <a16:creationId xmlns:a16="http://schemas.microsoft.com/office/drawing/2014/main" id="{EEDB31F5-C7B4-477F-BACD-B92118ED0839}"/>
              </a:ext>
            </a:extLst>
          </p:cNvPr>
          <p:cNvSpPr/>
          <p:nvPr/>
        </p:nvSpPr>
        <p:spPr>
          <a:xfrm>
            <a:off x="784972" y="3493089"/>
            <a:ext cx="10909722" cy="4442242"/>
          </a:xfrm>
          <a:prstGeom prst="rect">
            <a:avLst/>
          </a:prstGeom>
        </p:spPr>
        <p:txBody>
          <a:bodyPr wrap="square">
            <a:spAutoFit/>
          </a:bodyPr>
          <a:lstStyle/>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60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sym typeface="Helvetica Neue"/>
              </a:rPr>
              <a:t>theme</a:t>
            </a:r>
          </a:p>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72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rPr>
              <a:t>“ISRAEL’S SPIRITUAL HISTORY &amp; HERITAGE”</a:t>
            </a:r>
            <a:endParaRPr kumimoji="0" lang="en-US" sz="72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endParaRPr>
          </a:p>
        </p:txBody>
      </p:sp>
    </p:spTree>
    <p:extLst>
      <p:ext uri="{BB962C8B-B14F-4D97-AF65-F5344CB8AC3E}">
        <p14:creationId xmlns:p14="http://schemas.microsoft.com/office/powerpoint/2010/main" val="2116377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t="-48000" b="-5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4DAD98-C672-4495-91E4-69B51C1B06D3}"/>
              </a:ext>
            </a:extLst>
          </p:cNvPr>
          <p:cNvSpPr/>
          <p:nvPr/>
        </p:nvSpPr>
        <p:spPr>
          <a:xfrm>
            <a:off x="4979346" y="348609"/>
            <a:ext cx="3300905" cy="92333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ESTHER</a:t>
            </a:r>
            <a:endParaRPr kumimoji="0" lang="en-SG" sz="3500" b="1" i="0" u="none" strike="noStrike" kern="0" cap="none" spc="0" normalizeH="0" baseline="0" noProof="0" dirty="0">
              <a:ln>
                <a:noFill/>
              </a:ln>
              <a:solidFill>
                <a:srgbClr val="002060"/>
              </a:solidFill>
              <a:effectLst/>
              <a:uLnTx/>
              <a:uFillTx/>
              <a:latin typeface="Arial Black" panose="020B0A04020102020204" pitchFamily="34" charset="0"/>
              <a:sym typeface="Helvetica Neue"/>
            </a:endParaRPr>
          </a:p>
        </p:txBody>
      </p:sp>
      <p:sp>
        <p:nvSpPr>
          <p:cNvPr id="4" name="Rectangle 3">
            <a:extLst>
              <a:ext uri="{FF2B5EF4-FFF2-40B4-BE49-F238E27FC236}">
                <a16:creationId xmlns:a16="http://schemas.microsoft.com/office/drawing/2014/main" id="{A508C790-09C0-4E7D-8541-8003A98F4D19}"/>
              </a:ext>
            </a:extLst>
          </p:cNvPr>
          <p:cNvSpPr/>
          <p:nvPr/>
        </p:nvSpPr>
        <p:spPr>
          <a:xfrm>
            <a:off x="680102" y="1271939"/>
            <a:ext cx="11899392" cy="8525411"/>
          </a:xfrm>
          <a:prstGeom prst="rect">
            <a:avLst/>
          </a:prstGeom>
        </p:spPr>
        <p:txBody>
          <a:bodyPr wrap="square">
            <a:spAutoFit/>
          </a:bodyPr>
          <a:lstStyle/>
          <a:p>
            <a:pPr marL="457200" lvl="0" indent="-457200" algn="l">
              <a:spcBef>
                <a:spcPts val="2400"/>
              </a:spcBef>
              <a:buClr>
                <a:srgbClr val="00A2FF">
                  <a:lumMod val="75000"/>
                </a:srgbClr>
              </a:buClr>
              <a:buFontTx/>
              <a:buChar char="†"/>
              <a:defRPr sz="2600"/>
            </a:pPr>
            <a:r>
              <a:rPr lang="en-SG" sz="3200" b="0" dirty="0">
                <a:latin typeface="Arial Black" panose="020B0A04020102020204" pitchFamily="34" charset="0"/>
              </a:rPr>
              <a:t>How Jews behaved in a gentile society.</a:t>
            </a:r>
          </a:p>
          <a:p>
            <a:pPr marL="457200" lvl="0" indent="-457200" algn="l">
              <a:spcBef>
                <a:spcPts val="2400"/>
              </a:spcBef>
              <a:buClr>
                <a:srgbClr val="00A2FF">
                  <a:lumMod val="75000"/>
                </a:srgbClr>
              </a:buClr>
              <a:buFontTx/>
              <a:buChar char="†"/>
              <a:defRPr sz="2600"/>
            </a:pPr>
            <a:r>
              <a:rPr lang="en-SG" sz="3200" b="0" dirty="0">
                <a:latin typeface="Arial Black" panose="020B0A04020102020204" pitchFamily="34" charset="0"/>
              </a:rPr>
              <a:t>Satan's attempt to destroy the Jews &amp; Jesus.</a:t>
            </a:r>
          </a:p>
          <a:p>
            <a:pPr marL="457200" lvl="0" indent="-457200" algn="l">
              <a:spcBef>
                <a:spcPts val="2400"/>
              </a:spcBef>
              <a:buClr>
                <a:srgbClr val="00A2FF">
                  <a:lumMod val="75000"/>
                </a:srgbClr>
              </a:buClr>
              <a:buFontTx/>
              <a:buChar char="†"/>
              <a:defRPr sz="2600"/>
            </a:pPr>
            <a:r>
              <a:rPr lang="en-SG" sz="3200" b="0" dirty="0">
                <a:latin typeface="Arial Black" panose="020B0A04020102020204" pitchFamily="34" charset="0"/>
              </a:rPr>
              <a:t>The story of a Jewess who became queen of Persia and saved the Jewish people from destruction.</a:t>
            </a:r>
          </a:p>
          <a:p>
            <a:pPr marL="457200" lvl="0" indent="-457200" algn="l">
              <a:spcBef>
                <a:spcPts val="2400"/>
              </a:spcBef>
              <a:buClr>
                <a:srgbClr val="00A2FF">
                  <a:lumMod val="75000"/>
                </a:srgbClr>
              </a:buClr>
              <a:buFontTx/>
              <a:buChar char="†"/>
              <a:defRPr sz="2600"/>
            </a:pPr>
            <a:r>
              <a:rPr lang="en-SG" sz="3200" b="0" dirty="0">
                <a:latin typeface="Arial Black" panose="020B0A04020102020204" pitchFamily="34" charset="0"/>
              </a:rPr>
              <a:t>“For if you remain completely silent at this time, relief and deliverance will arise for the Jews from another place, but you and your father’s house will perish. Yet who knows whether you have come to the kingdom for such a time as this?” Esther 4:14</a:t>
            </a:r>
          </a:p>
          <a:p>
            <a:pPr marL="457200" lvl="0" indent="-457200" algn="l">
              <a:spcBef>
                <a:spcPts val="2400"/>
              </a:spcBef>
              <a:buClr>
                <a:srgbClr val="00A2FF">
                  <a:lumMod val="75000"/>
                </a:srgbClr>
              </a:buClr>
              <a:buFontTx/>
              <a:buChar char="†"/>
              <a:defRPr sz="2600"/>
            </a:pPr>
            <a:r>
              <a:rPr lang="en-SG" sz="3200" b="0" dirty="0">
                <a:latin typeface="Arial Black" panose="020B0A04020102020204" pitchFamily="34" charset="0"/>
              </a:rPr>
              <a:t>The providence of God for His people.</a:t>
            </a:r>
          </a:p>
          <a:p>
            <a:pPr marL="457200" lvl="0" indent="-457200" algn="l">
              <a:spcBef>
                <a:spcPts val="2400"/>
              </a:spcBef>
              <a:buClr>
                <a:srgbClr val="00A2FF">
                  <a:lumMod val="75000"/>
                </a:srgbClr>
              </a:buClr>
              <a:buFontTx/>
              <a:buChar char="†"/>
              <a:defRPr sz="2600"/>
            </a:pPr>
            <a:r>
              <a:rPr lang="en-SG" sz="3200" b="0" dirty="0">
                <a:latin typeface="Arial Black" panose="020B0A04020102020204" pitchFamily="34" charset="0"/>
              </a:rPr>
              <a:t>Even when His people are faithless, God remains faithful.</a:t>
            </a:r>
          </a:p>
        </p:txBody>
      </p:sp>
    </p:spTree>
    <p:extLst>
      <p:ext uri="{BB962C8B-B14F-4D97-AF65-F5344CB8AC3E}">
        <p14:creationId xmlns:p14="http://schemas.microsoft.com/office/powerpoint/2010/main" val="4290557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054D1-3842-44C2-8FEC-62EA71A4C25A}"/>
              </a:ext>
            </a:extLst>
          </p:cNvPr>
          <p:cNvSpPr>
            <a:spLocks noGrp="1"/>
          </p:cNvSpPr>
          <p:nvPr>
            <p:ph type="title"/>
          </p:nvPr>
        </p:nvSpPr>
        <p:spPr>
          <a:xfrm>
            <a:off x="866985" y="3577898"/>
            <a:ext cx="11270830" cy="2597804"/>
          </a:xfrm>
        </p:spPr>
        <p:txBody>
          <a:bodyPr>
            <a:normAutofit/>
          </a:bodyPr>
          <a:lstStyle/>
          <a:p>
            <a:r>
              <a:rPr lang="en-SG" sz="5400" b="1" dirty="0">
                <a:solidFill>
                  <a:schemeClr val="tx1"/>
                </a:solidFill>
                <a:latin typeface="Arial Black" panose="020B0A04020102020204" pitchFamily="34" charset="0"/>
              </a:rPr>
              <a:t>POETICAL / WISDOM BOOKS</a:t>
            </a:r>
          </a:p>
        </p:txBody>
      </p:sp>
      <p:sp>
        <p:nvSpPr>
          <p:cNvPr id="2" name="Text Placeholder 1">
            <a:extLst>
              <a:ext uri="{FF2B5EF4-FFF2-40B4-BE49-F238E27FC236}">
                <a16:creationId xmlns:a16="http://schemas.microsoft.com/office/drawing/2014/main" id="{5F8573C4-E106-4B11-96A8-E21FB3C1FA61}"/>
              </a:ext>
            </a:extLst>
          </p:cNvPr>
          <p:cNvSpPr>
            <a:spLocks noGrp="1"/>
          </p:cNvSpPr>
          <p:nvPr>
            <p:ph type="body" idx="1"/>
          </p:nvPr>
        </p:nvSpPr>
        <p:spPr>
          <a:xfrm>
            <a:off x="866985" y="6439037"/>
            <a:ext cx="9496215" cy="2178490"/>
          </a:xfrm>
        </p:spPr>
        <p:txBody>
          <a:bodyPr>
            <a:normAutofit fontScale="92500" lnSpcReduction="10000"/>
          </a:bodyPr>
          <a:lstStyle/>
          <a:p>
            <a:r>
              <a:rPr lang="en-SG" sz="3600" dirty="0">
                <a:latin typeface="Arial Black" panose="020B0A04020102020204" pitchFamily="34" charset="0"/>
              </a:rPr>
              <a:t>Insight into daily living &amp; address troubling questions about faith in God.</a:t>
            </a:r>
          </a:p>
          <a:p>
            <a:r>
              <a:rPr lang="en-SG" sz="3600" dirty="0">
                <a:latin typeface="Arial Black" panose="020B0A04020102020204" pitchFamily="34" charset="0"/>
              </a:rPr>
              <a:t>The foundation of wisdom - The fear of the Lord.</a:t>
            </a:r>
          </a:p>
          <a:p>
            <a:endParaRPr lang="en-SG" sz="3600" dirty="0">
              <a:latin typeface="Arial Black" panose="020B0A04020102020204" pitchFamily="34" charset="0"/>
            </a:endParaRPr>
          </a:p>
        </p:txBody>
      </p:sp>
    </p:spTree>
    <p:extLst>
      <p:ext uri="{BB962C8B-B14F-4D97-AF65-F5344CB8AC3E}">
        <p14:creationId xmlns:p14="http://schemas.microsoft.com/office/powerpoint/2010/main" val="365265622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18000" r="-1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0CD3E9-CAB0-43C8-9F82-A95F9ADE0E2F}"/>
              </a:ext>
            </a:extLst>
          </p:cNvPr>
          <p:cNvSpPr/>
          <p:nvPr/>
        </p:nvSpPr>
        <p:spPr>
          <a:xfrm>
            <a:off x="5401899" y="1808160"/>
            <a:ext cx="2521844" cy="1323439"/>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80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JOB</a:t>
            </a:r>
          </a:p>
        </p:txBody>
      </p:sp>
      <p:sp>
        <p:nvSpPr>
          <p:cNvPr id="5" name="Rectangle 4">
            <a:extLst>
              <a:ext uri="{FF2B5EF4-FFF2-40B4-BE49-F238E27FC236}">
                <a16:creationId xmlns:a16="http://schemas.microsoft.com/office/drawing/2014/main" id="{9E5E1C3C-E6DD-4FD0-84C7-2D41D3A5A12A}"/>
              </a:ext>
            </a:extLst>
          </p:cNvPr>
          <p:cNvSpPr/>
          <p:nvPr/>
        </p:nvSpPr>
        <p:spPr>
          <a:xfrm>
            <a:off x="1022589" y="3134988"/>
            <a:ext cx="11025031" cy="3149580"/>
          </a:xfrm>
          <a:prstGeom prst="rect">
            <a:avLst/>
          </a:prstGeom>
        </p:spPr>
        <p:txBody>
          <a:bodyPr wrap="square">
            <a:spAutoFit/>
          </a:bodyPr>
          <a:lstStyle/>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60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sym typeface="Helvetica Neue"/>
              </a:rPr>
              <a:t>theme</a:t>
            </a:r>
          </a:p>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66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rPr>
              <a:t>“BLESSINGS THROUGH SUFFERING”</a:t>
            </a:r>
            <a:endParaRPr kumimoji="0" lang="en-US" sz="66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endParaRPr>
          </a:p>
        </p:txBody>
      </p:sp>
    </p:spTree>
    <p:extLst>
      <p:ext uri="{BB962C8B-B14F-4D97-AF65-F5344CB8AC3E}">
        <p14:creationId xmlns:p14="http://schemas.microsoft.com/office/powerpoint/2010/main" val="2645082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18000" r="-19000"/>
          </a:stretch>
        </a:blipFill>
        <a:effectLst/>
      </p:bgPr>
    </p:bg>
    <p:spTree>
      <p:nvGrpSpPr>
        <p:cNvPr id="1" name=""/>
        <p:cNvGrpSpPr/>
        <p:nvPr/>
      </p:nvGrpSpPr>
      <p:grpSpPr>
        <a:xfrm>
          <a:off x="0" y="0"/>
          <a:ext cx="0" cy="0"/>
          <a:chOff x="0" y="0"/>
          <a:chExt cx="0" cy="0"/>
        </a:xfrm>
      </p:grpSpPr>
      <p:sp>
        <p:nvSpPr>
          <p:cNvPr id="6" name="Poetical / Wisdom Books…">
            <a:extLst>
              <a:ext uri="{FF2B5EF4-FFF2-40B4-BE49-F238E27FC236}">
                <a16:creationId xmlns:a16="http://schemas.microsoft.com/office/drawing/2014/main" id="{48CD7293-35FC-40B4-ACB2-D38C0EE4D62E}"/>
              </a:ext>
            </a:extLst>
          </p:cNvPr>
          <p:cNvSpPr txBox="1"/>
          <p:nvPr/>
        </p:nvSpPr>
        <p:spPr>
          <a:xfrm>
            <a:off x="549309" y="1641675"/>
            <a:ext cx="12374479" cy="718145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500"/>
            </a:pPr>
            <a:r>
              <a:rPr kumimoji="0" lang="en-SG" sz="4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Probably the oldest book.</a:t>
            </a: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500"/>
            </a:pPr>
            <a:r>
              <a:rPr kumimoji="0" lang="en-SG" sz="4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No mention of Law, Israel &amp; Tabernacle.</a:t>
            </a: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500"/>
            </a:pPr>
            <a:r>
              <a:rPr kumimoji="0" lang="en-SG" sz="4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story of the trials and patience of a holy man of Edom.</a:t>
            </a: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500"/>
            </a:pPr>
            <a:r>
              <a:rPr kumimoji="0" lang="en-SG" sz="4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setting of the story is a test of Job’s faith by removing everything that is of value to him (wealth, family and health).</a:t>
            </a: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500"/>
            </a:pPr>
            <a:endParaRPr kumimoji="0" lang="en-SG" sz="40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500"/>
            </a:pPr>
            <a:endParaRPr kumimoji="0" sz="40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p:txBody>
      </p:sp>
      <p:sp>
        <p:nvSpPr>
          <p:cNvPr id="7" name="Rectangle 6">
            <a:extLst>
              <a:ext uri="{FF2B5EF4-FFF2-40B4-BE49-F238E27FC236}">
                <a16:creationId xmlns:a16="http://schemas.microsoft.com/office/drawing/2014/main" id="{47A7A8A4-C5F9-466E-BBC9-C8F876872153}"/>
              </a:ext>
            </a:extLst>
          </p:cNvPr>
          <p:cNvSpPr/>
          <p:nvPr/>
        </p:nvSpPr>
        <p:spPr>
          <a:xfrm>
            <a:off x="5621389" y="205714"/>
            <a:ext cx="1762022" cy="92333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JOB</a:t>
            </a:r>
            <a:endParaRPr kumimoji="0" lang="en-SG" sz="3500" b="1" i="0" u="none" strike="noStrike" kern="0" cap="none" spc="0" normalizeH="0" baseline="0" noProof="0" dirty="0">
              <a:ln>
                <a:noFill/>
              </a:ln>
              <a:solidFill>
                <a:srgbClr val="002060"/>
              </a:solidFill>
              <a:effectLst/>
              <a:uLnTx/>
              <a:uFillTx/>
              <a:latin typeface="Arial Black" panose="020B0A04020102020204" pitchFamily="34" charset="0"/>
              <a:sym typeface="Helvetica Neue"/>
            </a:endParaRPr>
          </a:p>
        </p:txBody>
      </p:sp>
    </p:spTree>
    <p:extLst>
      <p:ext uri="{BB962C8B-B14F-4D97-AF65-F5344CB8AC3E}">
        <p14:creationId xmlns:p14="http://schemas.microsoft.com/office/powerpoint/2010/main" val="2966043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18000" r="-19000"/>
          </a:stretch>
        </a:blipFill>
        <a:effectLst/>
      </p:bgPr>
    </p:bg>
    <p:spTree>
      <p:nvGrpSpPr>
        <p:cNvPr id="1" name=""/>
        <p:cNvGrpSpPr/>
        <p:nvPr/>
      </p:nvGrpSpPr>
      <p:grpSpPr>
        <a:xfrm>
          <a:off x="0" y="0"/>
          <a:ext cx="0" cy="0"/>
          <a:chOff x="0" y="0"/>
          <a:chExt cx="0" cy="0"/>
        </a:xfrm>
      </p:grpSpPr>
      <p:sp>
        <p:nvSpPr>
          <p:cNvPr id="2" name="Poetical / Wisdom Books…">
            <a:extLst>
              <a:ext uri="{FF2B5EF4-FFF2-40B4-BE49-F238E27FC236}">
                <a16:creationId xmlns:a16="http://schemas.microsoft.com/office/drawing/2014/main" id="{6953F362-9EF3-45B6-BF20-2A5A232C2FE9}"/>
              </a:ext>
            </a:extLst>
          </p:cNvPr>
          <p:cNvSpPr txBox="1"/>
          <p:nvPr/>
        </p:nvSpPr>
        <p:spPr>
          <a:xfrm>
            <a:off x="326108" y="454987"/>
            <a:ext cx="12678692" cy="958211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R="0" lvl="0" algn="l" defTabSz="584200" rtl="0" eaLnBrk="1" fontAlgn="auto" latinLnBrk="0" hangingPunct="0">
              <a:lnSpc>
                <a:spcPct val="100000"/>
              </a:lnSpc>
              <a:spcBef>
                <a:spcPts val="0"/>
              </a:spcBef>
              <a:spcAft>
                <a:spcPts val="0"/>
              </a:spcAft>
              <a:buClr>
                <a:srgbClr val="00A2FF">
                  <a:lumMod val="75000"/>
                </a:srgbClr>
              </a:buClr>
              <a:buSzTx/>
              <a:tabLst/>
              <a:defRPr sz="2500"/>
            </a:pPr>
            <a:endPar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285750" lvl="0" indent="-285750" algn="l">
              <a:buClr>
                <a:srgbClr val="00A2FF">
                  <a:lumMod val="75000"/>
                </a:srgbClr>
              </a:buClr>
              <a:buFontTx/>
              <a:buChar char="†"/>
              <a:defRPr sz="2500"/>
            </a:pP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bulk of the story was a conversation between Job and his three friends</a:t>
            </a:r>
            <a:r>
              <a:rPr lang="en-SG" sz="2800" b="0" dirty="0">
                <a:latin typeface="Arial Black" panose="020B0A04020102020204" pitchFamily="34" charset="0"/>
              </a:rPr>
              <a:t>, Eliphaz, Bildad and Zophar, who </a:t>
            </a: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argued about why Job was suffering and concluded that it was due to a </a:t>
            </a:r>
            <a:r>
              <a:rPr kumimoji="0" lang="en-SG" sz="2800" b="0" i="0" u="sng" strike="noStrike" kern="0" cap="none" spc="0" normalizeH="0" baseline="0" noProof="0" dirty="0">
                <a:ln>
                  <a:noFill/>
                </a:ln>
                <a:solidFill>
                  <a:srgbClr val="000000"/>
                </a:solidFill>
                <a:effectLst/>
                <a:uLnTx/>
                <a:uFillTx/>
                <a:latin typeface="Arial Black" panose="020B0A04020102020204" pitchFamily="34" charset="0"/>
                <a:sym typeface="Helvetica Neue"/>
              </a:rPr>
              <a:t>sin</a:t>
            </a: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in Job’s life.  Job defended his innocence before his friends.</a:t>
            </a:r>
          </a:p>
          <a:p>
            <a:pPr marL="285750" marR="0" lvl="0" indent="-28575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endPar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285750" marR="0" lvl="0" indent="-28575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Elihu entered the picture and suggested to Job that he needed to </a:t>
            </a:r>
            <a:r>
              <a:rPr kumimoji="0" lang="en-SG" sz="2800" b="0" i="0" u="sng" strike="noStrike" kern="0" cap="none" spc="0" normalizeH="0" baseline="0" noProof="0" dirty="0">
                <a:ln>
                  <a:noFill/>
                </a:ln>
                <a:solidFill>
                  <a:srgbClr val="000000"/>
                </a:solidFill>
                <a:effectLst/>
                <a:uLnTx/>
                <a:uFillTx/>
                <a:latin typeface="Arial Black" panose="020B0A04020102020204" pitchFamily="34" charset="0"/>
                <a:sym typeface="Helvetica Neue"/>
              </a:rPr>
              <a:t>be more humble </a:t>
            </a: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since God is not required to explain Himself.</a:t>
            </a:r>
          </a:p>
          <a:p>
            <a:pPr marR="0" lvl="0" algn="l" defTabSz="584200" rtl="0" eaLnBrk="1" fontAlgn="auto" latinLnBrk="0" hangingPunct="0">
              <a:lnSpc>
                <a:spcPct val="100000"/>
              </a:lnSpc>
              <a:spcBef>
                <a:spcPts val="0"/>
              </a:spcBef>
              <a:spcAft>
                <a:spcPts val="0"/>
              </a:spcAft>
              <a:buClr>
                <a:srgbClr val="00A2FF">
                  <a:lumMod val="75000"/>
                </a:srgbClr>
              </a:buClr>
              <a:buSzTx/>
              <a:tabLst/>
              <a:defRPr sz="2500"/>
            </a:pPr>
            <a:endPar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285750" marR="0" lvl="0" indent="-28575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God finally answered Job but </a:t>
            </a:r>
            <a:r>
              <a:rPr kumimoji="0" lang="en-SG" sz="2800" b="0" i="0" u="sng" strike="noStrike" kern="0" cap="none" spc="0" normalizeH="0" baseline="0" noProof="0" dirty="0">
                <a:ln>
                  <a:noFill/>
                </a:ln>
                <a:solidFill>
                  <a:srgbClr val="000000"/>
                </a:solidFill>
                <a:effectLst/>
                <a:uLnTx/>
                <a:uFillTx/>
                <a:latin typeface="Arial Black" panose="020B0A04020102020204" pitchFamily="34" charset="0"/>
                <a:sym typeface="Helvetica Neue"/>
              </a:rPr>
              <a:t>offered no explanation </a:t>
            </a: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for the suffering.  Instead God </a:t>
            </a:r>
            <a:r>
              <a:rPr kumimoji="0" lang="en-SG" sz="2800" b="0" i="0" u="sng" strike="noStrike" kern="0" cap="none" spc="0" normalizeH="0" baseline="0" noProof="0" dirty="0">
                <a:ln>
                  <a:noFill/>
                </a:ln>
                <a:solidFill>
                  <a:srgbClr val="000000"/>
                </a:solidFill>
                <a:effectLst/>
                <a:uLnTx/>
                <a:uFillTx/>
                <a:latin typeface="Arial Black" panose="020B0A04020102020204" pitchFamily="34" charset="0"/>
                <a:sym typeface="Helvetica Neue"/>
              </a:rPr>
              <a:t>humbled Job </a:t>
            </a: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and sought to </a:t>
            </a:r>
            <a:r>
              <a:rPr kumimoji="0" lang="en-SG" sz="2800" b="0" i="0" u="sng" strike="noStrike" kern="0" cap="none" spc="0" normalizeH="0" baseline="0" noProof="0" dirty="0">
                <a:ln>
                  <a:noFill/>
                </a:ln>
                <a:solidFill>
                  <a:srgbClr val="000000"/>
                </a:solidFill>
                <a:effectLst/>
                <a:uLnTx/>
                <a:uFillTx/>
                <a:latin typeface="Arial Black" panose="020B0A04020102020204" pitchFamily="34" charset="0"/>
                <a:sym typeface="Helvetica Neue"/>
              </a:rPr>
              <a:t>remove any sense of self-righteousness</a:t>
            </a: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in order that he might find his purpose in God.  </a:t>
            </a:r>
          </a:p>
          <a:p>
            <a:pPr marL="285750" marR="0" lvl="0" indent="-28575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endPar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285750" marR="0" lvl="0" indent="-28575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book ended with God restoring everything that Job had lost.</a:t>
            </a:r>
          </a:p>
          <a:p>
            <a:pPr marL="285750" marR="0" lvl="0" indent="-28575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endParaRPr lang="en-SG" sz="2800" b="0" dirty="0">
              <a:latin typeface="Arial Black" panose="020B0A04020102020204" pitchFamily="34" charset="0"/>
            </a:endParaRPr>
          </a:p>
          <a:p>
            <a:pPr marL="285750" marR="0" lvl="0" indent="-28575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Troubles &amp; misfortune do not mean that God has forsaken you.</a:t>
            </a:r>
          </a:p>
          <a:p>
            <a:pPr marL="285750" marR="0" lvl="0" indent="-28575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endParaRPr lang="en-SG" sz="2800" b="0" dirty="0">
              <a:latin typeface="Arial Black" panose="020B0A04020102020204" pitchFamily="34" charset="0"/>
            </a:endParaRPr>
          </a:p>
          <a:p>
            <a:pPr marL="285750" marR="0" lvl="0" indent="-28575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God didn’t answer Job. He is the answer for his situation. </a:t>
            </a:r>
          </a:p>
          <a:p>
            <a:pPr marL="342900" marR="0" lvl="0" indent="-34290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endPar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p:txBody>
      </p:sp>
      <p:sp>
        <p:nvSpPr>
          <p:cNvPr id="3" name="Rectangle 2">
            <a:extLst>
              <a:ext uri="{FF2B5EF4-FFF2-40B4-BE49-F238E27FC236}">
                <a16:creationId xmlns:a16="http://schemas.microsoft.com/office/drawing/2014/main" id="{440EFEE6-1ABA-4B5D-8D68-64E7BC776E97}"/>
              </a:ext>
            </a:extLst>
          </p:cNvPr>
          <p:cNvSpPr/>
          <p:nvPr/>
        </p:nvSpPr>
        <p:spPr>
          <a:xfrm>
            <a:off x="5632336" y="-97655"/>
            <a:ext cx="1762022" cy="92333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JOB</a:t>
            </a:r>
            <a:endParaRPr kumimoji="0" lang="en-SG" sz="3500" b="1" i="0" u="none" strike="noStrike" kern="0" cap="none" spc="0" normalizeH="0" baseline="0" noProof="0" dirty="0">
              <a:ln>
                <a:noFill/>
              </a:ln>
              <a:solidFill>
                <a:srgbClr val="002060"/>
              </a:solidFill>
              <a:effectLst/>
              <a:uLnTx/>
              <a:uFillTx/>
              <a:latin typeface="Arial Black" panose="020B0A04020102020204" pitchFamily="34" charset="0"/>
              <a:sym typeface="Helvetica Neue"/>
            </a:endParaRPr>
          </a:p>
        </p:txBody>
      </p:sp>
    </p:spTree>
    <p:extLst>
      <p:ext uri="{BB962C8B-B14F-4D97-AF65-F5344CB8AC3E}">
        <p14:creationId xmlns:p14="http://schemas.microsoft.com/office/powerpoint/2010/main" val="2218985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 name="Table"/>
          <p:cNvGraphicFramePr/>
          <p:nvPr>
            <p:extLst/>
          </p:nvPr>
        </p:nvGraphicFramePr>
        <p:xfrm>
          <a:off x="1230391" y="1149513"/>
          <a:ext cx="10544018" cy="7097040"/>
        </p:xfrm>
        <a:graphic>
          <a:graphicData uri="http://schemas.openxmlformats.org/drawingml/2006/table">
            <a:tbl>
              <a:tblPr firstRow="1" firstCol="1">
                <a:tableStyleId>{6E25E649-3F16-4E02-A733-19D2CDBF48F0}</a:tableStyleId>
              </a:tblPr>
              <a:tblGrid>
                <a:gridCol w="5272009">
                  <a:extLst>
                    <a:ext uri="{9D8B030D-6E8A-4147-A177-3AD203B41FA5}">
                      <a16:colId xmlns:a16="http://schemas.microsoft.com/office/drawing/2014/main" val="20002"/>
                    </a:ext>
                  </a:extLst>
                </a:gridCol>
                <a:gridCol w="5272009">
                  <a:extLst>
                    <a:ext uri="{9D8B030D-6E8A-4147-A177-3AD203B41FA5}">
                      <a16:colId xmlns:a16="http://schemas.microsoft.com/office/drawing/2014/main" val="20003"/>
                    </a:ext>
                  </a:extLst>
                </a:gridCol>
              </a:tblGrid>
              <a:tr h="972000">
                <a:tc>
                  <a:txBody>
                    <a:bodyPr/>
                    <a:lstStyle/>
                    <a:p>
                      <a:pPr algn="ctr" defTabSz="914400">
                        <a:defRPr sz="1800" b="0">
                          <a:solidFill>
                            <a:srgbClr val="000000"/>
                          </a:solidFill>
                        </a:defRPr>
                      </a:pPr>
                      <a:r>
                        <a:rPr lang="en-SG" sz="4400" b="1" dirty="0">
                          <a:solidFill>
                            <a:schemeClr val="bg1"/>
                          </a:solidFill>
                          <a:latin typeface="Arial Black" panose="020B0A04020102020204" pitchFamily="34" charset="0"/>
                          <a:sym typeface="Helvetica Neue"/>
                        </a:rPr>
                        <a:t>PSALMS</a:t>
                      </a:r>
                    </a:p>
                  </a:txBody>
                  <a:tcPr marL="50800" marR="50800" marT="50800" marB="50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defTabSz="914400">
                        <a:defRPr sz="1800" b="0">
                          <a:solidFill>
                            <a:srgbClr val="000000"/>
                          </a:solidFill>
                        </a:defRPr>
                      </a:pPr>
                      <a:r>
                        <a:rPr lang="en-SG" sz="4400" b="1" dirty="0">
                          <a:solidFill>
                            <a:schemeClr val="bg1"/>
                          </a:solidFill>
                          <a:latin typeface="Arial Black" panose="020B0A04020102020204" pitchFamily="34" charset="0"/>
                          <a:sym typeface="Helvetica Neue"/>
                        </a:rPr>
                        <a:t>PROVERBS</a:t>
                      </a:r>
                    </a:p>
                  </a:txBody>
                  <a:tcPr marL="50800" marR="50800" marT="50800" marB="50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188000">
                <a:tc>
                  <a:txBody>
                    <a:bodyPr/>
                    <a:lstStyle/>
                    <a:p>
                      <a:pPr algn="ctr" defTabSz="914400">
                        <a:defRPr sz="1800"/>
                      </a:pPr>
                      <a:r>
                        <a:rPr sz="3200" b="0" dirty="0">
                          <a:solidFill>
                            <a:schemeClr val="bg1"/>
                          </a:solidFill>
                          <a:latin typeface="Arial Black" panose="020B0A04020102020204" pitchFamily="34" charset="0"/>
                          <a:sym typeface="Helvetica Neue"/>
                        </a:rPr>
                        <a:t>Workbook on worship</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tx1"/>
                    </a:solidFill>
                  </a:tcPr>
                </a:tc>
                <a:tc>
                  <a:txBody>
                    <a:bodyPr/>
                    <a:lstStyle/>
                    <a:p>
                      <a:pPr algn="ctr" defTabSz="914400">
                        <a:defRPr sz="1800"/>
                      </a:pPr>
                      <a:r>
                        <a:rPr sz="3200" b="0" dirty="0">
                          <a:solidFill>
                            <a:schemeClr val="bg1"/>
                          </a:solidFill>
                          <a:latin typeface="Arial Black" panose="020B0A04020102020204" pitchFamily="34" charset="0"/>
                          <a:sym typeface="Helvetica Neue"/>
                        </a:rPr>
                        <a:t>Workshop in wisdom</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1188000">
                <a:tc>
                  <a:txBody>
                    <a:bodyPr/>
                    <a:lstStyle/>
                    <a:p>
                      <a:pPr algn="ctr" defTabSz="914400">
                        <a:defRPr sz="1800"/>
                      </a:pPr>
                      <a:r>
                        <a:rPr sz="3200" b="0" dirty="0">
                          <a:solidFill>
                            <a:schemeClr val="bg1"/>
                          </a:solidFill>
                          <a:latin typeface="Arial Black" panose="020B0A04020102020204" pitchFamily="34" charset="0"/>
                          <a:sym typeface="Helvetica Neue"/>
                        </a:rPr>
                        <a:t>Takes your heart to heaven</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tx1"/>
                    </a:solidFill>
                  </a:tcPr>
                </a:tc>
                <a:tc>
                  <a:txBody>
                    <a:bodyPr/>
                    <a:lstStyle/>
                    <a:p>
                      <a:pPr algn="ctr" defTabSz="914400">
                        <a:defRPr sz="1800"/>
                      </a:pPr>
                      <a:r>
                        <a:rPr sz="3200" b="0" dirty="0">
                          <a:solidFill>
                            <a:schemeClr val="bg1"/>
                          </a:solidFill>
                          <a:latin typeface="Arial Black" panose="020B0A04020102020204" pitchFamily="34" charset="0"/>
                          <a:sym typeface="Helvetica Neue"/>
                        </a:rPr>
                        <a:t>Keeps your feet on the ground</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1188000">
                <a:tc>
                  <a:txBody>
                    <a:bodyPr/>
                    <a:lstStyle/>
                    <a:p>
                      <a:pPr algn="ctr" defTabSz="914400">
                        <a:defRPr sz="1800"/>
                      </a:pPr>
                      <a:r>
                        <a:rPr sz="3200" b="0" dirty="0">
                          <a:solidFill>
                            <a:schemeClr val="bg1"/>
                          </a:solidFill>
                          <a:latin typeface="Arial Black" panose="020B0A04020102020204" pitchFamily="34" charset="0"/>
                          <a:sym typeface="Helvetica Neue"/>
                        </a:rPr>
                        <a:t>A songbook</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tx1"/>
                    </a:solidFill>
                  </a:tcPr>
                </a:tc>
                <a:tc>
                  <a:txBody>
                    <a:bodyPr/>
                    <a:lstStyle/>
                    <a:p>
                      <a:pPr algn="ctr" defTabSz="914400">
                        <a:defRPr sz="1800"/>
                      </a:pPr>
                      <a:r>
                        <a:rPr sz="3200" b="0" dirty="0">
                          <a:solidFill>
                            <a:schemeClr val="bg1"/>
                          </a:solidFill>
                          <a:latin typeface="Arial Black" panose="020B0A04020102020204" pitchFamily="34" charset="0"/>
                          <a:sym typeface="Helvetica Neue"/>
                        </a:rPr>
                        <a:t>A guidebook</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extLst>
                  <a:ext uri="{0D108BD9-81ED-4DB2-BD59-A6C34878D82A}">
                    <a16:rowId xmlns:a16="http://schemas.microsoft.com/office/drawing/2014/main" val="3126164920"/>
                  </a:ext>
                </a:extLst>
              </a:tr>
              <a:tr h="1188000">
                <a:tc>
                  <a:txBody>
                    <a:bodyPr/>
                    <a:lstStyle/>
                    <a:p>
                      <a:pPr algn="ctr" defTabSz="914400">
                        <a:defRPr sz="1800"/>
                      </a:pPr>
                      <a:r>
                        <a:rPr sz="3200" b="0" dirty="0">
                          <a:solidFill>
                            <a:schemeClr val="bg1"/>
                          </a:solidFill>
                          <a:latin typeface="Arial Black" panose="020B0A04020102020204" pitchFamily="34" charset="0"/>
                          <a:sym typeface="Helvetica Neue"/>
                        </a:rPr>
                        <a:t>A book you take to prayer closet</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tx1"/>
                    </a:solidFill>
                  </a:tcPr>
                </a:tc>
                <a:tc>
                  <a:txBody>
                    <a:bodyPr/>
                    <a:lstStyle/>
                    <a:p>
                      <a:pPr algn="ctr" defTabSz="914400">
                        <a:defRPr sz="1800"/>
                      </a:pPr>
                      <a:r>
                        <a:rPr sz="3200" b="0" dirty="0">
                          <a:solidFill>
                            <a:schemeClr val="bg1"/>
                          </a:solidFill>
                          <a:latin typeface="Arial Black" panose="020B0A04020102020204" pitchFamily="34" charset="0"/>
                          <a:sym typeface="Helvetica Neue"/>
                        </a:rPr>
                        <a:t>A book you take to office at work</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extLst>
                  <a:ext uri="{0D108BD9-81ED-4DB2-BD59-A6C34878D82A}">
                    <a16:rowId xmlns:a16="http://schemas.microsoft.com/office/drawing/2014/main" val="3304672355"/>
                  </a:ext>
                </a:extLst>
              </a:tr>
              <a:tr h="1188000">
                <a:tc>
                  <a:txBody>
                    <a:bodyPr/>
                    <a:lstStyle/>
                    <a:p>
                      <a:pPr algn="ctr" defTabSz="914400">
                        <a:defRPr sz="1800"/>
                      </a:pPr>
                      <a:r>
                        <a:rPr sz="3200" b="0" dirty="0">
                          <a:solidFill>
                            <a:schemeClr val="bg1"/>
                          </a:solidFill>
                          <a:latin typeface="Arial Black" panose="020B0A04020102020204" pitchFamily="34" charset="0"/>
                          <a:sym typeface="Helvetica Neue"/>
                        </a:rPr>
                        <a:t>What you bring to the sanctuary</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tx1"/>
                    </a:solidFill>
                  </a:tcPr>
                </a:tc>
                <a:tc>
                  <a:txBody>
                    <a:bodyPr/>
                    <a:lstStyle/>
                    <a:p>
                      <a:pPr algn="ctr" defTabSz="914400">
                        <a:defRPr sz="1800"/>
                      </a:pPr>
                      <a:r>
                        <a:rPr sz="3200" b="0" dirty="0">
                          <a:solidFill>
                            <a:schemeClr val="bg1"/>
                          </a:solidFill>
                          <a:latin typeface="Arial Black" panose="020B0A04020102020204" pitchFamily="34" charset="0"/>
                          <a:sym typeface="Helvetica Neue"/>
                        </a:rPr>
                        <a:t>What you take to the streets</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extLst>
                  <a:ext uri="{0D108BD9-81ED-4DB2-BD59-A6C34878D82A}">
                    <a16:rowId xmlns:a16="http://schemas.microsoft.com/office/drawing/2014/main" val="437394840"/>
                  </a:ext>
                </a:extLst>
              </a:tr>
            </a:tbl>
          </a:graphicData>
        </a:graphic>
      </p:graphicFrame>
      <p:sp>
        <p:nvSpPr>
          <p:cNvPr id="3" name="Complement each other like love &amp; marriage.">
            <a:extLst>
              <a:ext uri="{FF2B5EF4-FFF2-40B4-BE49-F238E27FC236}">
                <a16:creationId xmlns:a16="http://schemas.microsoft.com/office/drawing/2014/main" id="{B863FD9F-5E1E-403E-BC02-144027E45189}"/>
              </a:ext>
            </a:extLst>
          </p:cNvPr>
          <p:cNvSpPr txBox="1"/>
          <p:nvPr/>
        </p:nvSpPr>
        <p:spPr>
          <a:xfrm>
            <a:off x="1352753" y="8604087"/>
            <a:ext cx="10299294" cy="59503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700"/>
            </a:lvl1p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sz="3200" b="1" i="0" u="none" strike="noStrike" kern="0" cap="none" spc="0" normalizeH="0" baseline="0" noProof="0" dirty="0">
                <a:ln>
                  <a:noFill/>
                </a:ln>
                <a:solidFill>
                  <a:prstClr val="white"/>
                </a:solidFill>
                <a:effectLst/>
                <a:uLnTx/>
                <a:uFillTx/>
                <a:latin typeface="Arial Black" panose="020B0A04020102020204" pitchFamily="34" charset="0"/>
                <a:sym typeface="Helvetica Neue"/>
              </a:rPr>
              <a:t>Complement each other like love &amp; marriage.</a:t>
            </a:r>
          </a:p>
        </p:txBody>
      </p:sp>
    </p:spTree>
    <p:extLst>
      <p:ext uri="{BB962C8B-B14F-4D97-AF65-F5344CB8AC3E}">
        <p14:creationId xmlns:p14="http://schemas.microsoft.com/office/powerpoint/2010/main" val="1513263522"/>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23000" t="-2000" r="-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CCB717-EB46-4D34-813D-918CED448163}"/>
              </a:ext>
            </a:extLst>
          </p:cNvPr>
          <p:cNvSpPr/>
          <p:nvPr/>
        </p:nvSpPr>
        <p:spPr>
          <a:xfrm>
            <a:off x="4073691" y="2690476"/>
            <a:ext cx="4857420" cy="1323439"/>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80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PSALMS</a:t>
            </a:r>
          </a:p>
        </p:txBody>
      </p:sp>
      <p:sp>
        <p:nvSpPr>
          <p:cNvPr id="6" name="Rectangle 5">
            <a:extLst>
              <a:ext uri="{FF2B5EF4-FFF2-40B4-BE49-F238E27FC236}">
                <a16:creationId xmlns:a16="http://schemas.microsoft.com/office/drawing/2014/main" id="{8B65A01B-A355-4034-AE15-5627123B1FE1}"/>
              </a:ext>
            </a:extLst>
          </p:cNvPr>
          <p:cNvSpPr/>
          <p:nvPr/>
        </p:nvSpPr>
        <p:spPr>
          <a:xfrm>
            <a:off x="2783075" y="4013915"/>
            <a:ext cx="7721986" cy="288797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60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sym typeface="Helvetica Neue"/>
              </a:rPr>
              <a:t>theme</a:t>
            </a:r>
          </a:p>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115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rPr>
              <a:t>“PRAISE”</a:t>
            </a:r>
            <a:endParaRPr kumimoji="0" lang="en-US" sz="115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endParaRPr>
          </a:p>
        </p:txBody>
      </p:sp>
    </p:spTree>
    <p:extLst>
      <p:ext uri="{BB962C8B-B14F-4D97-AF65-F5344CB8AC3E}">
        <p14:creationId xmlns:p14="http://schemas.microsoft.com/office/powerpoint/2010/main" val="1088986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23000" t="-2000" r="-9000"/>
          </a:stretch>
        </a:blipFill>
        <a:effectLst/>
      </p:bgPr>
    </p:bg>
    <p:spTree>
      <p:nvGrpSpPr>
        <p:cNvPr id="1" name=""/>
        <p:cNvGrpSpPr/>
        <p:nvPr/>
      </p:nvGrpSpPr>
      <p:grpSpPr>
        <a:xfrm>
          <a:off x="0" y="0"/>
          <a:ext cx="0" cy="0"/>
          <a:chOff x="0" y="0"/>
          <a:chExt cx="0" cy="0"/>
        </a:xfrm>
      </p:grpSpPr>
      <p:sp>
        <p:nvSpPr>
          <p:cNvPr id="4" name="PSALMS…">
            <a:extLst>
              <a:ext uri="{FF2B5EF4-FFF2-40B4-BE49-F238E27FC236}">
                <a16:creationId xmlns:a16="http://schemas.microsoft.com/office/drawing/2014/main" id="{9CED728D-C3ED-4093-9612-0099A27BFAA0}"/>
              </a:ext>
            </a:extLst>
          </p:cNvPr>
          <p:cNvSpPr txBox="1"/>
          <p:nvPr/>
        </p:nvSpPr>
        <p:spPr>
          <a:xfrm>
            <a:off x="204939" y="1021304"/>
            <a:ext cx="12725401" cy="86587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hymn or "Him" book of the Bible.</a:t>
            </a: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Not just a book of praise but exhortation to praise.</a:t>
            </a: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Keyword "</a:t>
            </a:r>
            <a:r>
              <a:rPr kumimoji="0" sz="3200" b="1" i="1" u="none" strike="noStrike" kern="0" cap="none" spc="0" normalizeH="0" baseline="0" noProof="0" dirty="0">
                <a:ln>
                  <a:noFill/>
                </a:ln>
                <a:solidFill>
                  <a:srgbClr val="000000"/>
                </a:solidFill>
                <a:effectLst/>
                <a:uLnTx/>
                <a:uFillTx/>
                <a:latin typeface="Arial Black" panose="020B0A04020102020204" pitchFamily="34" charset="0"/>
                <a:sym typeface="Helvetica Neue"/>
              </a:rPr>
              <a:t>Hallelujah</a:t>
            </a: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a:t>
            </a: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Only book that contains every human experience - deep devotion, intense feeling, exalted emotion &amp; dark rejection.</a:t>
            </a: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Not only speaks to us but also for us.</a:t>
            </a: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A collection of sacred poems intended for use in the worship of Jehovah. Chiefly the productions of David.</a:t>
            </a: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Book of Psalms is essentially a hymnbook for the Hebrew nation.</a:t>
            </a:r>
            <a:endParaRPr kumimoji="0" lang="en-US"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lang="en-SG" sz="3200" b="0" dirty="0">
                <a:latin typeface="Arial Black" panose="020B0A04020102020204" pitchFamily="34" charset="0"/>
              </a:rPr>
              <a:t>Man’s chief end is to glorify God and enjoy Him forever.</a:t>
            </a: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a:t>
            </a:r>
            <a:b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p:txBody>
      </p:sp>
      <p:sp>
        <p:nvSpPr>
          <p:cNvPr id="7" name="Rectangle 6">
            <a:extLst>
              <a:ext uri="{FF2B5EF4-FFF2-40B4-BE49-F238E27FC236}">
                <a16:creationId xmlns:a16="http://schemas.microsoft.com/office/drawing/2014/main" id="{097B9B80-5376-4335-83D2-FC9234C6DED3}"/>
              </a:ext>
            </a:extLst>
          </p:cNvPr>
          <p:cNvSpPr/>
          <p:nvPr/>
        </p:nvSpPr>
        <p:spPr>
          <a:xfrm>
            <a:off x="4832711" y="205714"/>
            <a:ext cx="3339377" cy="92333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PSALMS</a:t>
            </a:r>
            <a:endParaRPr kumimoji="0" lang="en-SG" sz="3500" b="1" i="0" u="none" strike="noStrike" kern="0" cap="none" spc="0" normalizeH="0" baseline="0" noProof="0" dirty="0">
              <a:ln>
                <a:noFill/>
              </a:ln>
              <a:solidFill>
                <a:srgbClr val="002060"/>
              </a:solidFill>
              <a:effectLst/>
              <a:uLnTx/>
              <a:uFillTx/>
              <a:latin typeface="Arial Black" panose="020B0A04020102020204" pitchFamily="34" charset="0"/>
              <a:sym typeface="Helvetica Neue"/>
            </a:endParaRPr>
          </a:p>
        </p:txBody>
      </p:sp>
    </p:spTree>
    <p:extLst>
      <p:ext uri="{BB962C8B-B14F-4D97-AF65-F5344CB8AC3E}">
        <p14:creationId xmlns:p14="http://schemas.microsoft.com/office/powerpoint/2010/main" val="3640447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23000" t="-2000" r="-9000"/>
          </a:stretch>
        </a:blipFill>
        <a:effectLst/>
      </p:bgPr>
    </p:bg>
    <p:spTree>
      <p:nvGrpSpPr>
        <p:cNvPr id="1" name=""/>
        <p:cNvGrpSpPr/>
        <p:nvPr/>
      </p:nvGrpSpPr>
      <p:grpSpPr>
        <a:xfrm>
          <a:off x="0" y="0"/>
          <a:ext cx="0" cy="0"/>
          <a:chOff x="0" y="0"/>
          <a:chExt cx="0" cy="0"/>
        </a:xfrm>
      </p:grpSpPr>
      <p:sp>
        <p:nvSpPr>
          <p:cNvPr id="2" name="PSALMS…">
            <a:extLst>
              <a:ext uri="{FF2B5EF4-FFF2-40B4-BE49-F238E27FC236}">
                <a16:creationId xmlns:a16="http://schemas.microsoft.com/office/drawing/2014/main" id="{16330B4C-FA29-4431-A336-9A3892767220}"/>
              </a:ext>
            </a:extLst>
          </p:cNvPr>
          <p:cNvSpPr txBox="1"/>
          <p:nvPr/>
        </p:nvSpPr>
        <p:spPr>
          <a:xfrm>
            <a:off x="139696" y="787043"/>
            <a:ext cx="12725401" cy="89665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5 sections correspond to the 5 books of Moses. </a:t>
            </a: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(Pentateuch). </a:t>
            </a:r>
            <a:endPar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It contains 150 songs and prayers that focus on Israel’s religious life.  </a:t>
            </a: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There are 70 Psalms attributed to King David, many of which detail</a:t>
            </a:r>
            <a:r>
              <a:rPr kumimoji="0" lang="en-US"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ed</a:t>
            </a:r>
            <a:r>
              <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Saul’s vengeful pursuit of the would-be </a:t>
            </a:r>
            <a:r>
              <a:rPr kumimoji="0" lang="en-US"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K</a:t>
            </a:r>
            <a:r>
              <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ing David.</a:t>
            </a: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Other authors include Asaph, sons of Korah, Moses...</a:t>
            </a: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There are </a:t>
            </a:r>
            <a:r>
              <a:rPr kumimoji="0"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different types of Psalms</a:t>
            </a:r>
            <a:r>
              <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a:t>
            </a:r>
            <a:r>
              <a:rPr lang="en-US" sz="2800" b="0" noProof="0" dirty="0">
                <a:latin typeface="Arial Black" panose="020B0A04020102020204" pitchFamily="34" charset="0"/>
              </a:rPr>
              <a:t>                                  </a:t>
            </a:r>
            <a:r>
              <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Laments</a:t>
            </a:r>
            <a:r>
              <a:rPr kumimoji="0" lang="en-US"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a:t>
            </a:r>
            <a:r>
              <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praises; </a:t>
            </a:r>
            <a:r>
              <a:rPr lang="en-US" sz="2800" b="0" dirty="0">
                <a:latin typeface="Arial Black" panose="020B0A04020102020204" pitchFamily="34" charset="0"/>
              </a:rPr>
              <a:t>                                                                  </a:t>
            </a:r>
            <a:r>
              <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royal Psalms (where God’s kingship is celebrated); thanksgiving Psalms; </a:t>
            </a:r>
            <a:r>
              <a:rPr kumimoji="0" lang="en-US"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imprecatory Psalms </a:t>
            </a:r>
            <a:r>
              <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and </a:t>
            </a:r>
            <a:r>
              <a:rPr kumimoji="0" lang="en-US"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a:t>
            </a:r>
            <a:r>
              <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messianic Psalms that the New Testament writers used in speaking about Jesus </a:t>
            </a:r>
            <a:r>
              <a:rPr kumimoji="0" sz="2800" b="0" i="1" u="none" strike="noStrike" kern="0" cap="none" spc="0" normalizeH="0" baseline="0" noProof="0" dirty="0">
                <a:ln>
                  <a:noFill/>
                </a:ln>
                <a:solidFill>
                  <a:srgbClr val="000000"/>
                </a:solidFill>
                <a:effectLst/>
                <a:uLnTx/>
                <a:uFillTx/>
                <a:latin typeface="Arial Black" panose="020B0A04020102020204" pitchFamily="34" charset="0"/>
                <a:sym typeface="Helvetica Neue"/>
              </a:rPr>
              <a:t>(for example Psalm 22).  </a:t>
            </a:r>
            <a:endPar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One of the most beloved parts of Scripture is </a:t>
            </a:r>
            <a:r>
              <a:rPr kumimoji="0" sz="2800" b="1" i="1" u="none" strike="noStrike" kern="0" cap="none" spc="0" normalizeH="0" baseline="0" noProof="0" dirty="0">
                <a:ln>
                  <a:noFill/>
                </a:ln>
                <a:solidFill>
                  <a:srgbClr val="000000"/>
                </a:solidFill>
                <a:effectLst/>
                <a:uLnTx/>
                <a:uFillTx/>
                <a:latin typeface="Arial Black" panose="020B0A04020102020204" pitchFamily="34" charset="0"/>
                <a:sym typeface="Helvetica Neue"/>
              </a:rPr>
              <a:t>Psalm 23 </a:t>
            </a:r>
            <a:r>
              <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while </a:t>
            </a:r>
            <a:r>
              <a:rPr kumimoji="0" sz="2800" b="1" i="1" u="none" strike="noStrike" kern="0" cap="none" spc="0" normalizeH="0" baseline="0" noProof="0" dirty="0">
                <a:ln>
                  <a:noFill/>
                </a:ln>
                <a:solidFill>
                  <a:srgbClr val="000000"/>
                </a:solidFill>
                <a:effectLst/>
                <a:uLnTx/>
                <a:uFillTx/>
                <a:latin typeface="Arial Black" panose="020B0A04020102020204" pitchFamily="34" charset="0"/>
                <a:sym typeface="Helvetica Neue"/>
              </a:rPr>
              <a:t>Psalm 119 </a:t>
            </a:r>
            <a:r>
              <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celebrates the goodness of God’s word.  </a:t>
            </a:r>
            <a:b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r>
              <a:rPr kumimoji="0"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It is also the longest Psalm.</a:t>
            </a:r>
          </a:p>
        </p:txBody>
      </p:sp>
      <p:sp>
        <p:nvSpPr>
          <p:cNvPr id="3" name="Rectangle 2">
            <a:extLst>
              <a:ext uri="{FF2B5EF4-FFF2-40B4-BE49-F238E27FC236}">
                <a16:creationId xmlns:a16="http://schemas.microsoft.com/office/drawing/2014/main" id="{F507E2C5-6024-4166-B218-EC2DC3016CD2}"/>
              </a:ext>
            </a:extLst>
          </p:cNvPr>
          <p:cNvSpPr/>
          <p:nvPr/>
        </p:nvSpPr>
        <p:spPr>
          <a:xfrm>
            <a:off x="4832707" y="79899"/>
            <a:ext cx="3339377" cy="92333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PSALMS</a:t>
            </a:r>
            <a:endParaRPr kumimoji="0" lang="en-SG" sz="3500" b="1" i="0" u="none" strike="noStrike" kern="0" cap="none" spc="0" normalizeH="0" baseline="0" noProof="0" dirty="0">
              <a:ln>
                <a:noFill/>
              </a:ln>
              <a:solidFill>
                <a:srgbClr val="002060"/>
              </a:solidFill>
              <a:effectLst/>
              <a:uLnTx/>
              <a:uFillTx/>
              <a:latin typeface="Arial Black" panose="020B0A04020102020204" pitchFamily="34" charset="0"/>
              <a:sym typeface="Helvetica Neue"/>
            </a:endParaRPr>
          </a:p>
        </p:txBody>
      </p:sp>
    </p:spTree>
    <p:extLst>
      <p:ext uri="{BB962C8B-B14F-4D97-AF65-F5344CB8AC3E}">
        <p14:creationId xmlns:p14="http://schemas.microsoft.com/office/powerpoint/2010/main" val="1110222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B9D5AC-410E-4CB4-BF86-C859F9E1F66B}"/>
              </a:ext>
            </a:extLst>
          </p:cNvPr>
          <p:cNvSpPr/>
          <p:nvPr/>
        </p:nvSpPr>
        <p:spPr>
          <a:xfrm>
            <a:off x="3275394" y="2690476"/>
            <a:ext cx="6454011" cy="1323439"/>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80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PROVERBS</a:t>
            </a:r>
            <a:endParaRPr kumimoji="0" lang="en-SG" sz="8000" b="1" i="0" u="none" strike="noStrike" kern="0" cap="none" spc="0" normalizeH="0" baseline="0" noProof="0" dirty="0">
              <a:ln>
                <a:noFill/>
              </a:ln>
              <a:solidFill>
                <a:srgbClr val="002060"/>
              </a:solidFill>
              <a:effectLst/>
              <a:uLnTx/>
              <a:uFillTx/>
              <a:latin typeface="Arial Black" panose="020B0A04020102020204" pitchFamily="34" charset="0"/>
              <a:sym typeface="Helvetica Neue"/>
            </a:endParaRPr>
          </a:p>
        </p:txBody>
      </p:sp>
      <p:sp>
        <p:nvSpPr>
          <p:cNvPr id="5" name="Rectangle 4">
            <a:extLst>
              <a:ext uri="{FF2B5EF4-FFF2-40B4-BE49-F238E27FC236}">
                <a16:creationId xmlns:a16="http://schemas.microsoft.com/office/drawing/2014/main" id="{180A3CA9-F048-415C-9317-4AD7C8AFE48F}"/>
              </a:ext>
            </a:extLst>
          </p:cNvPr>
          <p:cNvSpPr/>
          <p:nvPr/>
        </p:nvSpPr>
        <p:spPr>
          <a:xfrm>
            <a:off x="832220" y="4013915"/>
            <a:ext cx="11623695" cy="222625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60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sym typeface="Helvetica Neue"/>
              </a:rPr>
              <a:t>theme</a:t>
            </a:r>
          </a:p>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72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rPr>
              <a:t>“PRACTICAL WISDOM”</a:t>
            </a:r>
            <a:endParaRPr kumimoji="0" lang="en-US" sz="72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endParaRPr>
          </a:p>
        </p:txBody>
      </p:sp>
    </p:spTree>
    <p:extLst>
      <p:ext uri="{BB962C8B-B14F-4D97-AF65-F5344CB8AC3E}">
        <p14:creationId xmlns:p14="http://schemas.microsoft.com/office/powerpoint/2010/main" val="2855169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000" b="-12000"/>
          </a:stretch>
        </a:blipFill>
        <a:effectLst/>
      </p:bgPr>
    </p:bg>
    <p:spTree>
      <p:nvGrpSpPr>
        <p:cNvPr id="1" name=""/>
        <p:cNvGrpSpPr/>
        <p:nvPr/>
      </p:nvGrpSpPr>
      <p:grpSpPr>
        <a:xfrm>
          <a:off x="0" y="0"/>
          <a:ext cx="0" cy="0"/>
          <a:chOff x="0" y="0"/>
          <a:chExt cx="0" cy="0"/>
        </a:xfrm>
      </p:grpSpPr>
      <p:sp>
        <p:nvSpPr>
          <p:cNvPr id="2" name="THE BOOKS OF CHRONICLES ( events of the years - Hebrew)…">
            <a:extLst>
              <a:ext uri="{FF2B5EF4-FFF2-40B4-BE49-F238E27FC236}">
                <a16:creationId xmlns:a16="http://schemas.microsoft.com/office/drawing/2014/main" id="{764DB087-E4A9-4B19-8BA6-6EB7E1C25EDF}"/>
              </a:ext>
            </a:extLst>
          </p:cNvPr>
          <p:cNvSpPr txBox="1"/>
          <p:nvPr/>
        </p:nvSpPr>
        <p:spPr>
          <a:xfrm>
            <a:off x="141293" y="886333"/>
            <a:ext cx="12863507" cy="90281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500"/>
            </a:pPr>
            <a:endPar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500"/>
            </a:pPr>
            <a: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A</a:t>
            </a: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re so called as being the record made by the appointed historiographers of the kingdoms of Judah and Israel; </a:t>
            </a:r>
            <a:b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they are the official histories of those kingdoms.</a:t>
            </a: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500"/>
            </a:pP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Narrates David and Solomon’s kingship as well as a selection of southern kings and Judah’s judgment into exile. </a:t>
            </a: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500"/>
            </a:pPr>
            <a:r>
              <a:rPr kumimoji="0" sz="32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Kings</a:t>
            </a: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 from </a:t>
            </a:r>
            <a:r>
              <a:rPr kumimoji="0" sz="3200" b="0" i="0" u="sng" strike="noStrike" kern="0" cap="none" spc="0" normalizeH="0" baseline="0" noProof="0" dirty="0">
                <a:ln>
                  <a:noFill/>
                </a:ln>
                <a:solidFill>
                  <a:srgbClr val="000000"/>
                </a:solidFill>
                <a:effectLst/>
                <a:uLnTx/>
                <a:uFillTx/>
                <a:latin typeface="Arial Black" panose="020B0A04020102020204" pitchFamily="34" charset="0"/>
                <a:sym typeface="Helvetica Neue"/>
              </a:rPr>
              <a:t>man’s</a:t>
            </a: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viewpoint. Concentrated on bad things the kings did.</a:t>
            </a:r>
            <a:r>
              <a:rPr kumimoji="0" lang="en-US"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(author: Jeremiah?)</a:t>
            </a:r>
            <a:endPar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500"/>
            </a:pPr>
            <a:r>
              <a:rPr kumimoji="0" sz="32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Chronicles</a:t>
            </a: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 from </a:t>
            </a:r>
            <a:r>
              <a:rPr kumimoji="0" sz="3200" b="0" i="0" u="sng" strike="noStrike" kern="0" cap="none" spc="0" normalizeH="0" baseline="0" noProof="0" dirty="0">
                <a:ln>
                  <a:noFill/>
                </a:ln>
                <a:solidFill>
                  <a:srgbClr val="000000"/>
                </a:solidFill>
                <a:effectLst/>
                <a:uLnTx/>
                <a:uFillTx/>
                <a:latin typeface="Arial Black" panose="020B0A04020102020204" pitchFamily="34" charset="0"/>
                <a:sym typeface="Helvetica Neue"/>
              </a:rPr>
              <a:t>God's</a:t>
            </a: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viewpoint. Sin not mentioned. Revivals mentioned. Concentrated on good things the kings did.</a:t>
            </a:r>
            <a:r>
              <a:rPr kumimoji="0" lang="en-US"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(author: Ezra?)</a:t>
            </a:r>
            <a:endPar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500"/>
            </a:pP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Like the gospels - same events but different accounts</a:t>
            </a:r>
            <a:b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p:txBody>
      </p:sp>
      <p:sp>
        <p:nvSpPr>
          <p:cNvPr id="3" name="Rectangle 2">
            <a:extLst>
              <a:ext uri="{FF2B5EF4-FFF2-40B4-BE49-F238E27FC236}">
                <a16:creationId xmlns:a16="http://schemas.microsoft.com/office/drawing/2014/main" id="{8CE524B6-6558-4FB0-9977-555B8BC81660}"/>
              </a:ext>
            </a:extLst>
          </p:cNvPr>
          <p:cNvSpPr/>
          <p:nvPr/>
        </p:nvSpPr>
        <p:spPr>
          <a:xfrm>
            <a:off x="987080" y="164204"/>
            <a:ext cx="11341567" cy="1461939"/>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THE BOOKS OF CHRONICLES</a:t>
            </a:r>
          </a:p>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3500" b="1" i="0" u="none" strike="noStrike" kern="0" cap="none" spc="0" normalizeH="0" baseline="0" noProof="0" dirty="0">
                <a:ln>
                  <a:noFill/>
                </a:ln>
                <a:solidFill>
                  <a:srgbClr val="D6D5D5">
                    <a:lumMod val="50000"/>
                  </a:srgbClr>
                </a:solidFill>
                <a:effectLst/>
                <a:uLnTx/>
                <a:uFillTx/>
                <a:latin typeface="Arial Black" panose="020B0A04020102020204" pitchFamily="34" charset="0"/>
                <a:sym typeface="Helvetica Neue"/>
              </a:rPr>
              <a:t>EVENTS OF THE YEARS - HEBREW</a:t>
            </a:r>
            <a:endParaRPr kumimoji="0" lang="en-SG" sz="3500" b="1" i="0" u="none" strike="noStrike" kern="0" cap="none" spc="0" normalizeH="0" baseline="0" noProof="0" dirty="0">
              <a:ln>
                <a:noFill/>
              </a:ln>
              <a:solidFill>
                <a:srgbClr val="002060"/>
              </a:solidFill>
              <a:effectLst/>
              <a:uLnTx/>
              <a:uFillTx/>
              <a:latin typeface="Arial Black" panose="020B0A04020102020204" pitchFamily="34" charset="0"/>
              <a:sym typeface="Helvetica Neue"/>
            </a:endParaRPr>
          </a:p>
        </p:txBody>
      </p:sp>
    </p:spTree>
    <p:extLst>
      <p:ext uri="{BB962C8B-B14F-4D97-AF65-F5344CB8AC3E}">
        <p14:creationId xmlns:p14="http://schemas.microsoft.com/office/powerpoint/2010/main" val="3133401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6" name="PROVERBS…">
            <a:extLst>
              <a:ext uri="{FF2B5EF4-FFF2-40B4-BE49-F238E27FC236}">
                <a16:creationId xmlns:a16="http://schemas.microsoft.com/office/drawing/2014/main" id="{BA657860-682E-4E4D-A708-5B9D59745BA1}"/>
              </a:ext>
            </a:extLst>
          </p:cNvPr>
          <p:cNvSpPr txBox="1"/>
          <p:nvPr/>
        </p:nvSpPr>
        <p:spPr>
          <a:xfrm>
            <a:off x="266701" y="1524398"/>
            <a:ext cx="12471400" cy="77970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4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Short sentence drawn from long experience. Simple truth. Easy to remember. </a:t>
            </a:r>
            <a:br>
              <a:rPr kumimoji="0" lang="en-SG" sz="4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r>
              <a:rPr kumimoji="0" lang="en-SG" sz="4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Keys to a good life.</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4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Not religious. No priests. No worship.</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4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Living a sacred life in a secular world.</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4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Generally true. Not always true.</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4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900 proverbs (general observations of life). Not promises.</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lang="en-SG" sz="4000" b="0" dirty="0">
                <a:latin typeface="Arial Black" panose="020B0A04020102020204" pitchFamily="34" charset="0"/>
              </a:rPr>
              <a:t>31 chapters.</a:t>
            </a:r>
            <a:endParaRPr kumimoji="0" lang="en-SG" sz="40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p:txBody>
      </p:sp>
      <p:sp>
        <p:nvSpPr>
          <p:cNvPr id="7" name="Rectangle 6">
            <a:extLst>
              <a:ext uri="{FF2B5EF4-FFF2-40B4-BE49-F238E27FC236}">
                <a16:creationId xmlns:a16="http://schemas.microsoft.com/office/drawing/2014/main" id="{DA1EACCE-DADE-407A-B00D-9C8B89A1C168}"/>
              </a:ext>
            </a:extLst>
          </p:cNvPr>
          <p:cNvSpPr/>
          <p:nvPr/>
        </p:nvSpPr>
        <p:spPr>
          <a:xfrm>
            <a:off x="4294103" y="686978"/>
            <a:ext cx="4416594" cy="92333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PROVERBS</a:t>
            </a:r>
            <a:endParaRPr kumimoji="0" lang="en-SG" sz="3500" b="1" i="0" u="none" strike="noStrike" kern="0" cap="none" spc="0" normalizeH="0" baseline="0" noProof="0" dirty="0">
              <a:ln>
                <a:noFill/>
              </a:ln>
              <a:solidFill>
                <a:srgbClr val="002060"/>
              </a:solidFill>
              <a:effectLst/>
              <a:uLnTx/>
              <a:uFillTx/>
              <a:latin typeface="Arial Black" panose="020B0A04020102020204" pitchFamily="34" charset="0"/>
              <a:sym typeface="Helvetica Neue"/>
            </a:endParaRPr>
          </a:p>
        </p:txBody>
      </p:sp>
    </p:spTree>
    <p:extLst>
      <p:ext uri="{BB962C8B-B14F-4D97-AF65-F5344CB8AC3E}">
        <p14:creationId xmlns:p14="http://schemas.microsoft.com/office/powerpoint/2010/main" val="2153941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2" name="PROVERBS…">
            <a:extLst>
              <a:ext uri="{FF2B5EF4-FFF2-40B4-BE49-F238E27FC236}">
                <a16:creationId xmlns:a16="http://schemas.microsoft.com/office/drawing/2014/main" id="{FCAEC203-62E6-46EB-8175-06E488E59EF7}"/>
              </a:ext>
            </a:extLst>
          </p:cNvPr>
          <p:cNvSpPr txBox="1"/>
          <p:nvPr/>
        </p:nvSpPr>
        <p:spPr>
          <a:xfrm>
            <a:off x="266700" y="1585007"/>
            <a:ext cx="12471400" cy="68736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wise sayings of Solomon.</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Other authors include </a:t>
            </a:r>
            <a:r>
              <a:rPr kumimoji="0" lang="en-SG" sz="3600" b="0" i="0" u="none" strike="noStrike" kern="0" cap="none" spc="0" normalizeH="0" baseline="0" noProof="0" dirty="0" err="1">
                <a:ln>
                  <a:noFill/>
                </a:ln>
                <a:solidFill>
                  <a:srgbClr val="000000"/>
                </a:solidFill>
                <a:effectLst/>
                <a:uLnTx/>
                <a:uFillTx/>
                <a:latin typeface="Arial Black" panose="020B0A04020102020204" pitchFamily="34" charset="0"/>
                <a:sym typeface="Helvetica Neue"/>
              </a:rPr>
              <a:t>Agur</a:t>
            </a: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King Lemuel...</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Proverbs are short sayings that communicate a moral truth or principle.  </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goal of the Book of Proverbs is to communicate wisdom for godly living, a wisdom that originates and comes from God. </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Wisdom is more precious than gold and only a fool is not interested in receiving its instructions.</a:t>
            </a:r>
          </a:p>
        </p:txBody>
      </p:sp>
      <p:sp>
        <p:nvSpPr>
          <p:cNvPr id="3" name="Rectangle 2">
            <a:extLst>
              <a:ext uri="{FF2B5EF4-FFF2-40B4-BE49-F238E27FC236}">
                <a16:creationId xmlns:a16="http://schemas.microsoft.com/office/drawing/2014/main" id="{8D66FE77-80BB-4A31-B452-FF1AF9D49A81}"/>
              </a:ext>
            </a:extLst>
          </p:cNvPr>
          <p:cNvSpPr/>
          <p:nvPr/>
        </p:nvSpPr>
        <p:spPr>
          <a:xfrm>
            <a:off x="4294104" y="205714"/>
            <a:ext cx="4416594" cy="92333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PROVERBS</a:t>
            </a:r>
            <a:endParaRPr kumimoji="0" lang="en-SG" sz="3500" b="1" i="0" u="none" strike="noStrike" kern="0" cap="none" spc="0" normalizeH="0" baseline="0" noProof="0" dirty="0">
              <a:ln>
                <a:noFill/>
              </a:ln>
              <a:solidFill>
                <a:srgbClr val="002060"/>
              </a:solidFill>
              <a:effectLst/>
              <a:uLnTx/>
              <a:uFillTx/>
              <a:latin typeface="Arial Black" panose="020B0A04020102020204" pitchFamily="34" charset="0"/>
              <a:sym typeface="Helvetica Neue"/>
            </a:endParaRPr>
          </a:p>
        </p:txBody>
      </p:sp>
    </p:spTree>
    <p:extLst>
      <p:ext uri="{BB962C8B-B14F-4D97-AF65-F5344CB8AC3E}">
        <p14:creationId xmlns:p14="http://schemas.microsoft.com/office/powerpoint/2010/main" val="2280723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 name="Table"/>
          <p:cNvGraphicFramePr/>
          <p:nvPr>
            <p:extLst/>
          </p:nvPr>
        </p:nvGraphicFramePr>
        <p:xfrm>
          <a:off x="648702" y="1270000"/>
          <a:ext cx="11931985" cy="7213599"/>
        </p:xfrm>
        <a:graphic>
          <a:graphicData uri="http://schemas.openxmlformats.org/drawingml/2006/table">
            <a:tbl>
              <a:tblPr bandRow="1">
                <a:tableStyleId>{9DCAF9ED-07DC-4A11-8D7F-57B35C25682E}</a:tableStyleId>
              </a:tblPr>
              <a:tblGrid>
                <a:gridCol w="3744283">
                  <a:extLst>
                    <a:ext uri="{9D8B030D-6E8A-4147-A177-3AD203B41FA5}">
                      <a16:colId xmlns:a16="http://schemas.microsoft.com/office/drawing/2014/main" val="20000"/>
                    </a:ext>
                  </a:extLst>
                </a:gridCol>
                <a:gridCol w="2793662">
                  <a:extLst>
                    <a:ext uri="{9D8B030D-6E8A-4147-A177-3AD203B41FA5}">
                      <a16:colId xmlns:a16="http://schemas.microsoft.com/office/drawing/2014/main" val="20001"/>
                    </a:ext>
                  </a:extLst>
                </a:gridCol>
                <a:gridCol w="2727374">
                  <a:extLst>
                    <a:ext uri="{9D8B030D-6E8A-4147-A177-3AD203B41FA5}">
                      <a16:colId xmlns:a16="http://schemas.microsoft.com/office/drawing/2014/main" val="20002"/>
                    </a:ext>
                  </a:extLst>
                </a:gridCol>
                <a:gridCol w="2666666">
                  <a:extLst>
                    <a:ext uri="{9D8B030D-6E8A-4147-A177-3AD203B41FA5}">
                      <a16:colId xmlns:a16="http://schemas.microsoft.com/office/drawing/2014/main" val="20003"/>
                    </a:ext>
                  </a:extLst>
                </a:gridCol>
              </a:tblGrid>
              <a:tr h="2404533">
                <a:tc>
                  <a:txBody>
                    <a:bodyPr/>
                    <a:lstStyle/>
                    <a:p>
                      <a:pPr algn="ctr" defTabSz="914400">
                        <a:defRPr sz="1800"/>
                      </a:pPr>
                      <a:r>
                        <a:rPr lang="en-SG" sz="3200" b="1" dirty="0">
                          <a:latin typeface="Arial Black" panose="020B0A04020102020204" pitchFamily="34" charset="0"/>
                          <a:sym typeface="Helvetica Neue"/>
                        </a:rPr>
                        <a:t>SONG OF SOLOMON</a:t>
                      </a:r>
                    </a:p>
                  </a:txBody>
                  <a:tcPr marL="50800" marR="50800" marT="50800" marB="50800" anchor="ctr" horzOverflow="overflow">
                    <a:lnL w="12700" cmpd="sng">
                      <a:noFill/>
                    </a:lnL>
                    <a:lnR w="12700" cap="flat" cmpd="sng" algn="ctr">
                      <a:solidFill>
                        <a:schemeClr val="tx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defTabSz="914400">
                        <a:defRPr sz="1800"/>
                      </a:pPr>
                      <a:r>
                        <a:rPr sz="3200" dirty="0">
                          <a:latin typeface="Arial Black" panose="020B0A04020102020204" pitchFamily="34" charset="0"/>
                          <a:sym typeface="Helvetica Neue"/>
                        </a:rPr>
                        <a:t>Love of Solomon</a:t>
                      </a:r>
                    </a:p>
                  </a:txBody>
                  <a:tcPr marL="50800" marR="50800" marT="50800" marB="50800" anchor="ctr" horzOverflow="overflow">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defTabSz="914400">
                        <a:defRPr sz="1800"/>
                      </a:pPr>
                      <a:r>
                        <a:rPr sz="3200" dirty="0">
                          <a:latin typeface="Arial Black" panose="020B0A04020102020204" pitchFamily="34" charset="0"/>
                          <a:sym typeface="Helvetica Neue"/>
                        </a:rPr>
                        <a:t>Written by young Solomon</a:t>
                      </a:r>
                    </a:p>
                  </a:txBody>
                  <a:tcPr marL="50800" marR="50800" marT="50800" marB="50800" anchor="ctr" horzOverflow="overflow">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defTabSz="914400">
                        <a:defRPr sz="1800"/>
                      </a:pPr>
                      <a:r>
                        <a:rPr sz="3200" dirty="0">
                          <a:latin typeface="Arial Black" panose="020B0A04020102020204" pitchFamily="34" charset="0"/>
                          <a:sym typeface="Helvetica Neue"/>
                        </a:rPr>
                        <a:t>Romance</a:t>
                      </a:r>
                    </a:p>
                  </a:txBody>
                  <a:tcPr marL="50800" marR="50800" marT="50800" marB="50800" anchor="ctr" horzOverflow="overflow">
                    <a:lnL w="12700" cap="flat" cmpd="sng" algn="ctr">
                      <a:solidFill>
                        <a:schemeClr val="tx2">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04533">
                <a:tc>
                  <a:txBody>
                    <a:bodyPr/>
                    <a:lstStyle/>
                    <a:p>
                      <a:pPr algn="ctr" defTabSz="914400">
                        <a:defRPr sz="1800"/>
                      </a:pPr>
                      <a:r>
                        <a:rPr lang="en-SG" sz="3200" b="1" dirty="0">
                          <a:latin typeface="Arial Black" panose="020B0A04020102020204" pitchFamily="34" charset="0"/>
                          <a:sym typeface="Helvetica Neue"/>
                        </a:rPr>
                        <a:t>PROVERBS</a:t>
                      </a:r>
                    </a:p>
                  </a:txBody>
                  <a:tcPr marL="50800" marR="50800" marT="50800" marB="50800" anchor="ctr" horzOverflow="overflow">
                    <a:lnL w="12700" cmpd="sng">
                      <a:noFill/>
                    </a:lnL>
                    <a:lnR w="12700" cap="flat" cmpd="sng" algn="ctr">
                      <a:solidFill>
                        <a:schemeClr val="tx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defTabSz="914400">
                        <a:defRPr sz="1800"/>
                      </a:pPr>
                      <a:r>
                        <a:rPr sz="3200" dirty="0">
                          <a:latin typeface="Arial Black" panose="020B0A04020102020204" pitchFamily="34" charset="0"/>
                          <a:sym typeface="Helvetica Neue"/>
                        </a:rPr>
                        <a:t>Wisdom of Solomon</a:t>
                      </a:r>
                    </a:p>
                  </a:txBody>
                  <a:tcPr marL="50800" marR="50800" marT="50800" marB="50800" anchor="ctr" horzOverflow="overflow">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defTabSz="914400">
                        <a:defRPr sz="1800"/>
                      </a:pPr>
                      <a:r>
                        <a:rPr sz="3200" dirty="0">
                          <a:latin typeface="Arial Black" panose="020B0A04020102020204" pitchFamily="34" charset="0"/>
                          <a:sym typeface="Helvetica Neue"/>
                        </a:rPr>
                        <a:t>Written by </a:t>
                      </a:r>
                      <a:endParaRPr lang="en-SG" sz="3200" dirty="0">
                        <a:latin typeface="Arial Black" panose="020B0A04020102020204" pitchFamily="34" charset="0"/>
                        <a:sym typeface="Helvetica Neue"/>
                      </a:endParaRPr>
                    </a:p>
                    <a:p>
                      <a:pPr algn="ctr" defTabSz="914400">
                        <a:defRPr sz="1800"/>
                      </a:pPr>
                      <a:r>
                        <a:rPr sz="3200" dirty="0">
                          <a:latin typeface="Arial Black" panose="020B0A04020102020204" pitchFamily="34" charset="0"/>
                          <a:sym typeface="Helvetica Neue"/>
                        </a:rPr>
                        <a:t>middle-aged Solomon</a:t>
                      </a:r>
                    </a:p>
                  </a:txBody>
                  <a:tcPr marL="50800" marR="50800" marT="50800" marB="50800" anchor="ctr" horzOverflow="overflow">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defTabSz="914400">
                        <a:defRPr sz="1800"/>
                      </a:pPr>
                      <a:r>
                        <a:rPr sz="3200" dirty="0">
                          <a:latin typeface="Arial Black" panose="020B0A04020102020204" pitchFamily="34" charset="0"/>
                          <a:sym typeface="Helvetica Neue"/>
                        </a:rPr>
                        <a:t>Morality</a:t>
                      </a:r>
                    </a:p>
                  </a:txBody>
                  <a:tcPr marL="50800" marR="50800" marT="50800" marB="50800" anchor="ctr" horzOverflow="overflow">
                    <a:lnL w="12700" cap="flat" cmpd="sng" algn="ctr">
                      <a:solidFill>
                        <a:schemeClr val="tx2">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04533">
                <a:tc>
                  <a:txBody>
                    <a:bodyPr/>
                    <a:lstStyle/>
                    <a:p>
                      <a:pPr algn="ctr" defTabSz="914400">
                        <a:defRPr sz="1800"/>
                      </a:pPr>
                      <a:r>
                        <a:rPr lang="en-SG" sz="3200" b="1" dirty="0">
                          <a:latin typeface="Arial Black" panose="020B0A04020102020204" pitchFamily="34" charset="0"/>
                          <a:sym typeface="Helvetica Neue"/>
                        </a:rPr>
                        <a:t>ECCLESIASTES</a:t>
                      </a:r>
                    </a:p>
                  </a:txBody>
                  <a:tcPr marL="50800" marR="50800" marT="50800" marB="50800" anchor="ctr" horzOverflow="overflow">
                    <a:lnL w="12700" cmpd="sng">
                      <a:noFill/>
                    </a:lnL>
                    <a:lnR w="12700" cap="flat" cmpd="sng" algn="ctr">
                      <a:solidFill>
                        <a:schemeClr val="tx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defTabSz="914400">
                        <a:defRPr sz="1800"/>
                      </a:pPr>
                      <a:r>
                        <a:rPr sz="3200" dirty="0">
                          <a:latin typeface="Arial Black" panose="020B0A04020102020204" pitchFamily="34" charset="0"/>
                          <a:sym typeface="Helvetica Neue"/>
                        </a:rPr>
                        <a:t>Foolishness of Solomon</a:t>
                      </a:r>
                    </a:p>
                  </a:txBody>
                  <a:tcPr marL="50800" marR="50800" marT="50800" marB="50800" anchor="ctr" horzOverflow="overflow">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defTabSz="914400">
                        <a:defRPr sz="1800"/>
                      </a:pPr>
                      <a:r>
                        <a:rPr sz="3200" dirty="0">
                          <a:latin typeface="Arial Black" panose="020B0A04020102020204" pitchFamily="34" charset="0"/>
                          <a:sym typeface="Helvetica Neue"/>
                        </a:rPr>
                        <a:t>Written by old Solomon</a:t>
                      </a:r>
                    </a:p>
                  </a:txBody>
                  <a:tcPr marL="50800" marR="50800" marT="50800" marB="50800" anchor="ctr" horzOverflow="overflow">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defTabSz="914400">
                        <a:defRPr sz="1800"/>
                      </a:pPr>
                      <a:r>
                        <a:rPr sz="3200" dirty="0">
                          <a:latin typeface="Arial Black" panose="020B0A04020102020204" pitchFamily="34" charset="0"/>
                          <a:sym typeface="Helvetica Neue"/>
                        </a:rPr>
                        <a:t>Nature</a:t>
                      </a:r>
                    </a:p>
                  </a:txBody>
                  <a:tcPr marL="50800" marR="50800" marT="50800" marB="50800" anchor="ctr" horzOverflow="overflow">
                    <a:lnL w="12700" cap="flat" cmpd="sng" algn="ctr">
                      <a:solidFill>
                        <a:schemeClr val="tx2">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94458722"/>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7000" r="-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3ACD8E-8670-475A-9629-FE16A0F7CB75}"/>
              </a:ext>
            </a:extLst>
          </p:cNvPr>
          <p:cNvSpPr/>
          <p:nvPr/>
        </p:nvSpPr>
        <p:spPr>
          <a:xfrm>
            <a:off x="2078753" y="1792118"/>
            <a:ext cx="8847294" cy="1323439"/>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80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ECCLESIASTES</a:t>
            </a:r>
          </a:p>
        </p:txBody>
      </p:sp>
      <p:sp>
        <p:nvSpPr>
          <p:cNvPr id="5" name="Rectangle 4">
            <a:extLst>
              <a:ext uri="{FF2B5EF4-FFF2-40B4-BE49-F238E27FC236}">
                <a16:creationId xmlns:a16="http://schemas.microsoft.com/office/drawing/2014/main" id="{9124E6EA-13F3-4376-B4D8-367C56D7ECE7}"/>
              </a:ext>
            </a:extLst>
          </p:cNvPr>
          <p:cNvSpPr/>
          <p:nvPr/>
        </p:nvSpPr>
        <p:spPr>
          <a:xfrm>
            <a:off x="967873" y="3115557"/>
            <a:ext cx="11069053" cy="3580467"/>
          </a:xfrm>
          <a:prstGeom prst="rect">
            <a:avLst/>
          </a:prstGeom>
        </p:spPr>
        <p:txBody>
          <a:bodyPr wrap="square">
            <a:spAutoFit/>
          </a:bodyPr>
          <a:lstStyle/>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60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sym typeface="Helvetica Neue"/>
              </a:rPr>
              <a:t>theme</a:t>
            </a:r>
          </a:p>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80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rPr>
              <a:t>“ALL IS VANITY APART FROM GOD”</a:t>
            </a:r>
            <a:endParaRPr kumimoji="0" lang="en-US" sz="80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endParaRPr>
          </a:p>
        </p:txBody>
      </p:sp>
    </p:spTree>
    <p:extLst>
      <p:ext uri="{BB962C8B-B14F-4D97-AF65-F5344CB8AC3E}">
        <p14:creationId xmlns:p14="http://schemas.microsoft.com/office/powerpoint/2010/main" val="2815938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7000" r="-9000"/>
          </a:stretch>
        </a:blipFill>
        <a:effectLst/>
      </p:bgPr>
    </p:bg>
    <p:spTree>
      <p:nvGrpSpPr>
        <p:cNvPr id="1" name=""/>
        <p:cNvGrpSpPr/>
        <p:nvPr/>
      </p:nvGrpSpPr>
      <p:grpSpPr>
        <a:xfrm>
          <a:off x="0" y="0"/>
          <a:ext cx="0" cy="0"/>
          <a:chOff x="0" y="0"/>
          <a:chExt cx="0" cy="0"/>
        </a:xfrm>
      </p:grpSpPr>
      <p:sp>
        <p:nvSpPr>
          <p:cNvPr id="6" name="ECCLESIASTES…">
            <a:extLst>
              <a:ext uri="{FF2B5EF4-FFF2-40B4-BE49-F238E27FC236}">
                <a16:creationId xmlns:a16="http://schemas.microsoft.com/office/drawing/2014/main" id="{189F489B-DFE5-49C5-A523-52181C2AFD5F}"/>
              </a:ext>
            </a:extLst>
          </p:cNvPr>
          <p:cNvSpPr txBox="1"/>
          <p:nvPr/>
        </p:nvSpPr>
        <p:spPr>
          <a:xfrm>
            <a:off x="453858" y="1551470"/>
            <a:ext cx="12674600" cy="711989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A poem respecting the vanity of earthly things. "LORD" not mentioned.</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Favourite book of atheists, cynics, critics &amp; cults.</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Book of Ecclesiastes is attributed to Solomon and is a biography that examines the meaning of life.  </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Solomon reflected over a backslidden period away from God. No relationship with Him. </a:t>
            </a:r>
            <a:b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342900" marR="0" lvl="0" indent="-342900" algn="l" defTabSz="584200" rtl="0" eaLnBrk="1" fontAlgn="auto" latinLnBrk="0" hangingPunct="0">
              <a:lnSpc>
                <a:spcPct val="100000"/>
              </a:lnSpc>
              <a:spcBef>
                <a:spcPts val="0"/>
              </a:spcBef>
              <a:spcAft>
                <a:spcPts val="0"/>
              </a:spcAft>
              <a:buClr>
                <a:srgbClr val="00A2FF">
                  <a:lumMod val="75000"/>
                </a:srgbClr>
              </a:buClr>
              <a:buSzTx/>
              <a:buFontTx/>
              <a:buChar char="†"/>
              <a:tabLst/>
              <a:defRPr sz="2700"/>
            </a:pPr>
            <a:endParaRPr kumimoji="0"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p:txBody>
      </p:sp>
      <p:sp>
        <p:nvSpPr>
          <p:cNvPr id="7" name="Rectangle 6">
            <a:extLst>
              <a:ext uri="{FF2B5EF4-FFF2-40B4-BE49-F238E27FC236}">
                <a16:creationId xmlns:a16="http://schemas.microsoft.com/office/drawing/2014/main" id="{02A6ECE5-F03A-49CD-9CE7-3681B6432D89}"/>
              </a:ext>
            </a:extLst>
          </p:cNvPr>
          <p:cNvSpPr/>
          <p:nvPr/>
        </p:nvSpPr>
        <p:spPr>
          <a:xfrm>
            <a:off x="3486189" y="382178"/>
            <a:ext cx="6032422" cy="92333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ECCLESIASTES</a:t>
            </a:r>
          </a:p>
        </p:txBody>
      </p:sp>
    </p:spTree>
    <p:extLst>
      <p:ext uri="{BB962C8B-B14F-4D97-AF65-F5344CB8AC3E}">
        <p14:creationId xmlns:p14="http://schemas.microsoft.com/office/powerpoint/2010/main" val="281154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7000" r="-9000"/>
          </a:stretch>
        </a:blipFill>
        <a:effectLst/>
      </p:bgPr>
    </p:bg>
    <p:spTree>
      <p:nvGrpSpPr>
        <p:cNvPr id="1" name=""/>
        <p:cNvGrpSpPr/>
        <p:nvPr/>
      </p:nvGrpSpPr>
      <p:grpSpPr>
        <a:xfrm>
          <a:off x="0" y="0"/>
          <a:ext cx="0" cy="0"/>
          <a:chOff x="0" y="0"/>
          <a:chExt cx="0" cy="0"/>
        </a:xfrm>
      </p:grpSpPr>
      <p:sp>
        <p:nvSpPr>
          <p:cNvPr id="2" name="ECCLESIASTES…">
            <a:extLst>
              <a:ext uri="{FF2B5EF4-FFF2-40B4-BE49-F238E27FC236}">
                <a16:creationId xmlns:a16="http://schemas.microsoft.com/office/drawing/2014/main" id="{3389697C-F15B-42AB-A139-9AA541987D07}"/>
              </a:ext>
            </a:extLst>
          </p:cNvPr>
          <p:cNvSpPr txBox="1"/>
          <p:nvPr/>
        </p:nvSpPr>
        <p:spPr>
          <a:xfrm>
            <a:off x="165100" y="1255296"/>
            <a:ext cx="12674600" cy="72430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Journal of his journey into carnality. Life without God.</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second wisest man played the fool.</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One of his conclusions is that all of men’s actions are essentially transitory and meaningless. </a:t>
            </a:r>
            <a:r>
              <a:rPr lang="en-SG" sz="3200" b="0" dirty="0">
                <a:latin typeface="Arial Black" panose="020B0A04020102020204" pitchFamily="34" charset="0"/>
              </a:rPr>
              <a:t>Vanity of vanities.</a:t>
            </a:r>
            <a: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a:t>
            </a:r>
            <a:b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Therefore one should enjoy life’s simple pleasures including work which is God’s gift to humans.  </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author’s final conclusion on life’s meaning however is the most noteworthy:  </a:t>
            </a:r>
            <a:b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“Fear God and keep His commandments for that is the whole duty of everyone” </a:t>
            </a:r>
            <a:r>
              <a:rPr kumimoji="0" lang="en-SG" sz="3200" b="1" i="1" u="none" strike="noStrike" kern="0" cap="none" spc="0" normalizeH="0" baseline="0" noProof="0" dirty="0">
                <a:ln>
                  <a:noFill/>
                </a:ln>
                <a:solidFill>
                  <a:srgbClr val="000000"/>
                </a:solidFill>
                <a:effectLst/>
                <a:uLnTx/>
                <a:uFillTx/>
                <a:latin typeface="Arial Black" panose="020B0A04020102020204" pitchFamily="34" charset="0"/>
                <a:sym typeface="Helvetica Neue"/>
              </a:rPr>
              <a:t>(Eccl 12:13).</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endPar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p:txBody>
      </p:sp>
      <p:sp>
        <p:nvSpPr>
          <p:cNvPr id="3" name="Rectangle 2">
            <a:extLst>
              <a:ext uri="{FF2B5EF4-FFF2-40B4-BE49-F238E27FC236}">
                <a16:creationId xmlns:a16="http://schemas.microsoft.com/office/drawing/2014/main" id="{5A25B69C-D71B-41F4-8740-2BA6DEB6955A}"/>
              </a:ext>
            </a:extLst>
          </p:cNvPr>
          <p:cNvSpPr/>
          <p:nvPr/>
        </p:nvSpPr>
        <p:spPr>
          <a:xfrm>
            <a:off x="3486190" y="205714"/>
            <a:ext cx="6032422" cy="92333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ECCLESIASTES</a:t>
            </a:r>
          </a:p>
        </p:txBody>
      </p:sp>
    </p:spTree>
    <p:extLst>
      <p:ext uri="{BB962C8B-B14F-4D97-AF65-F5344CB8AC3E}">
        <p14:creationId xmlns:p14="http://schemas.microsoft.com/office/powerpoint/2010/main" val="675507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000" b="-12000"/>
          </a:stretch>
        </a:blipFill>
        <a:effectLst/>
      </p:bgPr>
    </p:bg>
    <p:spTree>
      <p:nvGrpSpPr>
        <p:cNvPr id="1" name=""/>
        <p:cNvGrpSpPr/>
        <p:nvPr/>
      </p:nvGrpSpPr>
      <p:grpSpPr>
        <a:xfrm>
          <a:off x="0" y="0"/>
          <a:ext cx="0" cy="0"/>
          <a:chOff x="0" y="0"/>
          <a:chExt cx="0" cy="0"/>
        </a:xfrm>
      </p:grpSpPr>
      <p:sp>
        <p:nvSpPr>
          <p:cNvPr id="2" name="THE BOOKS OF CHRONICLES ( events of the years - Hebrew)…">
            <a:extLst>
              <a:ext uri="{FF2B5EF4-FFF2-40B4-BE49-F238E27FC236}">
                <a16:creationId xmlns:a16="http://schemas.microsoft.com/office/drawing/2014/main" id="{9B979652-4A77-418E-85B9-6B08E3AAFA43}"/>
              </a:ext>
            </a:extLst>
          </p:cNvPr>
          <p:cNvSpPr txBox="1"/>
          <p:nvPr/>
        </p:nvSpPr>
        <p:spPr>
          <a:xfrm>
            <a:off x="141293" y="1245212"/>
            <a:ext cx="13033139" cy="779700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0" marR="0" lvl="0" indent="0" algn="l" defTabSz="584200" rtl="0" eaLnBrk="1" fontAlgn="auto" latinLnBrk="0" hangingPunct="0">
              <a:lnSpc>
                <a:spcPct val="100000"/>
              </a:lnSpc>
              <a:spcBef>
                <a:spcPts val="2400"/>
              </a:spcBef>
              <a:spcAft>
                <a:spcPts val="0"/>
              </a:spcAft>
              <a:buClr>
                <a:srgbClr val="00A2FF">
                  <a:lumMod val="75000"/>
                </a:srgbClr>
              </a:buClr>
              <a:buSzTx/>
              <a:buFontTx/>
              <a:buNone/>
              <a:tabLst/>
              <a:defRPr sz="2500"/>
            </a:pPr>
            <a:endParaRPr kumimoji="0" lang="en-SG"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500"/>
            </a:pPr>
            <a:r>
              <a:rPr kumimoji="0"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First and Second Chronicles is written for the people who returned from exile as a way to encourage them in their faith.</a:t>
            </a:r>
            <a:br>
              <a:rPr kumimoji="0" lang="en-SG"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r>
              <a:rPr kumimoji="0"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They were spiritual heirs of David and Solomon and God would not forget the promises </a:t>
            </a:r>
            <a:r>
              <a:rPr kumimoji="0" lang="en-US"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H</a:t>
            </a:r>
            <a:r>
              <a:rPr kumimoji="0"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e made to David and to </a:t>
            </a:r>
            <a:r>
              <a:rPr kumimoji="0" lang="en-US"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H</a:t>
            </a:r>
            <a:r>
              <a:rPr kumimoji="0"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is people. </a:t>
            </a:r>
            <a:br>
              <a:rPr kumimoji="0" lang="en-SG"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r>
              <a:rPr kumimoji="0"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Thus, David and Solomon are portrayed in a more </a:t>
            </a:r>
            <a:r>
              <a:rPr kumimoji="0" sz="3000" b="0" i="0" u="sng" strike="noStrike" kern="0" cap="none" spc="0" normalizeH="0" baseline="0" noProof="0" dirty="0">
                <a:ln>
                  <a:noFill/>
                </a:ln>
                <a:solidFill>
                  <a:srgbClr val="000000"/>
                </a:solidFill>
                <a:effectLst/>
                <a:uLnTx/>
                <a:uFillTx/>
                <a:latin typeface="Arial Black" panose="020B0A04020102020204" pitchFamily="34" charset="0"/>
                <a:sym typeface="Helvetica Neue"/>
              </a:rPr>
              <a:t>positive</a:t>
            </a:r>
            <a:r>
              <a:rPr kumimoji="0"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light, and </a:t>
            </a:r>
            <a:r>
              <a:rPr kumimoji="0" sz="3000" b="0" i="0" u="sng" strike="noStrike" kern="0" cap="none" spc="0" normalizeH="0" baseline="0" noProof="0" dirty="0">
                <a:ln>
                  <a:noFill/>
                </a:ln>
                <a:solidFill>
                  <a:srgbClr val="000000"/>
                </a:solidFill>
                <a:effectLst/>
                <a:uLnTx/>
                <a:uFillTx/>
                <a:latin typeface="Arial Black" panose="020B0A04020102020204" pitchFamily="34" charset="0"/>
                <a:sym typeface="Helvetica Neue"/>
              </a:rPr>
              <a:t>only the southern kingdom </a:t>
            </a:r>
            <a:r>
              <a:rPr kumimoji="0"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(Judah) is highlighted.</a:t>
            </a: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500"/>
            </a:pPr>
            <a:r>
              <a:rPr kumimoji="0"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Central theme: </a:t>
            </a:r>
            <a:r>
              <a:rPr kumimoji="0" lang="en-SG" sz="3000" b="0" i="1" u="none" strike="noStrike" kern="0" cap="none" spc="0" normalizeH="0" baseline="0" noProof="0" dirty="0">
                <a:ln>
                  <a:noFill/>
                </a:ln>
                <a:solidFill>
                  <a:srgbClr val="000000"/>
                </a:solidFill>
                <a:effectLst/>
                <a:uLnTx/>
                <a:uFillTx/>
                <a:latin typeface="Arial Black" panose="020B0A04020102020204" pitchFamily="34" charset="0"/>
                <a:sym typeface="Helvetica Neue"/>
              </a:rPr>
              <a:t>The Significance of The Davidic Covenant</a:t>
            </a:r>
            <a:r>
              <a:rPr kumimoji="0" lang="en-SG"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a:t>
            </a:r>
            <a:endParaRPr kumimoji="0"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500"/>
            </a:pPr>
            <a:r>
              <a:rPr kumimoji="0"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Time of incredible peace &amp; prosperity. Prince of peace (Solomon’s reign). Picture of </a:t>
            </a:r>
            <a:r>
              <a:rPr kumimoji="0" lang="en-SG"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second</a:t>
            </a:r>
            <a:r>
              <a:rPr kumimoji="0"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coming. </a:t>
            </a:r>
          </a:p>
          <a:p>
            <a:pPr marL="285750" marR="0" lvl="0" indent="-285750" algn="l" defTabSz="584200" rtl="0" eaLnBrk="1" fontAlgn="auto" latinLnBrk="0" hangingPunct="0">
              <a:lnSpc>
                <a:spcPct val="100000"/>
              </a:lnSpc>
              <a:spcBef>
                <a:spcPts val="2400"/>
              </a:spcBef>
              <a:spcAft>
                <a:spcPts val="0"/>
              </a:spcAft>
              <a:buClr>
                <a:srgbClr val="00A2FF">
                  <a:lumMod val="75000"/>
                </a:srgbClr>
              </a:buClr>
              <a:buSzTx/>
              <a:buFontTx/>
              <a:buChar char="†"/>
              <a:tabLst/>
              <a:defRPr sz="2500"/>
            </a:pPr>
            <a:r>
              <a:rPr kumimoji="0" sz="30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Made possible because of the blood shed during David’s reign.</a:t>
            </a:r>
          </a:p>
        </p:txBody>
      </p:sp>
      <p:sp>
        <p:nvSpPr>
          <p:cNvPr id="3" name="Rectangle 2">
            <a:extLst>
              <a:ext uri="{FF2B5EF4-FFF2-40B4-BE49-F238E27FC236}">
                <a16:creationId xmlns:a16="http://schemas.microsoft.com/office/drawing/2014/main" id="{B0DC0870-A12A-4EAF-93AE-0623857C69C4}"/>
              </a:ext>
            </a:extLst>
          </p:cNvPr>
          <p:cNvSpPr/>
          <p:nvPr/>
        </p:nvSpPr>
        <p:spPr>
          <a:xfrm>
            <a:off x="987080" y="164204"/>
            <a:ext cx="11341567" cy="1461939"/>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THE BOOKS OF CHRONICLES</a:t>
            </a:r>
          </a:p>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3500" b="1" i="0" u="none" strike="noStrike" kern="0" cap="none" spc="0" normalizeH="0" baseline="0" noProof="0" dirty="0">
                <a:ln>
                  <a:noFill/>
                </a:ln>
                <a:solidFill>
                  <a:srgbClr val="D6D5D5">
                    <a:lumMod val="50000"/>
                  </a:srgbClr>
                </a:solidFill>
                <a:effectLst/>
                <a:uLnTx/>
                <a:uFillTx/>
                <a:latin typeface="Arial Black" panose="020B0A04020102020204" pitchFamily="34" charset="0"/>
                <a:sym typeface="Helvetica Neue"/>
              </a:rPr>
              <a:t>EVENTS OF THE YEARS - HEBREW</a:t>
            </a:r>
            <a:endParaRPr kumimoji="0" lang="en-SG" sz="3500" b="1" i="0" u="none" strike="noStrike" kern="0" cap="none" spc="0" normalizeH="0" baseline="0" noProof="0" dirty="0">
              <a:ln>
                <a:noFill/>
              </a:ln>
              <a:solidFill>
                <a:srgbClr val="002060"/>
              </a:solidFill>
              <a:effectLst/>
              <a:uLnTx/>
              <a:uFillTx/>
              <a:latin typeface="Arial Black" panose="020B0A04020102020204" pitchFamily="34" charset="0"/>
              <a:sym typeface="Helvetica Neue"/>
            </a:endParaRPr>
          </a:p>
        </p:txBody>
      </p:sp>
    </p:spTree>
    <p:extLst>
      <p:ext uri="{BB962C8B-B14F-4D97-AF65-F5344CB8AC3E}">
        <p14:creationId xmlns:p14="http://schemas.microsoft.com/office/powerpoint/2010/main" val="467875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42" name="Table"/>
          <p:cNvGraphicFramePr/>
          <p:nvPr>
            <p:extLst/>
          </p:nvPr>
        </p:nvGraphicFramePr>
        <p:xfrm>
          <a:off x="1130531" y="1754373"/>
          <a:ext cx="10544018" cy="6156250"/>
        </p:xfrm>
        <a:graphic>
          <a:graphicData uri="http://schemas.openxmlformats.org/drawingml/2006/table">
            <a:tbl>
              <a:tblPr firstRow="1" firstCol="1">
                <a:tableStyleId>{6E25E649-3F16-4E02-A733-19D2CDBF48F0}</a:tableStyleId>
              </a:tblPr>
              <a:tblGrid>
                <a:gridCol w="5272009">
                  <a:extLst>
                    <a:ext uri="{9D8B030D-6E8A-4147-A177-3AD203B41FA5}">
                      <a16:colId xmlns:a16="http://schemas.microsoft.com/office/drawing/2014/main" val="20002"/>
                    </a:ext>
                  </a:extLst>
                </a:gridCol>
                <a:gridCol w="5272009">
                  <a:extLst>
                    <a:ext uri="{9D8B030D-6E8A-4147-A177-3AD203B41FA5}">
                      <a16:colId xmlns:a16="http://schemas.microsoft.com/office/drawing/2014/main" val="20003"/>
                    </a:ext>
                  </a:extLst>
                </a:gridCol>
              </a:tblGrid>
              <a:tr h="1183968">
                <a:tc>
                  <a:txBody>
                    <a:bodyPr/>
                    <a:lstStyle/>
                    <a:p>
                      <a:pPr algn="ctr" defTabSz="914400">
                        <a:tabLst>
                          <a:tab pos="1181100" algn="l"/>
                        </a:tabLst>
                        <a:defRPr sz="1800">
                          <a:solidFill>
                            <a:srgbClr val="000000"/>
                          </a:solidFill>
                        </a:defRPr>
                      </a:pPr>
                      <a:r>
                        <a:rPr lang="en-SG" sz="4400" dirty="0">
                          <a:latin typeface="Arial Black" panose="020B0A04020102020204" pitchFamily="34" charset="0"/>
                          <a:sym typeface="Helvetica Neue Medium"/>
                        </a:rPr>
                        <a:t>TABERNACLE </a:t>
                      </a:r>
                      <a:endParaRPr lang="en-SG" sz="4400" dirty="0">
                        <a:solidFill>
                          <a:srgbClr val="FFFFFF"/>
                        </a:solidFill>
                        <a:latin typeface="Arial Black" panose="020B0A04020102020204" pitchFamily="34" charset="0"/>
                        <a:sym typeface="Helvetica Neue Medium"/>
                      </a:endParaRPr>
                    </a:p>
                  </a:txBody>
                  <a:tcPr marL="137160" marR="137160" marT="137160" marB="13716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defTabSz="914400">
                        <a:tabLst>
                          <a:tab pos="1181100" algn="l"/>
                        </a:tabLst>
                        <a:defRPr sz="1800">
                          <a:solidFill>
                            <a:srgbClr val="000000"/>
                          </a:solidFill>
                        </a:defRPr>
                      </a:pPr>
                      <a:r>
                        <a:rPr lang="en-SG" sz="4400" dirty="0">
                          <a:latin typeface="Arial Black" panose="020B0A04020102020204" pitchFamily="34" charset="0"/>
                          <a:sym typeface="Helvetica Neue Medium"/>
                        </a:rPr>
                        <a:t>TEMPLE</a:t>
                      </a:r>
                    </a:p>
                  </a:txBody>
                  <a:tcPr marL="137160" marR="137160" marT="137160" marB="13716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2486141">
                <a:tc>
                  <a:txBody>
                    <a:bodyPr/>
                    <a:lstStyle/>
                    <a:p>
                      <a:pPr algn="ctr" defTabSz="914400">
                        <a:defRPr sz="1800"/>
                      </a:pPr>
                      <a:r>
                        <a:rPr sz="3600" dirty="0">
                          <a:solidFill>
                            <a:schemeClr val="bg1"/>
                          </a:solidFill>
                          <a:latin typeface="Arial Black" panose="020B0A04020102020204" pitchFamily="34" charset="0"/>
                        </a:rPr>
                        <a:t>Picture of the </a:t>
                      </a:r>
                      <a:endParaRPr lang="en-US" sz="3600" dirty="0">
                        <a:solidFill>
                          <a:schemeClr val="bg1"/>
                        </a:solidFill>
                        <a:latin typeface="Arial Black" panose="020B0A04020102020204" pitchFamily="34" charset="0"/>
                      </a:endParaRPr>
                    </a:p>
                    <a:p>
                      <a:pPr algn="ctr" defTabSz="914400">
                        <a:defRPr sz="1800"/>
                      </a:pPr>
                      <a:r>
                        <a:rPr sz="3600" dirty="0">
                          <a:solidFill>
                            <a:schemeClr val="bg1"/>
                          </a:solidFill>
                          <a:latin typeface="Arial Black" panose="020B0A04020102020204" pitchFamily="34" charset="0"/>
                        </a:rPr>
                        <a:t>1st coming
</a:t>
                      </a:r>
                      <a:r>
                        <a:rPr sz="3600" dirty="0">
                          <a:solidFill>
                            <a:schemeClr val="tx2">
                              <a:lumMod val="50000"/>
                            </a:schemeClr>
                          </a:solidFill>
                          <a:latin typeface="Arial Black" panose="020B0A04020102020204" pitchFamily="34" charset="0"/>
                        </a:rPr>
                        <a:t>(John 1:14)</a:t>
                      </a:r>
                    </a:p>
                  </a:txBody>
                  <a:tcPr marL="50800" marR="50800" marT="50800" marB="5080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tx1"/>
                    </a:solidFill>
                  </a:tcPr>
                </a:tc>
                <a:tc>
                  <a:txBody>
                    <a:bodyPr/>
                    <a:lstStyle/>
                    <a:p>
                      <a:pPr algn="ctr" defTabSz="914400">
                        <a:defRPr sz="1800"/>
                      </a:pPr>
                      <a:r>
                        <a:rPr sz="3600" dirty="0">
                          <a:solidFill>
                            <a:schemeClr val="bg1"/>
                          </a:solidFill>
                          <a:latin typeface="Arial Black" panose="020B0A04020102020204" pitchFamily="34" charset="0"/>
                        </a:rPr>
                        <a:t>Picture of the </a:t>
                      </a:r>
                      <a:r>
                        <a:rPr lang="en-SG" sz="3600" dirty="0">
                          <a:solidFill>
                            <a:schemeClr val="bg1"/>
                          </a:solidFill>
                          <a:latin typeface="Arial Black" panose="020B0A04020102020204" pitchFamily="34" charset="0"/>
                        </a:rPr>
                        <a:t>seco</a:t>
                      </a:r>
                      <a:r>
                        <a:rPr sz="3600" dirty="0">
                          <a:solidFill>
                            <a:schemeClr val="bg1"/>
                          </a:solidFill>
                          <a:latin typeface="Arial Black" panose="020B0A04020102020204" pitchFamily="34" charset="0"/>
                        </a:rPr>
                        <a:t>nd coming</a:t>
                      </a:r>
                    </a:p>
                  </a:txBody>
                  <a:tcPr marL="50800" marR="50800" marT="50800" marB="5080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2486141">
                <a:tc>
                  <a:txBody>
                    <a:bodyPr/>
                    <a:lstStyle/>
                    <a:p>
                      <a:pPr algn="ctr" defTabSz="914400">
                        <a:defRPr sz="1800"/>
                      </a:pPr>
                      <a:r>
                        <a:rPr sz="3600" dirty="0">
                          <a:solidFill>
                            <a:schemeClr val="bg1"/>
                          </a:solidFill>
                          <a:latin typeface="Arial Black" panose="020B0A04020102020204" pitchFamily="34" charset="0"/>
                        </a:rPr>
                        <a:t>Suffering Saviour
</a:t>
                      </a:r>
                      <a:r>
                        <a:rPr sz="3600" b="1" kern="1200" dirty="0">
                          <a:solidFill>
                            <a:schemeClr val="tx2">
                              <a:lumMod val="50000"/>
                            </a:schemeClr>
                          </a:solidFill>
                          <a:latin typeface="Arial Black" panose="020B0A04020102020204" pitchFamily="34" charset="0"/>
                          <a:ea typeface="+mn-ea"/>
                          <a:cs typeface="+mn-cs"/>
                        </a:rPr>
                        <a:t>(David)</a:t>
                      </a:r>
                    </a:p>
                  </a:txBody>
                  <a:tcPr marL="50800" marR="50800" marT="50800" marB="5080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tx1"/>
                    </a:solidFill>
                  </a:tcPr>
                </a:tc>
                <a:tc>
                  <a:txBody>
                    <a:bodyPr/>
                    <a:lstStyle/>
                    <a:p>
                      <a:pPr algn="ctr" defTabSz="914400">
                        <a:defRPr sz="1800"/>
                      </a:pPr>
                      <a:r>
                        <a:rPr sz="3600" dirty="0">
                          <a:solidFill>
                            <a:schemeClr val="bg1"/>
                          </a:solidFill>
                          <a:latin typeface="Arial Black" panose="020B0A04020102020204" pitchFamily="34" charset="0"/>
                        </a:rPr>
                        <a:t>Conquering King</a:t>
                      </a:r>
                    </a:p>
                  </a:txBody>
                  <a:tcPr marL="50800" marR="50800" marT="50800" marB="5080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50034017"/>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95662-03AB-4454-A2DF-51067990AF21}"/>
              </a:ext>
            </a:extLst>
          </p:cNvPr>
          <p:cNvSpPr/>
          <p:nvPr/>
        </p:nvSpPr>
        <p:spPr>
          <a:xfrm>
            <a:off x="968674" y="2690476"/>
            <a:ext cx="11067453" cy="1323439"/>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80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EZRA &amp; NEHEMIAH</a:t>
            </a:r>
            <a:endParaRPr kumimoji="0" lang="en-SG" sz="8000" b="1" i="0" u="none" strike="noStrike" kern="0" cap="none" spc="0" normalizeH="0" baseline="0" noProof="0" dirty="0">
              <a:ln>
                <a:noFill/>
              </a:ln>
              <a:solidFill>
                <a:srgbClr val="002060"/>
              </a:solidFill>
              <a:effectLst/>
              <a:uLnTx/>
              <a:uFillTx/>
              <a:latin typeface="Arial Black" panose="020B0A04020102020204" pitchFamily="34" charset="0"/>
              <a:sym typeface="Helvetica Neue"/>
            </a:endParaRPr>
          </a:p>
        </p:txBody>
      </p:sp>
      <p:sp>
        <p:nvSpPr>
          <p:cNvPr id="5" name="Rectangle 4">
            <a:extLst>
              <a:ext uri="{FF2B5EF4-FFF2-40B4-BE49-F238E27FC236}">
                <a16:creationId xmlns:a16="http://schemas.microsoft.com/office/drawing/2014/main" id="{F76B7C5A-D2C5-45E9-A29D-8BC2AFF85747}"/>
              </a:ext>
            </a:extLst>
          </p:cNvPr>
          <p:cNvSpPr/>
          <p:nvPr/>
        </p:nvSpPr>
        <p:spPr>
          <a:xfrm>
            <a:off x="0" y="4158294"/>
            <a:ext cx="13040207" cy="3580467"/>
          </a:xfrm>
          <a:prstGeom prst="rect">
            <a:avLst/>
          </a:prstGeom>
        </p:spPr>
        <p:txBody>
          <a:bodyPr wrap="square">
            <a:spAutoFit/>
          </a:bodyPr>
          <a:lstStyle/>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60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sym typeface="Helvetica Neue"/>
              </a:rPr>
              <a:t>theme</a:t>
            </a:r>
          </a:p>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80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rPr>
              <a:t>“RESTORATION &amp; RECONSTRUCTION”</a:t>
            </a:r>
            <a:endParaRPr kumimoji="0" lang="en-US" sz="80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endParaRPr>
          </a:p>
        </p:txBody>
      </p:sp>
    </p:spTree>
    <p:extLst>
      <p:ext uri="{BB962C8B-B14F-4D97-AF65-F5344CB8AC3E}">
        <p14:creationId xmlns:p14="http://schemas.microsoft.com/office/powerpoint/2010/main" val="428820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a:stretch>
        </a:blipFill>
        <a:effectLst/>
      </p:bgPr>
    </p:bg>
    <p:spTree>
      <p:nvGrpSpPr>
        <p:cNvPr id="1" name=""/>
        <p:cNvGrpSpPr/>
        <p:nvPr/>
      </p:nvGrpSpPr>
      <p:grpSpPr>
        <a:xfrm>
          <a:off x="0" y="0"/>
          <a:ext cx="0" cy="0"/>
          <a:chOff x="0" y="0"/>
          <a:chExt cx="0" cy="0"/>
        </a:xfrm>
      </p:grpSpPr>
      <p:sp>
        <p:nvSpPr>
          <p:cNvPr id="2" name="(Ezra and Nehemiah Summary—These two books should be seen as one volume.  They narrate the return of the exiles from Babylon in three different groups. (3 deportations)…">
            <a:extLst>
              <a:ext uri="{FF2B5EF4-FFF2-40B4-BE49-F238E27FC236}">
                <a16:creationId xmlns:a16="http://schemas.microsoft.com/office/drawing/2014/main" id="{D15D2EF0-04FC-4170-A6A6-44CD1C51257F}"/>
              </a:ext>
            </a:extLst>
          </p:cNvPr>
          <p:cNvSpPr txBox="1"/>
          <p:nvPr/>
        </p:nvSpPr>
        <p:spPr>
          <a:xfrm>
            <a:off x="380998" y="1525707"/>
            <a:ext cx="12285134" cy="822789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285750" marR="0" lvl="0" indent="-285750" algn="l" defTabSz="584200" rtl="0" eaLnBrk="1" fontAlgn="auto" latinLnBrk="0" hangingPunct="0">
              <a:lnSpc>
                <a:spcPct val="100000"/>
              </a:lnSpc>
              <a:spcBef>
                <a:spcPts val="0"/>
              </a:spcBef>
              <a:spcAft>
                <a:spcPts val="0"/>
              </a:spcAft>
              <a:buClr>
                <a:srgbClr val="00A2FF">
                  <a:lumMod val="75000"/>
                </a:srgbClr>
              </a:buClr>
              <a:buSzTx/>
              <a:buFontTx/>
              <a:buChar char="†"/>
              <a:tabLst/>
              <a:defRPr sz="2600"/>
            </a:pP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These two books should be seen as one volume.  They narrate the return of the exiles from Babylon in three different groups. (3 deportations)</a:t>
            </a:r>
            <a:b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285750" marR="0" lvl="8" indent="-285750" algn="l" defTabSz="584200" rtl="0" eaLnBrk="1" fontAlgn="auto" latinLnBrk="0" hangingPunct="0">
              <a:lnSpc>
                <a:spcPct val="100000"/>
              </a:lnSpc>
              <a:spcBef>
                <a:spcPts val="0"/>
              </a:spcBef>
              <a:spcAft>
                <a:spcPts val="0"/>
              </a:spcAft>
              <a:buClrTx/>
              <a:buSzTx/>
              <a:buFont typeface="Wingdings" panose="05000000000000000000" pitchFamily="2" charset="2"/>
              <a:buChar char="§"/>
              <a:tabLst/>
              <a:defRPr sz="2600"/>
            </a:pP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One </a:t>
            </a:r>
            <a:r>
              <a:rPr kumimoji="0" lang="en-US"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wa</a:t>
            </a: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s led by </a:t>
            </a:r>
            <a:r>
              <a:rPr kumimoji="0" sz="3200" b="0" i="0" u="sng" strike="noStrike" kern="0" cap="none" spc="0" normalizeH="0" baseline="0" noProof="0" dirty="0">
                <a:ln>
                  <a:noFill/>
                </a:ln>
                <a:solidFill>
                  <a:srgbClr val="000000"/>
                </a:solidFill>
                <a:effectLst/>
                <a:uLnTx/>
                <a:uFillTx/>
                <a:latin typeface="Arial Black" panose="020B0A04020102020204" pitchFamily="34" charset="0"/>
                <a:sym typeface="Helvetica Neue"/>
              </a:rPr>
              <a:t>Zerubbabel</a:t>
            </a: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who beg</a:t>
            </a:r>
            <a:r>
              <a:rPr kumimoji="0" lang="en-US"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an</a:t>
            </a: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to rebuild the temple.  </a:t>
            </a:r>
          </a:p>
          <a:p>
            <a:pPr marL="285750" marR="0" lvl="7" indent="-285750" algn="l" defTabSz="584200" rtl="0" eaLnBrk="1" fontAlgn="auto" latinLnBrk="0" hangingPunct="0">
              <a:lnSpc>
                <a:spcPct val="100000"/>
              </a:lnSpc>
              <a:spcBef>
                <a:spcPts val="0"/>
              </a:spcBef>
              <a:spcAft>
                <a:spcPts val="0"/>
              </a:spcAft>
              <a:buClrTx/>
              <a:buSzTx/>
              <a:buFont typeface="Wingdings" panose="05000000000000000000" pitchFamily="2" charset="2"/>
              <a:buChar char="§"/>
              <a:tabLst/>
              <a:defRPr sz="2600"/>
            </a:pP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Another </a:t>
            </a:r>
            <a:r>
              <a:rPr kumimoji="0" lang="en-US"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wa</a:t>
            </a: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s led by </a:t>
            </a:r>
            <a:r>
              <a:rPr kumimoji="0" sz="3200" b="0" i="0" u="sng" strike="noStrike" kern="0" cap="none" spc="0" normalizeH="0" baseline="0" noProof="0" dirty="0">
                <a:ln>
                  <a:noFill/>
                </a:ln>
                <a:solidFill>
                  <a:srgbClr val="000000"/>
                </a:solidFill>
                <a:effectLst/>
                <a:uLnTx/>
                <a:uFillTx/>
                <a:latin typeface="Arial Black" panose="020B0A04020102020204" pitchFamily="34" charset="0"/>
                <a:sym typeface="Helvetica Neue"/>
              </a:rPr>
              <a:t>Nehemiah</a:t>
            </a: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who rebuil</a:t>
            </a:r>
            <a:r>
              <a:rPr kumimoji="0" lang="en-US"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a:t>
            </a: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the walls of Jerusalem.  </a:t>
            </a:r>
          </a:p>
          <a:p>
            <a:pPr marL="285750" marR="0" lvl="7" indent="-285750" algn="l" defTabSz="584200" rtl="0" eaLnBrk="1" fontAlgn="auto" latinLnBrk="0" hangingPunct="0">
              <a:lnSpc>
                <a:spcPct val="100000"/>
              </a:lnSpc>
              <a:spcBef>
                <a:spcPts val="0"/>
              </a:spcBef>
              <a:spcAft>
                <a:spcPts val="0"/>
              </a:spcAft>
              <a:buClrTx/>
              <a:buSzTx/>
              <a:buFont typeface="Wingdings" panose="05000000000000000000" pitchFamily="2" charset="2"/>
              <a:buChar char="§"/>
              <a:tabLst/>
              <a:defRPr sz="2600"/>
            </a:pP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A third </a:t>
            </a:r>
            <a:r>
              <a:rPr kumimoji="0" lang="en-US"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wa</a:t>
            </a: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s led by </a:t>
            </a:r>
            <a:r>
              <a:rPr kumimoji="0" sz="3200" b="0" i="0" u="sng" strike="noStrike" kern="0" cap="none" spc="0" normalizeH="0" baseline="0" noProof="0" dirty="0">
                <a:ln>
                  <a:noFill/>
                </a:ln>
                <a:solidFill>
                  <a:srgbClr val="000000"/>
                </a:solidFill>
                <a:effectLst/>
                <a:uLnTx/>
                <a:uFillTx/>
                <a:latin typeface="Arial Black" panose="020B0A04020102020204" pitchFamily="34" charset="0"/>
                <a:sym typeface="Helvetica Neue"/>
              </a:rPr>
              <a:t>Ezra</a:t>
            </a: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the scribe, who t</a:t>
            </a:r>
            <a:r>
              <a:rPr kumimoji="0" lang="en-US"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aught</a:t>
            </a: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God’s people the law and reestablishe</a:t>
            </a:r>
            <a:r>
              <a:rPr kumimoji="0" lang="en-US"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d</a:t>
            </a:r>
            <a:r>
              <a:rPr kumimoji="0"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the worship of God and Israel’s festivals.</a:t>
            </a:r>
          </a:p>
          <a:p>
            <a:pPr marL="0" marR="0" lvl="0" indent="0" algn="l" defTabSz="584200" rtl="0" eaLnBrk="1" fontAlgn="auto" latinLnBrk="0" hangingPunct="0">
              <a:lnSpc>
                <a:spcPct val="100000"/>
              </a:lnSpc>
              <a:spcBef>
                <a:spcPts val="0"/>
              </a:spcBef>
              <a:spcAft>
                <a:spcPts val="0"/>
              </a:spcAft>
              <a:buClrTx/>
              <a:buSzTx/>
              <a:buFontTx/>
              <a:buNone/>
              <a:tabLst/>
              <a:defRPr sz="2600"/>
            </a:pPr>
            <a:endPar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285750" marR="0" lvl="0" indent="-285750" algn="l" defTabSz="584200" rtl="0" eaLnBrk="1" fontAlgn="auto" latinLnBrk="0" hangingPunct="0">
              <a:lnSpc>
                <a:spcPct val="100000"/>
              </a:lnSpc>
              <a:spcBef>
                <a:spcPts val="0"/>
              </a:spcBef>
              <a:spcAft>
                <a:spcPts val="0"/>
              </a:spcAft>
              <a:buClr>
                <a:srgbClr val="00A2FF">
                  <a:lumMod val="75000"/>
                </a:srgbClr>
              </a:buClr>
              <a:buSzTx/>
              <a:buFontTx/>
              <a:buChar char="†"/>
              <a:tabLst/>
              <a:defRPr sz="2600"/>
            </a:pPr>
            <a: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Ezra's </a:t>
            </a:r>
            <a:r>
              <a:rPr kumimoji="0" lang="en-SG" sz="3200" b="0" i="0" u="sng" strike="noStrike" kern="0" cap="none" spc="0" normalizeH="0" baseline="0" noProof="0" dirty="0">
                <a:ln>
                  <a:noFill/>
                </a:ln>
                <a:solidFill>
                  <a:srgbClr val="000000"/>
                </a:solidFill>
                <a:effectLst/>
                <a:uLnTx/>
                <a:uFillTx/>
                <a:latin typeface="Arial Black" panose="020B0A04020102020204" pitchFamily="34" charset="0"/>
                <a:sym typeface="Helvetica Neue"/>
              </a:rPr>
              <a:t>religious</a:t>
            </a:r>
            <a: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reforms vs Nehemiah's </a:t>
            </a:r>
            <a:r>
              <a:rPr kumimoji="0" lang="en-SG" sz="3200" b="0" i="0" u="sng" strike="noStrike" kern="0" cap="none" spc="0" normalizeH="0" baseline="0" noProof="0" dirty="0">
                <a:ln>
                  <a:noFill/>
                </a:ln>
                <a:solidFill>
                  <a:srgbClr val="000000"/>
                </a:solidFill>
                <a:effectLst/>
                <a:uLnTx/>
                <a:uFillTx/>
                <a:latin typeface="Arial Black" panose="020B0A04020102020204" pitchFamily="34" charset="0"/>
                <a:sym typeface="Helvetica Neue"/>
              </a:rPr>
              <a:t>political/social</a:t>
            </a:r>
            <a: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reforms</a:t>
            </a:r>
          </a:p>
          <a:p>
            <a:pPr marL="0" marR="0" lvl="0" indent="0" algn="l" defTabSz="584200" rtl="0" eaLnBrk="1" fontAlgn="auto" latinLnBrk="0" hangingPunct="0">
              <a:lnSpc>
                <a:spcPct val="100000"/>
              </a:lnSpc>
              <a:spcBef>
                <a:spcPts val="0"/>
              </a:spcBef>
              <a:spcAft>
                <a:spcPts val="0"/>
              </a:spcAft>
              <a:buClrTx/>
              <a:buSzTx/>
              <a:buFontTx/>
              <a:buNone/>
              <a:tabLst/>
              <a:defRPr sz="2600"/>
            </a:pPr>
            <a:endParaRPr kumimoji="0" sz="2000" b="0"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584200" rtl="0" eaLnBrk="1" fontAlgn="auto" latinLnBrk="0" hangingPunct="0">
              <a:lnSpc>
                <a:spcPct val="100000"/>
              </a:lnSpc>
              <a:spcBef>
                <a:spcPts val="0"/>
              </a:spcBef>
              <a:spcAft>
                <a:spcPts val="0"/>
              </a:spcAft>
              <a:buClrTx/>
              <a:buSzTx/>
              <a:buFontTx/>
              <a:buNone/>
              <a:tabLst/>
              <a:defRPr sz="2600"/>
            </a:pPr>
            <a:endParaRPr kumimoji="0" sz="2000" b="0"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584200" rtl="0" eaLnBrk="1" fontAlgn="auto" latinLnBrk="0" hangingPunct="0">
              <a:lnSpc>
                <a:spcPct val="100000"/>
              </a:lnSpc>
              <a:spcBef>
                <a:spcPts val="0"/>
              </a:spcBef>
              <a:spcAft>
                <a:spcPts val="0"/>
              </a:spcAft>
              <a:buClrTx/>
              <a:buSzTx/>
              <a:buFontTx/>
              <a:buNone/>
              <a:tabLst/>
              <a:defRPr sz="2600"/>
            </a:pPr>
            <a:endParaRPr kumimoji="0" sz="2000" b="1"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584200" rtl="0" eaLnBrk="1" fontAlgn="auto" latinLnBrk="0" hangingPunct="0">
              <a:lnSpc>
                <a:spcPct val="100000"/>
              </a:lnSpc>
              <a:spcBef>
                <a:spcPts val="0"/>
              </a:spcBef>
              <a:spcAft>
                <a:spcPts val="0"/>
              </a:spcAft>
              <a:buClrTx/>
              <a:buSzTx/>
              <a:buFontTx/>
              <a:buNone/>
              <a:tabLst/>
              <a:defRPr sz="2600"/>
            </a:pPr>
            <a:endParaRPr kumimoji="0" sz="2000" b="1" i="0" u="none" strike="noStrike" kern="0" cap="none" spc="0" normalizeH="0" baseline="0" noProof="0" dirty="0">
              <a:ln>
                <a:noFill/>
              </a:ln>
              <a:solidFill>
                <a:srgbClr val="000000"/>
              </a:solidFill>
              <a:effectLst/>
              <a:uLnTx/>
              <a:uFillTx/>
              <a:latin typeface="Helvetica Neue"/>
              <a:sym typeface="Helvetica Neue"/>
            </a:endParaRPr>
          </a:p>
        </p:txBody>
      </p:sp>
      <p:sp>
        <p:nvSpPr>
          <p:cNvPr id="3" name="Rectangle 2">
            <a:extLst>
              <a:ext uri="{FF2B5EF4-FFF2-40B4-BE49-F238E27FC236}">
                <a16:creationId xmlns:a16="http://schemas.microsoft.com/office/drawing/2014/main" id="{1C5CE53B-5521-4C8F-A82A-A8BCF01391FA}"/>
              </a:ext>
            </a:extLst>
          </p:cNvPr>
          <p:cNvSpPr/>
          <p:nvPr/>
        </p:nvSpPr>
        <p:spPr>
          <a:xfrm>
            <a:off x="2757150" y="277091"/>
            <a:ext cx="7532831" cy="92333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EZRA &amp; NEHEMIAH</a:t>
            </a:r>
            <a:endParaRPr kumimoji="0" lang="en-SG" sz="3500" b="1" i="0" u="none" strike="noStrike" kern="0" cap="none" spc="0" normalizeH="0" baseline="0" noProof="0" dirty="0">
              <a:ln>
                <a:noFill/>
              </a:ln>
              <a:solidFill>
                <a:srgbClr val="002060"/>
              </a:solidFill>
              <a:effectLst/>
              <a:uLnTx/>
              <a:uFillTx/>
              <a:latin typeface="Arial Black" panose="020B0A04020102020204" pitchFamily="34" charset="0"/>
              <a:sym typeface="Helvetica Neue"/>
            </a:endParaRPr>
          </a:p>
        </p:txBody>
      </p:sp>
    </p:spTree>
    <p:extLst>
      <p:ext uri="{BB962C8B-B14F-4D97-AF65-F5344CB8AC3E}">
        <p14:creationId xmlns:p14="http://schemas.microsoft.com/office/powerpoint/2010/main" val="1811535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803BAA-04F8-4E62-B626-FFECA7F58CFF}"/>
              </a:ext>
            </a:extLst>
          </p:cNvPr>
          <p:cNvSpPr/>
          <p:nvPr/>
        </p:nvSpPr>
        <p:spPr>
          <a:xfrm>
            <a:off x="2757150" y="277091"/>
            <a:ext cx="7532831" cy="92333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EZRA &amp; NEHEMIAH</a:t>
            </a:r>
            <a:endParaRPr kumimoji="0" lang="en-SG" sz="3500" b="1" i="0" u="none" strike="noStrike" kern="0" cap="none" spc="0" normalizeH="0" baseline="0" noProof="0" dirty="0">
              <a:ln>
                <a:noFill/>
              </a:ln>
              <a:solidFill>
                <a:srgbClr val="002060"/>
              </a:solidFill>
              <a:effectLst/>
              <a:uLnTx/>
              <a:uFillTx/>
              <a:latin typeface="Arial Black" panose="020B0A04020102020204" pitchFamily="34" charset="0"/>
              <a:sym typeface="Helvetica Neue"/>
            </a:endParaRPr>
          </a:p>
        </p:txBody>
      </p:sp>
      <p:sp>
        <p:nvSpPr>
          <p:cNvPr id="3" name="Rectangle 2">
            <a:extLst>
              <a:ext uri="{FF2B5EF4-FFF2-40B4-BE49-F238E27FC236}">
                <a16:creationId xmlns:a16="http://schemas.microsoft.com/office/drawing/2014/main" id="{81B353E7-BB0E-44E0-A401-586CBB922A1F}"/>
              </a:ext>
            </a:extLst>
          </p:cNvPr>
          <p:cNvSpPr/>
          <p:nvPr/>
        </p:nvSpPr>
        <p:spPr>
          <a:xfrm>
            <a:off x="6726553" y="1583382"/>
            <a:ext cx="6010471" cy="7909858"/>
          </a:xfrm>
          <a:prstGeom prst="rect">
            <a:avLst/>
          </a:prstGeom>
          <a:ln w="38100">
            <a:solidFill>
              <a:schemeClr val="accent1">
                <a:lumMod val="50000"/>
              </a:schemeClr>
            </a:solidFill>
          </a:ln>
        </p:spPr>
        <p:txBody>
          <a:bodyPr wrap="square">
            <a:spAutoFit/>
          </a:bodyPr>
          <a:lstStyle/>
          <a:p>
            <a:pPr marL="0" marR="0" lvl="0" indent="0" algn="ctr" defTabSz="584200" rtl="0" eaLnBrk="1" fontAlgn="auto" latinLnBrk="0" hangingPunct="0">
              <a:lnSpc>
                <a:spcPct val="100000"/>
              </a:lnSpc>
              <a:spcBef>
                <a:spcPts val="1200"/>
              </a:spcBef>
              <a:spcAft>
                <a:spcPts val="0"/>
              </a:spcAft>
              <a:buClrTx/>
              <a:buSzTx/>
              <a:buFontTx/>
              <a:buNone/>
              <a:tabLst/>
              <a:defRPr sz="2600"/>
            </a:pPr>
            <a:r>
              <a:rPr kumimoji="0" lang="en-SG" sz="28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NEHEMIAH </a:t>
            </a:r>
            <a:b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(Yahweh has comforted)</a:t>
            </a:r>
            <a:b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342900" marR="0" lvl="0" indent="-342900" algn="l" defTabSz="584200" rtl="0" eaLnBrk="1" fontAlgn="auto" latinLnBrk="0" hangingPunct="0">
              <a:lnSpc>
                <a:spcPct val="100000"/>
              </a:lnSpc>
              <a:spcBef>
                <a:spcPts val="1200"/>
              </a:spcBef>
              <a:spcAft>
                <a:spcPts val="0"/>
              </a:spcAft>
              <a:buClrTx/>
              <a:buSzTx/>
              <a:buFont typeface="Wingdings" panose="05000000000000000000" pitchFamily="2" charset="2"/>
              <a:buChar char="ü"/>
              <a:tabLst/>
              <a:defRPr sz="2600"/>
            </a:pP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Covers the 3rd return.</a:t>
            </a:r>
          </a:p>
          <a:p>
            <a:pPr marL="342900" marR="0" lvl="0" indent="-342900" algn="l" defTabSz="584200" rtl="0" eaLnBrk="1" fontAlgn="auto" latinLnBrk="0" hangingPunct="0">
              <a:lnSpc>
                <a:spcPct val="100000"/>
              </a:lnSpc>
              <a:spcBef>
                <a:spcPts val="1200"/>
              </a:spcBef>
              <a:spcAft>
                <a:spcPts val="0"/>
              </a:spcAft>
              <a:buClrTx/>
              <a:buSzTx/>
              <a:buFont typeface="Wingdings" panose="05000000000000000000" pitchFamily="2" charset="2"/>
              <a:buChar char="ü"/>
              <a:tabLst/>
              <a:defRPr sz="2600"/>
            </a:pP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An account of the rebuilding of the walls of the city, and of the obstacles encountered and overcome.</a:t>
            </a:r>
          </a:p>
          <a:p>
            <a:pPr marL="342900" marR="0" lvl="0" indent="-342900" algn="l" defTabSz="584200" rtl="0" eaLnBrk="1" fontAlgn="auto" latinLnBrk="0" hangingPunct="0">
              <a:lnSpc>
                <a:spcPct val="100000"/>
              </a:lnSpc>
              <a:spcBef>
                <a:spcPts val="1200"/>
              </a:spcBef>
              <a:spcAft>
                <a:spcPts val="0"/>
              </a:spcAft>
              <a:buClrTx/>
              <a:buSzTx/>
              <a:buFont typeface="Wingdings" panose="05000000000000000000" pitchFamily="2" charset="2"/>
              <a:buChar char="ü"/>
              <a:tabLst/>
              <a:defRPr sz="2600"/>
            </a:pP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Leadership and revival.</a:t>
            </a:r>
          </a:p>
          <a:p>
            <a:pPr marL="342900" marR="0" lvl="0" indent="-342900" algn="l" defTabSz="584200" rtl="0" eaLnBrk="1" fontAlgn="auto" latinLnBrk="0" hangingPunct="0">
              <a:lnSpc>
                <a:spcPct val="100000"/>
              </a:lnSpc>
              <a:spcBef>
                <a:spcPts val="1200"/>
              </a:spcBef>
              <a:spcAft>
                <a:spcPts val="0"/>
              </a:spcAft>
              <a:buClrTx/>
              <a:buSzTx/>
              <a:buFont typeface="Wingdings" panose="05000000000000000000" pitchFamily="2" charset="2"/>
              <a:buChar char="ü"/>
              <a:tabLst/>
              <a:defRPr sz="2600"/>
            </a:pP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Man of action but few words.</a:t>
            </a:r>
          </a:p>
          <a:p>
            <a:pPr marL="342900" marR="0" lvl="0" indent="-342900" algn="l" defTabSz="584200" rtl="0" eaLnBrk="1" fontAlgn="auto" latinLnBrk="0" hangingPunct="0">
              <a:lnSpc>
                <a:spcPct val="100000"/>
              </a:lnSpc>
              <a:spcBef>
                <a:spcPts val="1200"/>
              </a:spcBef>
              <a:spcAft>
                <a:spcPts val="0"/>
              </a:spcAft>
              <a:buClrTx/>
              <a:buSzTx/>
              <a:buFont typeface="Wingdings" panose="05000000000000000000" pitchFamily="2" charset="2"/>
              <a:buChar char="ü"/>
              <a:tabLst/>
              <a:defRPr sz="2600"/>
            </a:pP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Position of trust, wielding considerable influence.</a:t>
            </a:r>
          </a:p>
          <a:p>
            <a:pPr marL="342900" marR="0" lvl="0" indent="-342900" algn="l" defTabSz="584200" rtl="0" eaLnBrk="1" fontAlgn="auto" latinLnBrk="0" hangingPunct="0">
              <a:lnSpc>
                <a:spcPct val="100000"/>
              </a:lnSpc>
              <a:spcBef>
                <a:spcPts val="1200"/>
              </a:spcBef>
              <a:spcAft>
                <a:spcPts val="0"/>
              </a:spcAft>
              <a:buClrTx/>
              <a:buSzTx/>
              <a:buFont typeface="Wingdings" panose="05000000000000000000" pitchFamily="2" charset="2"/>
              <a:buChar char="ü"/>
              <a:tabLst/>
              <a:defRPr sz="2600"/>
            </a:pP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Picture of the ministry of the Holy Spirit (comforter)</a:t>
            </a:r>
          </a:p>
        </p:txBody>
      </p:sp>
      <p:sp>
        <p:nvSpPr>
          <p:cNvPr id="4" name="Rectangle 3">
            <a:extLst>
              <a:ext uri="{FF2B5EF4-FFF2-40B4-BE49-F238E27FC236}">
                <a16:creationId xmlns:a16="http://schemas.microsoft.com/office/drawing/2014/main" id="{F384E6B4-20CB-4A07-8C16-8689EB2F1508}"/>
              </a:ext>
            </a:extLst>
          </p:cNvPr>
          <p:cNvSpPr/>
          <p:nvPr/>
        </p:nvSpPr>
        <p:spPr>
          <a:xfrm>
            <a:off x="476120" y="1583382"/>
            <a:ext cx="5802128" cy="5724644"/>
          </a:xfrm>
          <a:prstGeom prst="rect">
            <a:avLst/>
          </a:prstGeom>
          <a:ln w="38100">
            <a:solidFill>
              <a:schemeClr val="accent1">
                <a:lumMod val="50000"/>
              </a:schemeClr>
            </a:solidFill>
          </a:ln>
        </p:spPr>
        <p:txBody>
          <a:bodyPr wrap="square">
            <a:spAutoFit/>
          </a:bodyPr>
          <a:lstStyle/>
          <a:p>
            <a:pPr marL="0" marR="0" lvl="0" indent="0" algn="ctr" defTabSz="584200" rtl="0" eaLnBrk="1" fontAlgn="auto" latinLnBrk="0" hangingPunct="0">
              <a:lnSpc>
                <a:spcPct val="100000"/>
              </a:lnSpc>
              <a:spcBef>
                <a:spcPts val="1200"/>
              </a:spcBef>
              <a:spcAft>
                <a:spcPts val="0"/>
              </a:spcAft>
              <a:buClrTx/>
              <a:buSzTx/>
              <a:buFontTx/>
              <a:buNone/>
              <a:tabLst/>
              <a:defRPr sz="2600"/>
            </a:pPr>
            <a:r>
              <a:rPr kumimoji="0" lang="en-SG" sz="28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EZRA</a:t>
            </a:r>
            <a:b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342900" marR="0" lvl="0" indent="-342900" algn="l" defTabSz="584200" rtl="0" eaLnBrk="1" fontAlgn="auto" latinLnBrk="0" hangingPunct="0">
              <a:lnSpc>
                <a:spcPct val="100000"/>
              </a:lnSpc>
              <a:spcBef>
                <a:spcPts val="1200"/>
              </a:spcBef>
              <a:spcAft>
                <a:spcPts val="0"/>
              </a:spcAft>
              <a:buClrTx/>
              <a:buSzTx/>
              <a:buFont typeface="Wingdings" panose="05000000000000000000" pitchFamily="2" charset="2"/>
              <a:buChar char="ü"/>
              <a:tabLst/>
              <a:defRPr sz="2600"/>
            </a:pP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story of the return of the Jews from the Babylonian captivity, and of the rebuilding of the temple, re-establishing them again in their land. </a:t>
            </a:r>
          </a:p>
          <a:p>
            <a:pPr marL="342900" marR="0" lvl="0" indent="-342900" algn="l" defTabSz="584200" rtl="0" eaLnBrk="1" fontAlgn="auto" latinLnBrk="0" hangingPunct="0">
              <a:lnSpc>
                <a:spcPct val="100000"/>
              </a:lnSpc>
              <a:spcBef>
                <a:spcPts val="1200"/>
              </a:spcBef>
              <a:spcAft>
                <a:spcPts val="0"/>
              </a:spcAft>
              <a:buClrTx/>
              <a:buSzTx/>
              <a:buFont typeface="Wingdings" panose="05000000000000000000" pitchFamily="2" charset="2"/>
              <a:buChar char="ü"/>
              <a:tabLst/>
              <a:defRPr sz="2600"/>
            </a:pP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Covers 1st return and 2nd return from exile.</a:t>
            </a:r>
          </a:p>
          <a:p>
            <a:pPr marL="342900" marR="0" lvl="0" indent="-342900" algn="l" defTabSz="584200" rtl="0" eaLnBrk="1" fontAlgn="auto" latinLnBrk="0" hangingPunct="0">
              <a:lnSpc>
                <a:spcPct val="100000"/>
              </a:lnSpc>
              <a:spcBef>
                <a:spcPts val="1200"/>
              </a:spcBef>
              <a:spcAft>
                <a:spcPts val="0"/>
              </a:spcAft>
              <a:buClrTx/>
              <a:buSzTx/>
              <a:buFont typeface="Wingdings" panose="05000000000000000000" pitchFamily="2" charset="2"/>
              <a:buChar char="ü"/>
              <a:tabLst/>
              <a:defRPr sz="2600"/>
            </a:pPr>
            <a:r>
              <a:rPr kumimoji="0" lang="en-SG" sz="28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Part in Hebrew and part in Aramaic.</a:t>
            </a:r>
          </a:p>
        </p:txBody>
      </p:sp>
    </p:spTree>
    <p:extLst>
      <p:ext uri="{BB962C8B-B14F-4D97-AF65-F5344CB8AC3E}">
        <p14:creationId xmlns:p14="http://schemas.microsoft.com/office/powerpoint/2010/main" val="885426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t="-48000" b="-55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968554-7CC8-4E5F-81A3-38D4C4D85BC0}"/>
              </a:ext>
            </a:extLst>
          </p:cNvPr>
          <p:cNvSpPr/>
          <p:nvPr/>
        </p:nvSpPr>
        <p:spPr>
          <a:xfrm>
            <a:off x="4102544" y="2690476"/>
            <a:ext cx="4799712" cy="1323439"/>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80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ESTHER</a:t>
            </a:r>
            <a:endParaRPr kumimoji="0" lang="en-SG" sz="8000" b="1" i="0" u="none" strike="noStrike" kern="0" cap="none" spc="0" normalizeH="0" baseline="0" noProof="0" dirty="0">
              <a:ln>
                <a:noFill/>
              </a:ln>
              <a:solidFill>
                <a:srgbClr val="002060"/>
              </a:solidFill>
              <a:effectLst/>
              <a:uLnTx/>
              <a:uFillTx/>
              <a:latin typeface="Arial Black" panose="020B0A04020102020204" pitchFamily="34" charset="0"/>
              <a:sym typeface="Helvetica Neue"/>
            </a:endParaRPr>
          </a:p>
        </p:txBody>
      </p:sp>
      <p:sp>
        <p:nvSpPr>
          <p:cNvPr id="7" name="Rectangle 6">
            <a:extLst>
              <a:ext uri="{FF2B5EF4-FFF2-40B4-BE49-F238E27FC236}">
                <a16:creationId xmlns:a16="http://schemas.microsoft.com/office/drawing/2014/main" id="{D51FD5B9-57A1-4ED5-BFE2-376BC2A0B678}"/>
              </a:ext>
            </a:extLst>
          </p:cNvPr>
          <p:cNvSpPr/>
          <p:nvPr/>
        </p:nvSpPr>
        <p:spPr>
          <a:xfrm>
            <a:off x="1536739" y="4013915"/>
            <a:ext cx="10214656" cy="2349361"/>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60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sym typeface="Helvetica Neue"/>
              </a:rPr>
              <a:t>theme</a:t>
            </a:r>
          </a:p>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80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rPr>
              <a:t>“PRESERVATION”</a:t>
            </a:r>
            <a:endParaRPr kumimoji="0" lang="en-US" sz="80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endParaRPr>
          </a:p>
        </p:txBody>
      </p:sp>
    </p:spTree>
    <p:extLst>
      <p:ext uri="{BB962C8B-B14F-4D97-AF65-F5344CB8AC3E}">
        <p14:creationId xmlns:p14="http://schemas.microsoft.com/office/powerpoint/2010/main" val="521261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t="-48000" b="-5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994888-1CD4-4EA6-890C-7DC9CB8DD8BD}"/>
              </a:ext>
            </a:extLst>
          </p:cNvPr>
          <p:cNvSpPr/>
          <p:nvPr/>
        </p:nvSpPr>
        <p:spPr>
          <a:xfrm>
            <a:off x="5048796" y="450637"/>
            <a:ext cx="3300905" cy="92333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ESTHER</a:t>
            </a:r>
            <a:endParaRPr kumimoji="0" lang="en-SG" sz="3500" b="1" i="0" u="none" strike="noStrike" kern="0" cap="none" spc="0" normalizeH="0" baseline="0" noProof="0" dirty="0">
              <a:ln>
                <a:noFill/>
              </a:ln>
              <a:solidFill>
                <a:srgbClr val="002060"/>
              </a:solidFill>
              <a:effectLst/>
              <a:uLnTx/>
              <a:uFillTx/>
              <a:latin typeface="Arial Black" panose="020B0A04020102020204" pitchFamily="34" charset="0"/>
              <a:sym typeface="Helvetica Neue"/>
            </a:endParaRPr>
          </a:p>
        </p:txBody>
      </p:sp>
      <p:sp>
        <p:nvSpPr>
          <p:cNvPr id="4" name="Rectangle 3">
            <a:extLst>
              <a:ext uri="{FF2B5EF4-FFF2-40B4-BE49-F238E27FC236}">
                <a16:creationId xmlns:a16="http://schemas.microsoft.com/office/drawing/2014/main" id="{ACAA140B-0D61-4C32-8638-E2B713B9439D}"/>
              </a:ext>
            </a:extLst>
          </p:cNvPr>
          <p:cNvSpPr/>
          <p:nvPr/>
        </p:nvSpPr>
        <p:spPr>
          <a:xfrm>
            <a:off x="686816" y="1965335"/>
            <a:ext cx="11631168" cy="7171194"/>
          </a:xfrm>
          <a:prstGeom prst="rect">
            <a:avLst/>
          </a:prstGeom>
        </p:spPr>
        <p:txBody>
          <a:bodyPr wrap="square">
            <a:spAutoFit/>
          </a:bodyPr>
          <a:lstStyle/>
          <a:p>
            <a:pPr marL="457200" lvl="0" indent="-457200" algn="l">
              <a:spcBef>
                <a:spcPts val="2400"/>
              </a:spcBef>
              <a:buClr>
                <a:srgbClr val="00A2FF">
                  <a:lumMod val="75000"/>
                </a:srgbClr>
              </a:buClr>
              <a:buFontTx/>
              <a:buChar char="†"/>
              <a:defRPr sz="2600"/>
            </a:pPr>
            <a:r>
              <a:rPr lang="en-SG" sz="3600" b="0" dirty="0">
                <a:latin typeface="Arial Black" panose="020B0A04020102020204" pitchFamily="34" charset="0"/>
              </a:rPr>
              <a:t>Second book to be named after a woman.</a:t>
            </a:r>
          </a:p>
          <a:p>
            <a:pPr marL="457200" lvl="0" indent="-457200" algn="l">
              <a:spcBef>
                <a:spcPts val="2400"/>
              </a:spcBef>
              <a:buClr>
                <a:srgbClr val="00A2FF">
                  <a:lumMod val="75000"/>
                </a:srgbClr>
              </a:buClr>
              <a:buFontTx/>
              <a:buChar char="†"/>
              <a:defRPr sz="2600"/>
            </a:pPr>
            <a:r>
              <a:rPr lang="en-SG" sz="3600" b="0" dirty="0">
                <a:latin typeface="Arial Black" panose="020B0A04020102020204" pitchFamily="34" charset="0"/>
              </a:rPr>
              <a:t>God is not mentioned. Almost excluded from the Bible.</a:t>
            </a:r>
          </a:p>
          <a:p>
            <a:pPr marL="457200" lvl="0" indent="-457200" algn="l">
              <a:spcBef>
                <a:spcPts val="2400"/>
              </a:spcBef>
              <a:buClr>
                <a:srgbClr val="00A2FF">
                  <a:lumMod val="75000"/>
                </a:srgbClr>
              </a:buClr>
              <a:buFontTx/>
              <a:buChar char="†"/>
              <a:defRPr sz="2600"/>
            </a:pPr>
            <a:r>
              <a:rPr lang="en-SG" sz="3600" b="0" dirty="0">
                <a:latin typeface="Arial Black" panose="020B0A04020102020204" pitchFamily="34" charset="0"/>
              </a:rPr>
              <a:t>Prayer is not mentioned too.</a:t>
            </a:r>
          </a:p>
          <a:p>
            <a:pPr marL="457200" lvl="0" indent="-457200" algn="l">
              <a:spcBef>
                <a:spcPts val="2400"/>
              </a:spcBef>
              <a:buClr>
                <a:srgbClr val="00A2FF">
                  <a:lumMod val="75000"/>
                </a:srgbClr>
              </a:buClr>
              <a:buFontTx/>
              <a:buChar char="†"/>
              <a:defRPr sz="2600"/>
            </a:pPr>
            <a:r>
              <a:rPr lang="en-SG" sz="3600" b="0" dirty="0">
                <a:latin typeface="Arial Black" panose="020B0A04020102020204" pitchFamily="34" charset="0"/>
              </a:rPr>
              <a:t>Not quoted in New Testament.</a:t>
            </a:r>
          </a:p>
          <a:p>
            <a:pPr marL="457200" lvl="0" indent="-457200" algn="l">
              <a:spcBef>
                <a:spcPts val="2400"/>
              </a:spcBef>
              <a:buClr>
                <a:srgbClr val="00A2FF">
                  <a:lumMod val="75000"/>
                </a:srgbClr>
              </a:buClr>
              <a:buFontTx/>
              <a:buChar char="†"/>
              <a:defRPr sz="2600"/>
            </a:pPr>
            <a:r>
              <a:rPr lang="en-SG" sz="3600" b="0" dirty="0">
                <a:latin typeface="Arial Black" panose="020B0A04020102020204" pitchFamily="34" charset="0"/>
              </a:rPr>
              <a:t>But God stood in the shadows &amp; watched over His own. Even when God is silent, He is at work.</a:t>
            </a:r>
          </a:p>
          <a:p>
            <a:pPr marL="457200" lvl="0" indent="-457200" algn="l">
              <a:spcBef>
                <a:spcPts val="2400"/>
              </a:spcBef>
              <a:buClr>
                <a:srgbClr val="00A2FF">
                  <a:lumMod val="75000"/>
                </a:srgbClr>
              </a:buClr>
              <a:buFontTx/>
              <a:buChar char="†"/>
              <a:defRPr sz="2600"/>
            </a:pPr>
            <a:r>
              <a:rPr lang="en-SG" sz="3600" b="0" dirty="0">
                <a:latin typeface="Arial Black" panose="020B0A04020102020204" pitchFamily="34" charset="0"/>
              </a:rPr>
              <a:t>Like Ezekiel &amp; Daniel, it was set outside the Promised Land.</a:t>
            </a:r>
          </a:p>
        </p:txBody>
      </p:sp>
    </p:spTree>
    <p:extLst>
      <p:ext uri="{BB962C8B-B14F-4D97-AF65-F5344CB8AC3E}">
        <p14:creationId xmlns:p14="http://schemas.microsoft.com/office/powerpoint/2010/main" val="232114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2730</TotalTime>
  <Words>1108</Words>
  <Application>Microsoft Office PowerPoint</Application>
  <PresentationFormat>Custom</PresentationFormat>
  <Paragraphs>174</Paragraphs>
  <Slides>25</Slides>
  <Notes>15</Notes>
  <HiddenSlides>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Helvetica Light</vt:lpstr>
      <vt:lpstr>Helvetica Neue Light</vt:lpstr>
      <vt:lpstr>Helvetica Neue Medium</vt:lpstr>
      <vt:lpstr>SimSun</vt:lpstr>
      <vt:lpstr>Arial</vt:lpstr>
      <vt:lpstr>Arial Black</vt:lpstr>
      <vt:lpstr>Calibri</vt:lpstr>
      <vt:lpstr>Calibri Light</vt:lpstr>
      <vt:lpstr>Gautami</vt:lpstr>
      <vt:lpstr>Helvetica Neue</vt:lpstr>
      <vt:lpstr>Wingdings</vt:lpstr>
      <vt:lpstr>Wingdings 3</vt:lpstr>
      <vt:lpstr>White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POETICAL / WISDOM BOOKS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Jagadeesh</cp:lastModifiedBy>
  <cp:revision>52</cp:revision>
  <dcterms:modified xsi:type="dcterms:W3CDTF">2018-04-24T07:05:24Z</dcterms:modified>
</cp:coreProperties>
</file>